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3"/>
  </p:notesMasterIdLst>
  <p:sldIdLst>
    <p:sldId id="256" r:id="rId2"/>
    <p:sldId id="382" r:id="rId3"/>
    <p:sldId id="257" r:id="rId4"/>
    <p:sldId id="258" r:id="rId5"/>
    <p:sldId id="259" r:id="rId6"/>
    <p:sldId id="260" r:id="rId7"/>
    <p:sldId id="261" r:id="rId8"/>
    <p:sldId id="263" r:id="rId9"/>
    <p:sldId id="337" r:id="rId10"/>
    <p:sldId id="264" r:id="rId11"/>
    <p:sldId id="265" r:id="rId12"/>
    <p:sldId id="266" r:id="rId13"/>
    <p:sldId id="267" r:id="rId14"/>
    <p:sldId id="274" r:id="rId15"/>
    <p:sldId id="272" r:id="rId16"/>
    <p:sldId id="338" r:id="rId17"/>
    <p:sldId id="275" r:id="rId18"/>
    <p:sldId id="341" r:id="rId19"/>
    <p:sldId id="335" r:id="rId20"/>
    <p:sldId id="336" r:id="rId21"/>
    <p:sldId id="273" r:id="rId22"/>
    <p:sldId id="342" r:id="rId23"/>
    <p:sldId id="343" r:id="rId24"/>
    <p:sldId id="344" r:id="rId25"/>
    <p:sldId id="345" r:id="rId26"/>
    <p:sldId id="346" r:id="rId27"/>
    <p:sldId id="347" r:id="rId28"/>
    <p:sldId id="348" r:id="rId29"/>
    <p:sldId id="349" r:id="rId30"/>
    <p:sldId id="379" r:id="rId31"/>
    <p:sldId id="350" r:id="rId32"/>
    <p:sldId id="351" r:id="rId33"/>
    <p:sldId id="352" r:id="rId34"/>
    <p:sldId id="353" r:id="rId35"/>
    <p:sldId id="354" r:id="rId36"/>
    <p:sldId id="355" r:id="rId37"/>
    <p:sldId id="356" r:id="rId38"/>
    <p:sldId id="357" r:id="rId39"/>
    <p:sldId id="359" r:id="rId40"/>
    <p:sldId id="360" r:id="rId41"/>
    <p:sldId id="333" r:id="rId42"/>
    <p:sldId id="361" r:id="rId43"/>
    <p:sldId id="377" r:id="rId44"/>
    <p:sldId id="362" r:id="rId45"/>
    <p:sldId id="364" r:id="rId46"/>
    <p:sldId id="365" r:id="rId47"/>
    <p:sldId id="366" r:id="rId48"/>
    <p:sldId id="367" r:id="rId49"/>
    <p:sldId id="368" r:id="rId50"/>
    <p:sldId id="369" r:id="rId51"/>
    <p:sldId id="370" r:id="rId52"/>
    <p:sldId id="371" r:id="rId53"/>
    <p:sldId id="372" r:id="rId54"/>
    <p:sldId id="373" r:id="rId55"/>
    <p:sldId id="380" r:id="rId56"/>
    <p:sldId id="374" r:id="rId57"/>
    <p:sldId id="375" r:id="rId58"/>
    <p:sldId id="363" r:id="rId59"/>
    <p:sldId id="376" r:id="rId60"/>
    <p:sldId id="378" r:id="rId61"/>
    <p:sldId id="270" r:id="rId62"/>
  </p:sldIdLst>
  <p:sldSz cx="18288000" cy="10287000"/>
  <p:notesSz cx="6858000" cy="9144000"/>
  <p:embeddedFontLst>
    <p:embeddedFont>
      <p:font typeface="Anton" pitchFamily="2" charset="77"/>
      <p:regular r:id="rId64"/>
    </p:embeddedFont>
    <p:embeddedFont>
      <p:font typeface="Helvetica" pitchFamily="2" charset="0"/>
      <p:regular r:id="rId65"/>
      <p:bold r:id="rId66"/>
      <p:italic r:id="rId67"/>
      <p:boldItalic r:id="rId68"/>
    </p:embeddedFont>
    <p:embeddedFont>
      <p:font typeface="Inter" panose="02000503000000020004" pitchFamily="2" charset="0"/>
      <p:regular r:id="rId69"/>
      <p:bold r:id="rId70"/>
      <p:italic r:id="rId71"/>
      <p:boldItalic r:id="rId72"/>
    </p:embeddedFont>
    <p:embeddedFont>
      <p:font typeface="Montserrat" pitchFamily="2" charset="77"/>
      <p:regular r:id="rId73"/>
      <p:bold r:id="rId74"/>
      <p:italic r:id="rId75"/>
      <p:boldItalic r:id="rId76"/>
    </p:embeddedFont>
    <p:embeddedFont>
      <p:font typeface="Montserrat Medium" panose="020F0502020204030204" pitchFamily="34" charset="0"/>
      <p:regular r:id="rId77"/>
      <p:italic r:id="rId78"/>
    </p:embeddedFont>
    <p:embeddedFont>
      <p:font typeface="Montserrat Semi-Bold" pitchFamily="2" charset="77"/>
      <p:regular r:id="rId79"/>
      <p:bold r:id="rId80"/>
    </p:embeddedFont>
    <p:embeddedFont>
      <p:font typeface="Plus Jakarta Sans" pitchFamily="2" charset="77"/>
      <p:regular r:id="rId81"/>
      <p:bold r:id="rId82"/>
      <p:italic r:id="rId83"/>
      <p:boldItalic r:id="rId84"/>
    </p:embeddedFont>
    <p:embeddedFont>
      <p:font typeface="Segoe UI" panose="020B0502040204020203" pitchFamily="34" charset="0"/>
      <p:regular r:id="rId85"/>
      <p:bold r:id="rId86"/>
      <p:italic r:id="rId87"/>
      <p:boldItalic r:id="rId8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6A72"/>
    <a:srgbClr val="00B2BE"/>
    <a:srgbClr val="82E0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46" autoAdjust="0"/>
  </p:normalViewPr>
  <p:slideViewPr>
    <p:cSldViewPr>
      <p:cViewPr>
        <p:scale>
          <a:sx n="62" d="100"/>
          <a:sy n="62" d="100"/>
        </p:scale>
        <p:origin x="96" y="4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font" Target="fonts/font5.fntdata"/><Relationship Id="rId84" Type="http://schemas.openxmlformats.org/officeDocument/2006/relationships/font" Target="fonts/font21.fntdata"/><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1.fntdata"/><Relationship Id="rId79" Type="http://schemas.openxmlformats.org/officeDocument/2006/relationships/font" Target="fonts/font16.fntdata"/><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9.fntdata"/><Relationship Id="rId80" Type="http://schemas.openxmlformats.org/officeDocument/2006/relationships/font" Target="fonts/font17.fntdata"/><Relationship Id="rId85" Type="http://schemas.openxmlformats.org/officeDocument/2006/relationships/font" Target="fonts/font2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7.fntdata"/><Relationship Id="rId75" Type="http://schemas.openxmlformats.org/officeDocument/2006/relationships/font" Target="fonts/font12.fntdata"/><Relationship Id="rId83" Type="http://schemas.openxmlformats.org/officeDocument/2006/relationships/font" Target="fonts/font20.fntdata"/><Relationship Id="rId88" Type="http://schemas.openxmlformats.org/officeDocument/2006/relationships/font" Target="fonts/font25.fnt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font" Target="fonts/font18.fntdata"/><Relationship Id="rId86" Type="http://schemas.openxmlformats.org/officeDocument/2006/relationships/font" Target="fonts/font2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font" Target="fonts/font8.fntdata"/><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3.fntdata"/><Relationship Id="rId87" Type="http://schemas.openxmlformats.org/officeDocument/2006/relationships/font" Target="fonts/font24.fntdata"/><Relationship Id="rId61" Type="http://schemas.openxmlformats.org/officeDocument/2006/relationships/slide" Target="slides/slide60.xml"/><Relationship Id="rId82" Type="http://schemas.openxmlformats.org/officeDocument/2006/relationships/font" Target="fonts/font19.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L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0D6D06-BD4D-094D-97C6-D63B4E0B0A51}" type="datetimeFigureOut">
              <a:rPr lang="en-LK" smtClean="0"/>
              <a:t>2024-02-22</a:t>
            </a:fld>
            <a:endParaRPr lang="en-L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L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L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5438E8-DA21-7042-95E7-728A48B05DD0}" type="slidenum">
              <a:rPr lang="en-LK" smtClean="0"/>
              <a:t>‹#›</a:t>
            </a:fld>
            <a:endParaRPr lang="en-LK"/>
          </a:p>
        </p:txBody>
      </p:sp>
    </p:spTree>
    <p:extLst>
      <p:ext uri="{BB962C8B-B14F-4D97-AF65-F5344CB8AC3E}">
        <p14:creationId xmlns:p14="http://schemas.microsoft.com/office/powerpoint/2010/main" val="2599729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27b47a12dae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27b47a12dae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K" dirty="0"/>
          </a:p>
        </p:txBody>
      </p:sp>
      <p:sp>
        <p:nvSpPr>
          <p:cNvPr id="4" name="Slide Number Placeholder 3"/>
          <p:cNvSpPr>
            <a:spLocks noGrp="1"/>
          </p:cNvSpPr>
          <p:nvPr>
            <p:ph type="sldNum" sz="quarter" idx="5"/>
          </p:nvPr>
        </p:nvSpPr>
        <p:spPr/>
        <p:txBody>
          <a:bodyPr/>
          <a:lstStyle/>
          <a:p>
            <a:fld id="{415438E8-DA21-7042-95E7-728A48B05DD0}" type="slidenum">
              <a:rPr lang="en-LK" smtClean="0"/>
              <a:t>46</a:t>
            </a:fld>
            <a:endParaRPr lang="en-LK"/>
          </a:p>
        </p:txBody>
      </p:sp>
    </p:spTree>
    <p:extLst>
      <p:ext uri="{BB962C8B-B14F-4D97-AF65-F5344CB8AC3E}">
        <p14:creationId xmlns:p14="http://schemas.microsoft.com/office/powerpoint/2010/main" val="1662238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K" dirty="0"/>
          </a:p>
        </p:txBody>
      </p:sp>
      <p:sp>
        <p:nvSpPr>
          <p:cNvPr id="4" name="Slide Number Placeholder 3"/>
          <p:cNvSpPr>
            <a:spLocks noGrp="1"/>
          </p:cNvSpPr>
          <p:nvPr>
            <p:ph type="sldNum" sz="quarter" idx="5"/>
          </p:nvPr>
        </p:nvSpPr>
        <p:spPr/>
        <p:txBody>
          <a:bodyPr/>
          <a:lstStyle/>
          <a:p>
            <a:fld id="{415438E8-DA21-7042-95E7-728A48B05DD0}" type="slidenum">
              <a:rPr lang="en-LK" smtClean="0"/>
              <a:t>53</a:t>
            </a:fld>
            <a:endParaRPr lang="en-LK"/>
          </a:p>
        </p:txBody>
      </p:sp>
    </p:spTree>
    <p:extLst>
      <p:ext uri="{BB962C8B-B14F-4D97-AF65-F5344CB8AC3E}">
        <p14:creationId xmlns:p14="http://schemas.microsoft.com/office/powerpoint/2010/main" val="3732736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K" dirty="0"/>
          </a:p>
        </p:txBody>
      </p:sp>
      <p:sp>
        <p:nvSpPr>
          <p:cNvPr id="4" name="Slide Number Placeholder 3"/>
          <p:cNvSpPr>
            <a:spLocks noGrp="1"/>
          </p:cNvSpPr>
          <p:nvPr>
            <p:ph type="sldNum" sz="quarter" idx="5"/>
          </p:nvPr>
        </p:nvSpPr>
        <p:spPr/>
        <p:txBody>
          <a:bodyPr/>
          <a:lstStyle/>
          <a:p>
            <a:fld id="{415438E8-DA21-7042-95E7-728A48B05DD0}" type="slidenum">
              <a:rPr lang="en-LK" smtClean="0"/>
              <a:t>59</a:t>
            </a:fld>
            <a:endParaRPr lang="en-LK"/>
          </a:p>
        </p:txBody>
      </p:sp>
    </p:spTree>
    <p:extLst>
      <p:ext uri="{BB962C8B-B14F-4D97-AF65-F5344CB8AC3E}">
        <p14:creationId xmlns:p14="http://schemas.microsoft.com/office/powerpoint/2010/main" val="527611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K" dirty="0"/>
          </a:p>
        </p:txBody>
      </p:sp>
      <p:sp>
        <p:nvSpPr>
          <p:cNvPr id="4" name="Slide Number Placeholder 3"/>
          <p:cNvSpPr>
            <a:spLocks noGrp="1"/>
          </p:cNvSpPr>
          <p:nvPr>
            <p:ph type="sldNum" sz="quarter" idx="5"/>
          </p:nvPr>
        </p:nvSpPr>
        <p:spPr/>
        <p:txBody>
          <a:bodyPr/>
          <a:lstStyle/>
          <a:p>
            <a:fld id="{415438E8-DA21-7042-95E7-728A48B05DD0}" type="slidenum">
              <a:rPr lang="en-LK" smtClean="0"/>
              <a:t>4</a:t>
            </a:fld>
            <a:endParaRPr lang="en-LK"/>
          </a:p>
        </p:txBody>
      </p:sp>
    </p:spTree>
    <p:extLst>
      <p:ext uri="{BB962C8B-B14F-4D97-AF65-F5344CB8AC3E}">
        <p14:creationId xmlns:p14="http://schemas.microsoft.com/office/powerpoint/2010/main" val="3054992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K" dirty="0"/>
          </a:p>
        </p:txBody>
      </p:sp>
      <p:sp>
        <p:nvSpPr>
          <p:cNvPr id="4" name="Slide Number Placeholder 3"/>
          <p:cNvSpPr>
            <a:spLocks noGrp="1"/>
          </p:cNvSpPr>
          <p:nvPr>
            <p:ph type="sldNum" sz="quarter" idx="5"/>
          </p:nvPr>
        </p:nvSpPr>
        <p:spPr/>
        <p:txBody>
          <a:bodyPr/>
          <a:lstStyle/>
          <a:p>
            <a:fld id="{415438E8-DA21-7042-95E7-728A48B05DD0}" type="slidenum">
              <a:rPr lang="en-LK" smtClean="0"/>
              <a:t>7</a:t>
            </a:fld>
            <a:endParaRPr lang="en-LK"/>
          </a:p>
        </p:txBody>
      </p:sp>
    </p:spTree>
    <p:extLst>
      <p:ext uri="{BB962C8B-B14F-4D97-AF65-F5344CB8AC3E}">
        <p14:creationId xmlns:p14="http://schemas.microsoft.com/office/powerpoint/2010/main" val="2853861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K" dirty="0"/>
          </a:p>
        </p:txBody>
      </p:sp>
      <p:sp>
        <p:nvSpPr>
          <p:cNvPr id="4" name="Slide Number Placeholder 3"/>
          <p:cNvSpPr>
            <a:spLocks noGrp="1"/>
          </p:cNvSpPr>
          <p:nvPr>
            <p:ph type="sldNum" sz="quarter" idx="5"/>
          </p:nvPr>
        </p:nvSpPr>
        <p:spPr/>
        <p:txBody>
          <a:bodyPr/>
          <a:lstStyle/>
          <a:p>
            <a:fld id="{415438E8-DA21-7042-95E7-728A48B05DD0}" type="slidenum">
              <a:rPr lang="en-LK" smtClean="0"/>
              <a:t>10</a:t>
            </a:fld>
            <a:endParaRPr lang="en-LK"/>
          </a:p>
        </p:txBody>
      </p:sp>
    </p:spTree>
    <p:extLst>
      <p:ext uri="{BB962C8B-B14F-4D97-AF65-F5344CB8AC3E}">
        <p14:creationId xmlns:p14="http://schemas.microsoft.com/office/powerpoint/2010/main" val="2344441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K" dirty="0"/>
          </a:p>
        </p:txBody>
      </p:sp>
      <p:sp>
        <p:nvSpPr>
          <p:cNvPr id="4" name="Slide Number Placeholder 3"/>
          <p:cNvSpPr>
            <a:spLocks noGrp="1"/>
          </p:cNvSpPr>
          <p:nvPr>
            <p:ph type="sldNum" sz="quarter" idx="5"/>
          </p:nvPr>
        </p:nvSpPr>
        <p:spPr/>
        <p:txBody>
          <a:bodyPr/>
          <a:lstStyle/>
          <a:p>
            <a:fld id="{415438E8-DA21-7042-95E7-728A48B05DD0}" type="slidenum">
              <a:rPr lang="en-LK" smtClean="0"/>
              <a:t>11</a:t>
            </a:fld>
            <a:endParaRPr lang="en-LK"/>
          </a:p>
        </p:txBody>
      </p:sp>
    </p:spTree>
    <p:extLst>
      <p:ext uri="{BB962C8B-B14F-4D97-AF65-F5344CB8AC3E}">
        <p14:creationId xmlns:p14="http://schemas.microsoft.com/office/powerpoint/2010/main" val="3144880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K" dirty="0"/>
          </a:p>
        </p:txBody>
      </p:sp>
      <p:sp>
        <p:nvSpPr>
          <p:cNvPr id="4" name="Slide Number Placeholder 3"/>
          <p:cNvSpPr>
            <a:spLocks noGrp="1"/>
          </p:cNvSpPr>
          <p:nvPr>
            <p:ph type="sldNum" sz="quarter" idx="5"/>
          </p:nvPr>
        </p:nvSpPr>
        <p:spPr/>
        <p:txBody>
          <a:bodyPr/>
          <a:lstStyle/>
          <a:p>
            <a:fld id="{415438E8-DA21-7042-95E7-728A48B05DD0}" type="slidenum">
              <a:rPr lang="en-LK" smtClean="0"/>
              <a:t>18</a:t>
            </a:fld>
            <a:endParaRPr lang="en-LK"/>
          </a:p>
        </p:txBody>
      </p:sp>
    </p:spTree>
    <p:extLst>
      <p:ext uri="{BB962C8B-B14F-4D97-AF65-F5344CB8AC3E}">
        <p14:creationId xmlns:p14="http://schemas.microsoft.com/office/powerpoint/2010/main" val="2252610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K" dirty="0"/>
          </a:p>
        </p:txBody>
      </p:sp>
      <p:sp>
        <p:nvSpPr>
          <p:cNvPr id="4" name="Slide Number Placeholder 3"/>
          <p:cNvSpPr>
            <a:spLocks noGrp="1"/>
          </p:cNvSpPr>
          <p:nvPr>
            <p:ph type="sldNum" sz="quarter" idx="5"/>
          </p:nvPr>
        </p:nvSpPr>
        <p:spPr/>
        <p:txBody>
          <a:bodyPr/>
          <a:lstStyle/>
          <a:p>
            <a:fld id="{415438E8-DA21-7042-95E7-728A48B05DD0}" type="slidenum">
              <a:rPr lang="en-LK" smtClean="0"/>
              <a:t>22</a:t>
            </a:fld>
            <a:endParaRPr lang="en-LK"/>
          </a:p>
        </p:txBody>
      </p:sp>
    </p:spTree>
    <p:extLst>
      <p:ext uri="{BB962C8B-B14F-4D97-AF65-F5344CB8AC3E}">
        <p14:creationId xmlns:p14="http://schemas.microsoft.com/office/powerpoint/2010/main" val="216183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K" dirty="0"/>
          </a:p>
        </p:txBody>
      </p:sp>
      <p:sp>
        <p:nvSpPr>
          <p:cNvPr id="4" name="Slide Number Placeholder 3"/>
          <p:cNvSpPr>
            <a:spLocks noGrp="1"/>
          </p:cNvSpPr>
          <p:nvPr>
            <p:ph type="sldNum" sz="quarter" idx="5"/>
          </p:nvPr>
        </p:nvSpPr>
        <p:spPr/>
        <p:txBody>
          <a:bodyPr/>
          <a:lstStyle/>
          <a:p>
            <a:fld id="{415438E8-DA21-7042-95E7-728A48B05DD0}" type="slidenum">
              <a:rPr lang="en-LK" smtClean="0"/>
              <a:t>29</a:t>
            </a:fld>
            <a:endParaRPr lang="en-LK"/>
          </a:p>
        </p:txBody>
      </p:sp>
    </p:spTree>
    <p:extLst>
      <p:ext uri="{BB962C8B-B14F-4D97-AF65-F5344CB8AC3E}">
        <p14:creationId xmlns:p14="http://schemas.microsoft.com/office/powerpoint/2010/main" val="2006294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K" dirty="0"/>
          </a:p>
        </p:txBody>
      </p:sp>
      <p:sp>
        <p:nvSpPr>
          <p:cNvPr id="4" name="Slide Number Placeholder 3"/>
          <p:cNvSpPr>
            <a:spLocks noGrp="1"/>
          </p:cNvSpPr>
          <p:nvPr>
            <p:ph type="sldNum" sz="quarter" idx="5"/>
          </p:nvPr>
        </p:nvSpPr>
        <p:spPr/>
        <p:txBody>
          <a:bodyPr/>
          <a:lstStyle/>
          <a:p>
            <a:fld id="{415438E8-DA21-7042-95E7-728A48B05DD0}" type="slidenum">
              <a:rPr lang="en-LK" smtClean="0"/>
              <a:t>34</a:t>
            </a:fld>
            <a:endParaRPr lang="en-LK"/>
          </a:p>
        </p:txBody>
      </p:sp>
    </p:spTree>
    <p:extLst>
      <p:ext uri="{BB962C8B-B14F-4D97-AF65-F5344CB8AC3E}">
        <p14:creationId xmlns:p14="http://schemas.microsoft.com/office/powerpoint/2010/main" val="1542043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9"/>
        <p:cNvGrpSpPr/>
        <p:nvPr/>
      </p:nvGrpSpPr>
      <p:grpSpPr>
        <a:xfrm>
          <a:off x="0" y="0"/>
          <a:ext cx="0" cy="0"/>
          <a:chOff x="0" y="0"/>
          <a:chExt cx="0" cy="0"/>
        </a:xfrm>
      </p:grpSpPr>
      <p:sp>
        <p:nvSpPr>
          <p:cNvPr id="40" name="Google Shape;40;p4"/>
          <p:cNvSpPr txBox="1">
            <a:spLocks noGrp="1"/>
          </p:cNvSpPr>
          <p:nvPr>
            <p:ph type="title"/>
          </p:nvPr>
        </p:nvSpPr>
        <p:spPr>
          <a:xfrm>
            <a:off x="1440000" y="890050"/>
            <a:ext cx="15408000" cy="11454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1" name="Google Shape;41;p4"/>
          <p:cNvSpPr txBox="1">
            <a:spLocks noGrp="1"/>
          </p:cNvSpPr>
          <p:nvPr>
            <p:ph type="body" idx="1"/>
          </p:nvPr>
        </p:nvSpPr>
        <p:spPr>
          <a:xfrm>
            <a:off x="1440000" y="2304950"/>
            <a:ext cx="15408000" cy="610800"/>
          </a:xfrm>
          <a:prstGeom prst="rect">
            <a:avLst/>
          </a:prstGeom>
        </p:spPr>
        <p:txBody>
          <a:bodyPr spcFirstLastPara="1" wrap="square" lIns="91425" tIns="91425" rIns="91425" bIns="91425" anchor="t" anchorCtr="0">
            <a:noAutofit/>
          </a:bodyPr>
          <a:lstStyle>
            <a:lvl1pPr marL="914400" lvl="0" indent="-635000" algn="ctr" rtl="0">
              <a:lnSpc>
                <a:spcPct val="115000"/>
              </a:lnSpc>
              <a:spcBef>
                <a:spcPts val="0"/>
              </a:spcBef>
              <a:spcAft>
                <a:spcPts val="0"/>
              </a:spcAft>
              <a:buSzPts val="1400"/>
              <a:buChar char="●"/>
              <a:defRPr sz="2800"/>
            </a:lvl1pPr>
            <a:lvl2pPr marL="1828800" lvl="1" indent="-635000" rtl="0">
              <a:lnSpc>
                <a:spcPct val="115000"/>
              </a:lnSpc>
              <a:spcBef>
                <a:spcPts val="0"/>
              </a:spcBef>
              <a:spcAft>
                <a:spcPts val="0"/>
              </a:spcAft>
              <a:buSzPts val="1400"/>
              <a:buChar char="○"/>
              <a:defRPr/>
            </a:lvl2pPr>
            <a:lvl3pPr marL="2743200" lvl="2" indent="-635000" rtl="0">
              <a:lnSpc>
                <a:spcPct val="115000"/>
              </a:lnSpc>
              <a:spcBef>
                <a:spcPts val="0"/>
              </a:spcBef>
              <a:spcAft>
                <a:spcPts val="0"/>
              </a:spcAft>
              <a:buSzPts val="1400"/>
              <a:buChar char="■"/>
              <a:defRPr/>
            </a:lvl3pPr>
            <a:lvl4pPr marL="3657600" lvl="3" indent="-635000" rtl="0">
              <a:lnSpc>
                <a:spcPct val="115000"/>
              </a:lnSpc>
              <a:spcBef>
                <a:spcPts val="0"/>
              </a:spcBef>
              <a:spcAft>
                <a:spcPts val="0"/>
              </a:spcAft>
              <a:buSzPts val="1400"/>
              <a:buChar char="●"/>
              <a:defRPr/>
            </a:lvl4pPr>
            <a:lvl5pPr marL="4572000" lvl="4" indent="-635000" rtl="0">
              <a:lnSpc>
                <a:spcPct val="115000"/>
              </a:lnSpc>
              <a:spcBef>
                <a:spcPts val="0"/>
              </a:spcBef>
              <a:spcAft>
                <a:spcPts val="0"/>
              </a:spcAft>
              <a:buSzPts val="1400"/>
              <a:buChar char="○"/>
              <a:defRPr/>
            </a:lvl5pPr>
            <a:lvl6pPr marL="5486400" lvl="5" indent="-635000" rtl="0">
              <a:lnSpc>
                <a:spcPct val="115000"/>
              </a:lnSpc>
              <a:spcBef>
                <a:spcPts val="0"/>
              </a:spcBef>
              <a:spcAft>
                <a:spcPts val="0"/>
              </a:spcAft>
              <a:buSzPts val="1400"/>
              <a:buChar char="■"/>
              <a:defRPr/>
            </a:lvl6pPr>
            <a:lvl7pPr marL="6400800" lvl="6" indent="-635000" rtl="0">
              <a:lnSpc>
                <a:spcPct val="115000"/>
              </a:lnSpc>
              <a:spcBef>
                <a:spcPts val="0"/>
              </a:spcBef>
              <a:spcAft>
                <a:spcPts val="0"/>
              </a:spcAft>
              <a:buSzPts val="1400"/>
              <a:buChar char="●"/>
              <a:defRPr/>
            </a:lvl7pPr>
            <a:lvl8pPr marL="7315200" lvl="7" indent="-635000" rtl="0">
              <a:lnSpc>
                <a:spcPct val="115000"/>
              </a:lnSpc>
              <a:spcBef>
                <a:spcPts val="0"/>
              </a:spcBef>
              <a:spcAft>
                <a:spcPts val="0"/>
              </a:spcAft>
              <a:buSzPts val="1400"/>
              <a:buChar char="○"/>
              <a:defRPr/>
            </a:lvl8pPr>
            <a:lvl9pPr marL="8229600" lvl="8" indent="-635000" rtl="0">
              <a:lnSpc>
                <a:spcPct val="115000"/>
              </a:lnSpc>
              <a:spcBef>
                <a:spcPts val="0"/>
              </a:spcBef>
              <a:spcAft>
                <a:spcPts val="0"/>
              </a:spcAft>
              <a:buSzPts val="1400"/>
              <a:buChar char="■"/>
              <a:defRPr/>
            </a:lvl9pPr>
          </a:lstStyle>
          <a:p>
            <a:endParaRPr/>
          </a:p>
        </p:txBody>
      </p:sp>
      <p:grpSp>
        <p:nvGrpSpPr>
          <p:cNvPr id="42" name="Google Shape;42;p4"/>
          <p:cNvGrpSpPr/>
          <p:nvPr/>
        </p:nvGrpSpPr>
        <p:grpSpPr>
          <a:xfrm rot="10800000">
            <a:off x="311500" y="9564367"/>
            <a:ext cx="1806464" cy="463034"/>
            <a:chOff x="4476100" y="780600"/>
            <a:chExt cx="1408000" cy="360900"/>
          </a:xfrm>
        </p:grpSpPr>
        <p:sp>
          <p:nvSpPr>
            <p:cNvPr id="43" name="Google Shape;43;p4"/>
            <p:cNvSpPr/>
            <p:nvPr/>
          </p:nvSpPr>
          <p:spPr>
            <a:xfrm>
              <a:off x="4476100" y="780600"/>
              <a:ext cx="360900" cy="360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44" name="Google Shape;44;p4"/>
            <p:cNvSpPr/>
            <p:nvPr/>
          </p:nvSpPr>
          <p:spPr>
            <a:xfrm>
              <a:off x="4999650" y="780600"/>
              <a:ext cx="360900" cy="360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45" name="Google Shape;45;p4"/>
            <p:cNvSpPr/>
            <p:nvPr/>
          </p:nvSpPr>
          <p:spPr>
            <a:xfrm>
              <a:off x="5523200" y="780600"/>
              <a:ext cx="360900" cy="360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grpSp>
        <p:nvGrpSpPr>
          <p:cNvPr id="46" name="Google Shape;46;p4"/>
          <p:cNvGrpSpPr/>
          <p:nvPr/>
        </p:nvGrpSpPr>
        <p:grpSpPr>
          <a:xfrm rot="10800000">
            <a:off x="15112496" y="8321670"/>
            <a:ext cx="3064988" cy="3064988"/>
            <a:chOff x="5574901" y="405600"/>
            <a:chExt cx="1047000" cy="1047000"/>
          </a:xfrm>
        </p:grpSpPr>
        <p:sp>
          <p:nvSpPr>
            <p:cNvPr id="47" name="Google Shape;47;p4"/>
            <p:cNvSpPr/>
            <p:nvPr/>
          </p:nvSpPr>
          <p:spPr>
            <a:xfrm>
              <a:off x="5574901" y="405600"/>
              <a:ext cx="1047000" cy="1047000"/>
            </a:xfrm>
            <a:prstGeom prst="blockArc">
              <a:avLst>
                <a:gd name="adj1" fmla="val 10800000"/>
                <a:gd name="adj2" fmla="val 85720"/>
                <a:gd name="adj3" fmla="val 2150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48" name="Google Shape;48;p4"/>
            <p:cNvSpPr/>
            <p:nvPr/>
          </p:nvSpPr>
          <p:spPr>
            <a:xfrm>
              <a:off x="5901475" y="761269"/>
              <a:ext cx="393900" cy="393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sp>
        <p:nvSpPr>
          <p:cNvPr id="49" name="Google Shape;49;p4"/>
          <p:cNvSpPr/>
          <p:nvPr/>
        </p:nvSpPr>
        <p:spPr>
          <a:xfrm>
            <a:off x="-5282600" y="635416"/>
            <a:ext cx="5914800" cy="5914800"/>
          </a:xfrm>
          <a:prstGeom prst="blockArc">
            <a:avLst>
              <a:gd name="adj1" fmla="val 10800000"/>
              <a:gd name="adj2" fmla="val 24036"/>
              <a:gd name="adj3" fmla="val 25277"/>
            </a:avLst>
          </a:pr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grpSp>
        <p:nvGrpSpPr>
          <p:cNvPr id="50" name="Google Shape;50;p4"/>
          <p:cNvGrpSpPr/>
          <p:nvPr/>
        </p:nvGrpSpPr>
        <p:grpSpPr>
          <a:xfrm rot="10800000">
            <a:off x="16857800" y="-284184"/>
            <a:ext cx="2708400" cy="2708400"/>
            <a:chOff x="-674475" y="4119375"/>
            <a:chExt cx="1354200" cy="1354200"/>
          </a:xfrm>
        </p:grpSpPr>
        <p:sp>
          <p:nvSpPr>
            <p:cNvPr id="51" name="Google Shape;51;p4"/>
            <p:cNvSpPr/>
            <p:nvPr/>
          </p:nvSpPr>
          <p:spPr>
            <a:xfrm>
              <a:off x="-674475" y="4119375"/>
              <a:ext cx="1354200" cy="1354200"/>
            </a:xfrm>
            <a:prstGeom prst="blockArc">
              <a:avLst>
                <a:gd name="adj1" fmla="val 10800000"/>
                <a:gd name="adj2" fmla="val 85720"/>
                <a:gd name="adj3" fmla="val 2150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2" name="Google Shape;52;p4"/>
            <p:cNvSpPr/>
            <p:nvPr/>
          </p:nvSpPr>
          <p:spPr>
            <a:xfrm>
              <a:off x="-194362" y="4599464"/>
              <a:ext cx="393900" cy="393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spTree>
    <p:extLst>
      <p:ext uri="{BB962C8B-B14F-4D97-AF65-F5344CB8AC3E}">
        <p14:creationId xmlns:p14="http://schemas.microsoft.com/office/powerpoint/2010/main" val="2825180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2/22/24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5.png"/><Relationship Id="rId7" Type="http://schemas.openxmlformats.org/officeDocument/2006/relationships/image" Target="../media/image29.jp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6.svg"/></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5.png"/><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6.sv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3.jp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35.jp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5.png"/><Relationship Id="rId7" Type="http://schemas.openxmlformats.org/officeDocument/2006/relationships/image" Target="../media/image29.jp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6.svg"/></Relationships>
</file>

<file path=ppt/slides/_rels/slide2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5.png"/><Relationship Id="rId7"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6.svg"/><Relationship Id="rId9" Type="http://schemas.openxmlformats.org/officeDocument/2006/relationships/image" Target="../media/image37.png"/></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 Id="rId9"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doi.org/10.1038/s41598-023-47576-w"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doi.org/10.1186/s12938-024-01210-6"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9.jpe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35.jp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www.sciencedirect.com/science/article/pii/S2665917423002933" TargetMode="External"/><Relationship Id="rId7" Type="http://schemas.openxmlformats.org/officeDocument/2006/relationships/image" Target="../media/image42.png"/><Relationship Id="rId2" Type="http://schemas.openxmlformats.org/officeDocument/2006/relationships/hyperlink" Target="https://www.ncbi.nlm.nih.gov/pmc/articles/PMC6258577/" TargetMode="Externa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28.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5.png"/><Relationship Id="rId7" Type="http://schemas.openxmlformats.org/officeDocument/2006/relationships/image" Target="../media/image29.jp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6.svg"/></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hyperlink" Target="https://www.ncbi.nlm.nih.gov/pmc/articles/PMC6258577/"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sciencedirect.com/science/article/pii/S2665917423002933"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46.jp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3.jpg"/><Relationship Id="rId4" Type="http://schemas.openxmlformats.org/officeDocument/2006/relationships/image" Target="../media/image12.svg"/></Relationships>
</file>

<file path=ppt/slides/_rels/slide50.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5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5.png"/><Relationship Id="rId7" Type="http://schemas.openxmlformats.org/officeDocument/2006/relationships/image" Target="../media/image29.jp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6.svg"/></Relationships>
</file>

<file path=ppt/slides/_rels/slide5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5.png"/><Relationship Id="rId7"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6.svg"/></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hyperlink" Target="https://doi.org/10.1038/s41598-019-39951-3"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2.jpeg"/><Relationship Id="rId5" Type="http://schemas.openxmlformats.org/officeDocument/2006/relationships/image" Target="../media/image2.png"/><Relationship Id="rId4" Type="http://schemas.openxmlformats.org/officeDocument/2006/relationships/image" Target="../media/image19.svg"/></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0.jpe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svg"/><Relationship Id="rId10" Type="http://schemas.openxmlformats.org/officeDocument/2006/relationships/image" Target="../media/image2.png"/><Relationship Id="rId4" Type="http://schemas.openxmlformats.org/officeDocument/2006/relationships/image" Target="../media/image15.pn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 y="0"/>
            <a:ext cx="7282869" cy="9222377"/>
            <a:chOff x="0" y="0"/>
            <a:chExt cx="10579100" cy="13716000"/>
          </a:xfrm>
        </p:grpSpPr>
        <p:pic>
          <p:nvPicPr>
            <p:cNvPr id="4" name="Picture 4"/>
            <p:cNvPicPr>
              <a:picLocks noChangeAspect="1"/>
            </p:cNvPicPr>
            <p:nvPr/>
          </p:nvPicPr>
          <p:blipFill>
            <a:blip r:embed="rId2"/>
            <a:srcRect b="15564"/>
            <a:stretch>
              <a:fillRect/>
            </a:stretch>
          </p:blipFill>
          <p:spPr>
            <a:xfrm>
              <a:off x="0" y="0"/>
              <a:ext cx="10579100" cy="13716000"/>
            </a:xfrm>
            <a:prstGeom prst="rect">
              <a:avLst/>
            </a:prstGeom>
          </p:spPr>
        </p:pic>
      </p:grpSp>
      <p:grpSp>
        <p:nvGrpSpPr>
          <p:cNvPr id="5" name="Group 5"/>
          <p:cNvGrpSpPr/>
          <p:nvPr/>
        </p:nvGrpSpPr>
        <p:grpSpPr>
          <a:xfrm>
            <a:off x="8328546" y="1181100"/>
            <a:ext cx="1496914" cy="362504"/>
            <a:chOff x="0" y="0"/>
            <a:chExt cx="1678175" cy="406400"/>
          </a:xfrm>
        </p:grpSpPr>
        <p:sp>
          <p:nvSpPr>
            <p:cNvPr id="6" name="Freeform 6"/>
            <p:cNvSpPr/>
            <p:nvPr/>
          </p:nvSpPr>
          <p:spPr>
            <a:xfrm>
              <a:off x="0" y="0"/>
              <a:ext cx="1678175" cy="406400"/>
            </a:xfrm>
            <a:custGeom>
              <a:avLst/>
              <a:gdLst/>
              <a:ahLst/>
              <a:cxnLst/>
              <a:rect l="l" t="t" r="r" b="b"/>
              <a:pathLst>
                <a:path w="1678175" h="406400">
                  <a:moveTo>
                    <a:pt x="1474975" y="0"/>
                  </a:moveTo>
                  <a:cubicBezTo>
                    <a:pt x="1587200" y="0"/>
                    <a:pt x="1678175" y="90976"/>
                    <a:pt x="1678175" y="203200"/>
                  </a:cubicBezTo>
                  <a:cubicBezTo>
                    <a:pt x="1678175" y="315424"/>
                    <a:pt x="1587200" y="406400"/>
                    <a:pt x="1474975" y="406400"/>
                  </a:cubicBezTo>
                  <a:lnTo>
                    <a:pt x="203200" y="406400"/>
                  </a:lnTo>
                  <a:cubicBezTo>
                    <a:pt x="90976" y="406400"/>
                    <a:pt x="0" y="315424"/>
                    <a:pt x="0" y="203200"/>
                  </a:cubicBezTo>
                  <a:cubicBezTo>
                    <a:pt x="0" y="90976"/>
                    <a:pt x="90976" y="0"/>
                    <a:pt x="203200" y="0"/>
                  </a:cubicBezTo>
                  <a:close/>
                </a:path>
              </a:pathLst>
            </a:custGeom>
            <a:solidFill>
              <a:srgbClr val="00B2BD"/>
            </a:solidFill>
          </p:spPr>
          <p:txBody>
            <a:bodyPr/>
            <a:lstStyle/>
            <a:p>
              <a:endParaRPr lang="en-LK"/>
            </a:p>
          </p:txBody>
        </p:sp>
        <p:sp>
          <p:nvSpPr>
            <p:cNvPr id="7" name="TextBox 7"/>
            <p:cNvSpPr txBox="1"/>
            <p:nvPr/>
          </p:nvSpPr>
          <p:spPr>
            <a:xfrm>
              <a:off x="0" y="-38100"/>
              <a:ext cx="1678175" cy="444500"/>
            </a:xfrm>
            <a:prstGeom prst="rect">
              <a:avLst/>
            </a:prstGeom>
          </p:spPr>
          <p:txBody>
            <a:bodyPr lIns="50800" tIns="50800" rIns="50800" bIns="50800" rtlCol="0" anchor="ctr"/>
            <a:lstStyle/>
            <a:p>
              <a:pPr algn="ctr">
                <a:lnSpc>
                  <a:spcPts val="2659"/>
                </a:lnSpc>
                <a:spcBef>
                  <a:spcPct val="0"/>
                </a:spcBef>
              </a:pPr>
              <a:endParaRPr/>
            </a:p>
          </p:txBody>
        </p:sp>
      </p:grpSp>
      <p:sp>
        <p:nvSpPr>
          <p:cNvPr id="8" name="AutoShape 8"/>
          <p:cNvSpPr/>
          <p:nvPr/>
        </p:nvSpPr>
        <p:spPr>
          <a:xfrm flipV="1">
            <a:off x="9825460" y="1333500"/>
            <a:ext cx="3608486" cy="9803"/>
          </a:xfrm>
          <a:prstGeom prst="line">
            <a:avLst/>
          </a:prstGeom>
          <a:ln w="38100" cap="flat">
            <a:solidFill>
              <a:srgbClr val="00B2BD"/>
            </a:solidFill>
            <a:prstDash val="solid"/>
            <a:headEnd type="none" w="sm" len="sm"/>
            <a:tailEnd type="none" w="sm" len="sm"/>
          </a:ln>
        </p:spPr>
        <p:txBody>
          <a:bodyPr/>
          <a:lstStyle/>
          <a:p>
            <a:endParaRPr lang="en-LK"/>
          </a:p>
        </p:txBody>
      </p:sp>
      <p:sp>
        <p:nvSpPr>
          <p:cNvPr id="16" name="TextBox 16"/>
          <p:cNvSpPr txBox="1"/>
          <p:nvPr/>
        </p:nvSpPr>
        <p:spPr>
          <a:xfrm>
            <a:off x="8328546" y="1943100"/>
            <a:ext cx="9144000" cy="1919585"/>
          </a:xfrm>
          <a:prstGeom prst="rect">
            <a:avLst/>
          </a:prstGeom>
        </p:spPr>
        <p:txBody>
          <a:bodyPr lIns="0" tIns="0" rIns="0" bIns="0" rtlCol="0" anchor="t">
            <a:spAutoFit/>
          </a:bodyPr>
          <a:lstStyle/>
          <a:p>
            <a:pPr>
              <a:lnSpc>
                <a:spcPts val="15774"/>
              </a:lnSpc>
            </a:pPr>
            <a:r>
              <a:rPr lang="en-US" sz="11267" spc="439" dirty="0">
                <a:solidFill>
                  <a:srgbClr val="292929"/>
                </a:solidFill>
                <a:latin typeface="Anton"/>
              </a:rPr>
              <a:t>DECODING</a:t>
            </a:r>
          </a:p>
        </p:txBody>
      </p:sp>
      <p:sp>
        <p:nvSpPr>
          <p:cNvPr id="17" name="TextBox 17"/>
          <p:cNvSpPr txBox="1"/>
          <p:nvPr/>
        </p:nvSpPr>
        <p:spPr>
          <a:xfrm>
            <a:off x="8328546" y="3406291"/>
            <a:ext cx="9144000" cy="1919585"/>
          </a:xfrm>
          <a:prstGeom prst="rect">
            <a:avLst/>
          </a:prstGeom>
        </p:spPr>
        <p:txBody>
          <a:bodyPr lIns="0" tIns="0" rIns="0" bIns="0" rtlCol="0" anchor="t">
            <a:spAutoFit/>
          </a:bodyPr>
          <a:lstStyle/>
          <a:p>
            <a:pPr>
              <a:lnSpc>
                <a:spcPts val="15774"/>
              </a:lnSpc>
            </a:pPr>
            <a:r>
              <a:rPr lang="en-US" sz="11267" spc="439" dirty="0">
                <a:solidFill>
                  <a:srgbClr val="292929"/>
                </a:solidFill>
                <a:latin typeface="Anton"/>
              </a:rPr>
              <a:t>    DIABETES</a:t>
            </a:r>
          </a:p>
        </p:txBody>
      </p:sp>
      <p:sp>
        <p:nvSpPr>
          <p:cNvPr id="18" name="TextBox 18"/>
          <p:cNvSpPr txBox="1"/>
          <p:nvPr/>
        </p:nvSpPr>
        <p:spPr>
          <a:xfrm>
            <a:off x="8275320" y="5729729"/>
            <a:ext cx="9829800" cy="432170"/>
          </a:xfrm>
          <a:prstGeom prst="rect">
            <a:avLst/>
          </a:prstGeom>
        </p:spPr>
        <p:txBody>
          <a:bodyPr wrap="square" lIns="0" tIns="0" rIns="0" bIns="0" rtlCol="0" anchor="t">
            <a:spAutoFit/>
          </a:bodyPr>
          <a:lstStyle/>
          <a:p>
            <a:pPr>
              <a:lnSpc>
                <a:spcPts val="3180"/>
              </a:lnSpc>
            </a:pPr>
            <a:r>
              <a:rPr lang="en-GB" sz="3200" dirty="0">
                <a:solidFill>
                  <a:srgbClr val="00B2BE"/>
                </a:solidFill>
                <a:effectLst/>
                <a:latin typeface="Helvetica" pitchFamily="2" charset="0"/>
              </a:rPr>
              <a:t>Unconventional Indicators</a:t>
            </a:r>
            <a:r>
              <a:rPr lang="en-GB" sz="3200" dirty="0">
                <a:solidFill>
                  <a:srgbClr val="00B2BE"/>
                </a:solidFill>
                <a:latin typeface="Helvetica" pitchFamily="2" charset="0"/>
              </a:rPr>
              <a:t> f</a:t>
            </a:r>
            <a:r>
              <a:rPr lang="en-GB" sz="3200" dirty="0">
                <a:solidFill>
                  <a:srgbClr val="00B2BE"/>
                </a:solidFill>
                <a:effectLst/>
                <a:latin typeface="Helvetica" pitchFamily="2" charset="0"/>
              </a:rPr>
              <a:t>or </a:t>
            </a:r>
            <a:r>
              <a:rPr lang="en-GB" sz="3200" dirty="0">
                <a:solidFill>
                  <a:srgbClr val="00B2BE"/>
                </a:solidFill>
                <a:latin typeface="Helvetica" pitchFamily="2" charset="0"/>
              </a:rPr>
              <a:t>D</a:t>
            </a:r>
            <a:r>
              <a:rPr lang="en-GB" sz="3200" dirty="0">
                <a:solidFill>
                  <a:srgbClr val="00B2BE"/>
                </a:solidFill>
                <a:effectLst/>
                <a:latin typeface="Helvetica" pitchFamily="2" charset="0"/>
              </a:rPr>
              <a:t>iabetic Diagnosis</a:t>
            </a:r>
            <a:endParaRPr lang="en-US" sz="3200" spc="-81" dirty="0">
              <a:solidFill>
                <a:srgbClr val="00B2BE"/>
              </a:solidFill>
              <a:latin typeface="Montserrat Semi-Bold"/>
            </a:endParaRPr>
          </a:p>
        </p:txBody>
      </p:sp>
      <p:sp>
        <p:nvSpPr>
          <p:cNvPr id="20" name="TextBox 19">
            <a:extLst>
              <a:ext uri="{FF2B5EF4-FFF2-40B4-BE49-F238E27FC236}">
                <a16:creationId xmlns:a16="http://schemas.microsoft.com/office/drawing/2014/main" id="{37944107-5208-A7AA-AF60-F69698F09A04}"/>
              </a:ext>
            </a:extLst>
          </p:cNvPr>
          <p:cNvSpPr txBox="1"/>
          <p:nvPr/>
        </p:nvSpPr>
        <p:spPr>
          <a:xfrm>
            <a:off x="9825460" y="7001359"/>
            <a:ext cx="5029200" cy="1384995"/>
          </a:xfrm>
          <a:prstGeom prst="rect">
            <a:avLst/>
          </a:prstGeom>
          <a:noFill/>
        </p:spPr>
        <p:txBody>
          <a:bodyPr wrap="square" rtlCol="0">
            <a:spAutoFit/>
          </a:bodyPr>
          <a:lstStyle/>
          <a:p>
            <a:r>
              <a:rPr lang="en-US" sz="6600" b="1" dirty="0">
                <a:solidFill>
                  <a:schemeClr val="tx1">
                    <a:lumMod val="95000"/>
                    <a:lumOff val="5000"/>
                  </a:schemeClr>
                </a:solidFill>
              </a:rPr>
              <a:t>R24 -120</a:t>
            </a:r>
          </a:p>
          <a:p>
            <a:endParaRPr lang="en-LK" dirty="0"/>
          </a:p>
        </p:txBody>
      </p:sp>
      <p:sp>
        <p:nvSpPr>
          <p:cNvPr id="21" name="TextBox 20">
            <a:extLst>
              <a:ext uri="{FF2B5EF4-FFF2-40B4-BE49-F238E27FC236}">
                <a16:creationId xmlns:a16="http://schemas.microsoft.com/office/drawing/2014/main" id="{CA6EF8D3-DFCB-F138-1D8B-BAF1954E4615}"/>
              </a:ext>
            </a:extLst>
          </p:cNvPr>
          <p:cNvSpPr txBox="1"/>
          <p:nvPr/>
        </p:nvSpPr>
        <p:spPr>
          <a:xfrm>
            <a:off x="18105120" y="10058400"/>
            <a:ext cx="184731" cy="369332"/>
          </a:xfrm>
          <a:prstGeom prst="rect">
            <a:avLst/>
          </a:prstGeom>
          <a:noFill/>
        </p:spPr>
        <p:txBody>
          <a:bodyPr wrap="none" rtlCol="0">
            <a:spAutoFit/>
          </a:bodyPr>
          <a:lstStyle/>
          <a:p>
            <a:endParaRPr lang="en-LK" dirty="0"/>
          </a:p>
        </p:txBody>
      </p:sp>
      <p:sp>
        <p:nvSpPr>
          <p:cNvPr id="22" name="TextBox 21">
            <a:extLst>
              <a:ext uri="{FF2B5EF4-FFF2-40B4-BE49-F238E27FC236}">
                <a16:creationId xmlns:a16="http://schemas.microsoft.com/office/drawing/2014/main" id="{36D037C3-A142-7331-9330-BC6180E33DAB}"/>
              </a:ext>
            </a:extLst>
          </p:cNvPr>
          <p:cNvSpPr txBox="1"/>
          <p:nvPr/>
        </p:nvSpPr>
        <p:spPr>
          <a:xfrm>
            <a:off x="17033966" y="9222377"/>
            <a:ext cx="184731" cy="369332"/>
          </a:xfrm>
          <a:prstGeom prst="rect">
            <a:avLst/>
          </a:prstGeom>
          <a:noFill/>
        </p:spPr>
        <p:txBody>
          <a:bodyPr wrap="none" rtlCol="0">
            <a:spAutoFit/>
          </a:bodyPr>
          <a:lstStyle/>
          <a:p>
            <a:endParaRPr lang="en-LK" dirty="0"/>
          </a:p>
        </p:txBody>
      </p:sp>
      <p:pic>
        <p:nvPicPr>
          <p:cNvPr id="24" name="Picture 23">
            <a:extLst>
              <a:ext uri="{FF2B5EF4-FFF2-40B4-BE49-F238E27FC236}">
                <a16:creationId xmlns:a16="http://schemas.microsoft.com/office/drawing/2014/main" id="{70877681-3BB4-8C38-DA05-EF5F7CC117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2" y="9222377"/>
            <a:ext cx="18297882" cy="117892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9525002" y="1790700"/>
            <a:ext cx="7998855" cy="6122721"/>
            <a:chOff x="0" y="0"/>
            <a:chExt cx="1323999" cy="1612569"/>
          </a:xfrm>
        </p:grpSpPr>
        <p:sp>
          <p:nvSpPr>
            <p:cNvPr id="8" name="Freeform 8"/>
            <p:cNvSpPr/>
            <p:nvPr/>
          </p:nvSpPr>
          <p:spPr>
            <a:xfrm>
              <a:off x="0" y="0"/>
              <a:ext cx="1323999" cy="1612569"/>
            </a:xfrm>
            <a:custGeom>
              <a:avLst/>
              <a:gdLst/>
              <a:ahLst/>
              <a:cxnLst/>
              <a:rect l="l" t="t" r="r" b="b"/>
              <a:pathLst>
                <a:path w="1323999" h="1612569">
                  <a:moveTo>
                    <a:pt x="0" y="0"/>
                  </a:moveTo>
                  <a:lnTo>
                    <a:pt x="1323999" y="0"/>
                  </a:lnTo>
                  <a:lnTo>
                    <a:pt x="1323999" y="1612569"/>
                  </a:lnTo>
                  <a:lnTo>
                    <a:pt x="0" y="1612569"/>
                  </a:lnTo>
                  <a:close/>
                </a:path>
              </a:pathLst>
            </a:custGeom>
            <a:solidFill>
              <a:srgbClr val="00949D"/>
            </a:solidFill>
          </p:spPr>
          <p:txBody>
            <a:bodyPr/>
            <a:lstStyle/>
            <a:p>
              <a:endParaRPr lang="en-LK" dirty="0"/>
            </a:p>
          </p:txBody>
        </p:sp>
        <p:sp>
          <p:nvSpPr>
            <p:cNvPr id="9" name="TextBox 9"/>
            <p:cNvSpPr txBox="1"/>
            <p:nvPr/>
          </p:nvSpPr>
          <p:spPr>
            <a:xfrm>
              <a:off x="0" y="-38100"/>
              <a:ext cx="1323999" cy="1650669"/>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031914" y="1790700"/>
            <a:ext cx="8112086" cy="6122721"/>
            <a:chOff x="0" y="0"/>
            <a:chExt cx="8009835" cy="9755605"/>
          </a:xfrm>
        </p:grpSpPr>
        <p:sp>
          <p:nvSpPr>
            <p:cNvPr id="14" name="Freeform 14"/>
            <p:cNvSpPr/>
            <p:nvPr/>
          </p:nvSpPr>
          <p:spPr>
            <a:xfrm>
              <a:off x="0" y="0"/>
              <a:ext cx="8009835" cy="9755605"/>
            </a:xfrm>
            <a:custGeom>
              <a:avLst/>
              <a:gdLst/>
              <a:ahLst/>
              <a:cxnLst/>
              <a:rect l="l" t="t" r="r" b="b"/>
              <a:pathLst>
                <a:path w="8009835" h="9755605">
                  <a:moveTo>
                    <a:pt x="0" y="0"/>
                  </a:moveTo>
                  <a:lnTo>
                    <a:pt x="0" y="9755605"/>
                  </a:lnTo>
                  <a:lnTo>
                    <a:pt x="8009835" y="9755605"/>
                  </a:lnTo>
                  <a:lnTo>
                    <a:pt x="8009835" y="0"/>
                  </a:lnTo>
                  <a:lnTo>
                    <a:pt x="0" y="0"/>
                  </a:lnTo>
                  <a:close/>
                  <a:moveTo>
                    <a:pt x="7948875" y="9694645"/>
                  </a:moveTo>
                  <a:lnTo>
                    <a:pt x="59690" y="9694645"/>
                  </a:lnTo>
                  <a:lnTo>
                    <a:pt x="59690" y="59690"/>
                  </a:lnTo>
                  <a:lnTo>
                    <a:pt x="7948875" y="59690"/>
                  </a:lnTo>
                  <a:lnTo>
                    <a:pt x="7948875" y="9694645"/>
                  </a:lnTo>
                  <a:close/>
                </a:path>
              </a:pathLst>
            </a:custGeom>
            <a:solidFill>
              <a:srgbClr val="00B2BD"/>
            </a:solidFill>
          </p:spPr>
          <p:txBody>
            <a:bodyPr/>
            <a:lstStyle/>
            <a:p>
              <a:endParaRPr lang="en-LK"/>
            </a:p>
          </p:txBody>
        </p:sp>
      </p:grpSp>
      <p:sp>
        <p:nvSpPr>
          <p:cNvPr id="19" name="TextBox 19"/>
          <p:cNvSpPr txBox="1"/>
          <p:nvPr/>
        </p:nvSpPr>
        <p:spPr>
          <a:xfrm>
            <a:off x="1318581" y="3414708"/>
            <a:ext cx="7538752" cy="1938992"/>
          </a:xfrm>
          <a:prstGeom prst="rect">
            <a:avLst/>
          </a:prstGeom>
        </p:spPr>
        <p:txBody>
          <a:bodyPr wrap="square" lIns="0" tIns="0" rIns="0" bIns="0" rtlCol="0" anchor="t">
            <a:spAutoFit/>
          </a:bodyPr>
          <a:lstStyle/>
          <a:p>
            <a:pPr algn="just">
              <a:lnSpc>
                <a:spcPct val="90000"/>
              </a:lnSpc>
            </a:pPr>
            <a:r>
              <a:rPr lang="en-US" sz="2800" dirty="0">
                <a:solidFill>
                  <a:srgbClr val="096A72"/>
                </a:solidFill>
              </a:rPr>
              <a:t>How can machine learning algorithms be effectively employed to analyze diverse bodily features, including neck curve images, foot ulcers, infected nails, and retinopathy, for accurate and early diabetes risk prediction?</a:t>
            </a:r>
          </a:p>
        </p:txBody>
      </p:sp>
      <p:sp>
        <p:nvSpPr>
          <p:cNvPr id="30" name="TextBox 29">
            <a:extLst>
              <a:ext uri="{FF2B5EF4-FFF2-40B4-BE49-F238E27FC236}">
                <a16:creationId xmlns:a16="http://schemas.microsoft.com/office/drawing/2014/main" id="{83F4F699-203A-D6CD-5E8A-7EFCFBF2B068}"/>
              </a:ext>
            </a:extLst>
          </p:cNvPr>
          <p:cNvSpPr txBox="1"/>
          <p:nvPr/>
        </p:nvSpPr>
        <p:spPr>
          <a:xfrm>
            <a:off x="5562601" y="290380"/>
            <a:ext cx="8686800" cy="1107996"/>
          </a:xfrm>
          <a:prstGeom prst="rect">
            <a:avLst/>
          </a:prstGeom>
          <a:noFill/>
        </p:spPr>
        <p:txBody>
          <a:bodyPr wrap="square" rtlCol="0">
            <a:spAutoFit/>
          </a:bodyPr>
          <a:lstStyle/>
          <a:p>
            <a:r>
              <a:rPr lang="en-US" sz="6600" b="1" dirty="0">
                <a:solidFill>
                  <a:srgbClr val="096A72"/>
                </a:solidFill>
                <a:latin typeface="Cambria (Body)"/>
              </a:rPr>
              <a:t>Research Question</a:t>
            </a:r>
            <a:endParaRPr lang="en-LK" sz="6600" dirty="0">
              <a:solidFill>
                <a:srgbClr val="096A72"/>
              </a:solidFill>
            </a:endParaRPr>
          </a:p>
        </p:txBody>
      </p:sp>
      <p:sp>
        <p:nvSpPr>
          <p:cNvPr id="32" name="TextBox 31">
            <a:extLst>
              <a:ext uri="{FF2B5EF4-FFF2-40B4-BE49-F238E27FC236}">
                <a16:creationId xmlns:a16="http://schemas.microsoft.com/office/drawing/2014/main" id="{8B1A87F8-A56E-1B34-544D-14952F6740C8}"/>
              </a:ext>
            </a:extLst>
          </p:cNvPr>
          <p:cNvSpPr txBox="1"/>
          <p:nvPr/>
        </p:nvSpPr>
        <p:spPr>
          <a:xfrm>
            <a:off x="9906001" y="3317405"/>
            <a:ext cx="7162799" cy="2677656"/>
          </a:xfrm>
          <a:prstGeom prst="rect">
            <a:avLst/>
          </a:prstGeom>
          <a:noFill/>
        </p:spPr>
        <p:txBody>
          <a:bodyPr wrap="square" rtlCol="0">
            <a:spAutoFit/>
          </a:bodyPr>
          <a:lstStyle/>
          <a:p>
            <a:pPr algn="just"/>
            <a:r>
              <a:rPr lang="en-US" sz="2800" dirty="0">
                <a:solidFill>
                  <a:schemeClr val="bg1"/>
                </a:solidFill>
              </a:rPr>
              <a:t>What are the key design considerations in developing a user-friendly mobile application for home-based diabetes risk assessment, ensuring accessibility and acceptance among a diverse user population?</a:t>
            </a:r>
          </a:p>
          <a:p>
            <a:endParaRPr lang="en-LK" sz="2800" dirty="0">
              <a:solidFill>
                <a:schemeClr val="bg1"/>
              </a:solidFill>
            </a:endParaRPr>
          </a:p>
        </p:txBody>
      </p:sp>
      <p:pic>
        <p:nvPicPr>
          <p:cNvPr id="33" name="Picture 32" descr="Icon&#10;&#10;Description automatically generated">
            <a:extLst>
              <a:ext uri="{FF2B5EF4-FFF2-40B4-BE49-F238E27FC236}">
                <a16:creationId xmlns:a16="http://schemas.microsoft.com/office/drawing/2014/main" id="{48D56F91-382E-55EC-25E5-F1D3DAAA55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5941" y="6431905"/>
            <a:ext cx="2968586" cy="2896251"/>
          </a:xfrm>
          <a:prstGeom prst="rect">
            <a:avLst/>
          </a:prstGeom>
        </p:spPr>
      </p:pic>
      <p:pic>
        <p:nvPicPr>
          <p:cNvPr id="34" name="Picture 33" descr="Icon&#10;&#10;Description automatically generated">
            <a:extLst>
              <a:ext uri="{FF2B5EF4-FFF2-40B4-BE49-F238E27FC236}">
                <a16:creationId xmlns:a16="http://schemas.microsoft.com/office/drawing/2014/main" id="{C4ECEA69-3F4D-29B6-54A8-20BBBD27245B}"/>
              </a:ext>
            </a:extLst>
          </p:cNvPr>
          <p:cNvPicPr>
            <a:picLocks noChangeAspect="1"/>
          </p:cNvPicPr>
          <p:nvPr/>
        </p:nvPicPr>
        <p:blipFill>
          <a:blip r:embed="rId4">
            <a:alphaModFix/>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13716000" y="6431904"/>
            <a:ext cx="2968586" cy="2896251"/>
          </a:xfrm>
          <a:prstGeom prst="rect">
            <a:avLst/>
          </a:prstGeom>
          <a:solidFill>
            <a:schemeClr val="bg1"/>
          </a:solidFill>
        </p:spPr>
      </p:pic>
      <p:pic>
        <p:nvPicPr>
          <p:cNvPr id="35" name="Picture 34">
            <a:extLst>
              <a:ext uri="{FF2B5EF4-FFF2-40B4-BE49-F238E27FC236}">
                <a16:creationId xmlns:a16="http://schemas.microsoft.com/office/drawing/2014/main" id="{E6CEB3D4-2A06-00D9-B2E5-25FB249073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82" y="9222377"/>
            <a:ext cx="18297882" cy="117892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56F63E36-ADD5-2350-0BD7-722EBD42E5E9}"/>
              </a:ext>
            </a:extLst>
          </p:cNvPr>
          <p:cNvSpPr txBox="1"/>
          <p:nvPr/>
        </p:nvSpPr>
        <p:spPr>
          <a:xfrm>
            <a:off x="3352800" y="4169781"/>
            <a:ext cx="12877800" cy="1754326"/>
          </a:xfrm>
          <a:prstGeom prst="rect">
            <a:avLst/>
          </a:prstGeom>
          <a:noFill/>
        </p:spPr>
        <p:txBody>
          <a:bodyPr wrap="square" rtlCol="0">
            <a:spAutoFit/>
          </a:bodyPr>
          <a:lstStyle/>
          <a:p>
            <a:r>
              <a:rPr lang="en-GB" sz="3600" dirty="0">
                <a:solidFill>
                  <a:srgbClr val="096A72"/>
                </a:solidFill>
              </a:rPr>
              <a:t>     Diabetes Detection with Home-Captured Neck Images</a:t>
            </a:r>
          </a:p>
          <a:p>
            <a:endParaRPr lang="en-LK" sz="3600" dirty="0">
              <a:solidFill>
                <a:srgbClr val="096A72"/>
              </a:solidFill>
            </a:endParaRPr>
          </a:p>
          <a:p>
            <a:endParaRPr lang="en-LK" sz="3600" dirty="0">
              <a:solidFill>
                <a:srgbClr val="096A72"/>
              </a:solidFill>
            </a:endParaRPr>
          </a:p>
        </p:txBody>
      </p:sp>
      <p:sp>
        <p:nvSpPr>
          <p:cNvPr id="16" name="TextBox 15">
            <a:extLst>
              <a:ext uri="{FF2B5EF4-FFF2-40B4-BE49-F238E27FC236}">
                <a16:creationId xmlns:a16="http://schemas.microsoft.com/office/drawing/2014/main" id="{293F85C7-E37B-03A8-212F-B5E74DD9C3DD}"/>
              </a:ext>
            </a:extLst>
          </p:cNvPr>
          <p:cNvSpPr txBox="1"/>
          <p:nvPr/>
        </p:nvSpPr>
        <p:spPr>
          <a:xfrm>
            <a:off x="2895600" y="5925879"/>
            <a:ext cx="12877800" cy="1446550"/>
          </a:xfrm>
          <a:prstGeom prst="rect">
            <a:avLst/>
          </a:prstGeom>
          <a:noFill/>
        </p:spPr>
        <p:txBody>
          <a:bodyPr wrap="square" rtlCol="0">
            <a:spAutoFit/>
          </a:bodyPr>
          <a:lstStyle/>
          <a:p>
            <a:r>
              <a:rPr lang="en-US" sz="4400" dirty="0">
                <a:solidFill>
                  <a:srgbClr val="096A72"/>
                </a:solidFill>
              </a:rPr>
              <a:t>BSc (Hons) in Information Technology </a:t>
            </a:r>
            <a:r>
              <a:rPr lang="en-US" sz="4400" dirty="0" err="1">
                <a:solidFill>
                  <a:srgbClr val="096A72"/>
                </a:solidFill>
              </a:rPr>
              <a:t>Specialising</a:t>
            </a:r>
            <a:r>
              <a:rPr lang="en-US" sz="4400" dirty="0">
                <a:solidFill>
                  <a:srgbClr val="096A72"/>
                </a:solidFill>
              </a:rPr>
              <a:t> in IT</a:t>
            </a:r>
          </a:p>
          <a:p>
            <a:endParaRPr lang="en-LK" sz="4400" dirty="0">
              <a:solidFill>
                <a:srgbClr val="096A72"/>
              </a:solidFill>
            </a:endParaRPr>
          </a:p>
        </p:txBody>
      </p:sp>
      <p:grpSp>
        <p:nvGrpSpPr>
          <p:cNvPr id="18" name="Group 8">
            <a:extLst>
              <a:ext uri="{FF2B5EF4-FFF2-40B4-BE49-F238E27FC236}">
                <a16:creationId xmlns:a16="http://schemas.microsoft.com/office/drawing/2014/main" id="{54640610-9CFB-BBB2-4388-AEA075507645}"/>
              </a:ext>
            </a:extLst>
          </p:cNvPr>
          <p:cNvGrpSpPr/>
          <p:nvPr/>
        </p:nvGrpSpPr>
        <p:grpSpPr>
          <a:xfrm>
            <a:off x="1588128" y="1181100"/>
            <a:ext cx="14302500" cy="4767286"/>
            <a:chOff x="0" y="-38100"/>
            <a:chExt cx="3326311" cy="1255581"/>
          </a:xfrm>
        </p:grpSpPr>
        <p:sp>
          <p:nvSpPr>
            <p:cNvPr id="19" name="Freeform 9">
              <a:extLst>
                <a:ext uri="{FF2B5EF4-FFF2-40B4-BE49-F238E27FC236}">
                  <a16:creationId xmlns:a16="http://schemas.microsoft.com/office/drawing/2014/main" id="{DEEC2789-75B9-DAA3-4AFA-8D25480B6298}"/>
                </a:ext>
              </a:extLst>
            </p:cNvPr>
            <p:cNvSpPr/>
            <p:nvPr/>
          </p:nvSpPr>
          <p:spPr>
            <a:xfrm>
              <a:off x="0" y="0"/>
              <a:ext cx="3326311" cy="523191"/>
            </a:xfrm>
            <a:custGeom>
              <a:avLst/>
              <a:gdLst/>
              <a:ahLst/>
              <a:cxnLst/>
              <a:rect l="l" t="t" r="r" b="b"/>
              <a:pathLst>
                <a:path w="3326311" h="1217481">
                  <a:moveTo>
                    <a:pt x="0" y="0"/>
                  </a:moveTo>
                  <a:lnTo>
                    <a:pt x="3326311" y="0"/>
                  </a:lnTo>
                  <a:lnTo>
                    <a:pt x="3326311" y="1217481"/>
                  </a:lnTo>
                  <a:lnTo>
                    <a:pt x="0" y="1217481"/>
                  </a:lnTo>
                  <a:close/>
                </a:path>
              </a:pathLst>
            </a:custGeom>
            <a:solidFill>
              <a:srgbClr val="00949D"/>
            </a:solidFill>
          </p:spPr>
          <p:txBody>
            <a:bodyPr/>
            <a:lstStyle/>
            <a:p>
              <a:endParaRPr lang="en-LK"/>
            </a:p>
          </p:txBody>
        </p:sp>
        <p:sp>
          <p:nvSpPr>
            <p:cNvPr id="20" name="TextBox 10">
              <a:extLst>
                <a:ext uri="{FF2B5EF4-FFF2-40B4-BE49-F238E27FC236}">
                  <a16:creationId xmlns:a16="http://schemas.microsoft.com/office/drawing/2014/main" id="{D5C33B1B-430E-26D2-DE39-ABBEDEF52C99}"/>
                </a:ext>
              </a:extLst>
            </p:cNvPr>
            <p:cNvSpPr txBox="1"/>
            <p:nvPr/>
          </p:nvSpPr>
          <p:spPr>
            <a:xfrm>
              <a:off x="0" y="-38100"/>
              <a:ext cx="3326311" cy="1255581"/>
            </a:xfrm>
            <a:prstGeom prst="rect">
              <a:avLst/>
            </a:prstGeom>
          </p:spPr>
          <p:txBody>
            <a:bodyPr lIns="50800" tIns="50800" rIns="50800" bIns="50800" rtlCol="0" anchor="ctr"/>
            <a:lstStyle/>
            <a:p>
              <a:pPr algn="ctr">
                <a:lnSpc>
                  <a:spcPts val="2659"/>
                </a:lnSpc>
                <a:spcBef>
                  <a:spcPct val="0"/>
                </a:spcBef>
              </a:pPr>
              <a:endParaRPr/>
            </a:p>
          </p:txBody>
        </p:sp>
      </p:grpSp>
      <p:pic>
        <p:nvPicPr>
          <p:cNvPr id="17" name="Picture 16">
            <a:extLst>
              <a:ext uri="{FF2B5EF4-FFF2-40B4-BE49-F238E27FC236}">
                <a16:creationId xmlns:a16="http://schemas.microsoft.com/office/drawing/2014/main" id="{A968487F-31EB-F49F-6B96-F18B59933DFD}"/>
              </a:ext>
            </a:extLst>
          </p:cNvPr>
          <p:cNvPicPr>
            <a:picLocks noChangeAspect="1"/>
          </p:cNvPicPr>
          <p:nvPr/>
        </p:nvPicPr>
        <p:blipFill>
          <a:blip r:embed="rId3"/>
          <a:stretch>
            <a:fillRect/>
          </a:stretch>
        </p:blipFill>
        <p:spPr>
          <a:xfrm>
            <a:off x="14859000" y="266700"/>
            <a:ext cx="3114675" cy="4038600"/>
          </a:xfrm>
          <a:prstGeom prst="rect">
            <a:avLst/>
          </a:prstGeom>
        </p:spPr>
      </p:pic>
      <p:sp>
        <p:nvSpPr>
          <p:cNvPr id="22" name="TextBox 21">
            <a:extLst>
              <a:ext uri="{FF2B5EF4-FFF2-40B4-BE49-F238E27FC236}">
                <a16:creationId xmlns:a16="http://schemas.microsoft.com/office/drawing/2014/main" id="{4721183F-7C21-D4FB-FEC1-714B89FD511A}"/>
              </a:ext>
            </a:extLst>
          </p:cNvPr>
          <p:cNvSpPr txBox="1"/>
          <p:nvPr/>
        </p:nvSpPr>
        <p:spPr>
          <a:xfrm>
            <a:off x="4762500" y="1861494"/>
            <a:ext cx="9144000" cy="1063625"/>
          </a:xfrm>
          <a:prstGeom prst="rect">
            <a:avLst/>
          </a:prstGeom>
          <a:noFill/>
        </p:spPr>
        <p:txBody>
          <a:bodyPr wrap="square">
            <a:spAutoFit/>
          </a:bodyPr>
          <a:lstStyle/>
          <a:p>
            <a:pPr>
              <a:lnSpc>
                <a:spcPts val="8049"/>
              </a:lnSpc>
            </a:pPr>
            <a:r>
              <a:rPr lang="en-US" sz="6000" spc="272" dirty="0">
                <a:solidFill>
                  <a:schemeClr val="bg1"/>
                </a:solidFill>
                <a:latin typeface="Anton Bold"/>
              </a:rPr>
              <a:t>IT21069772 | </a:t>
            </a:r>
            <a:r>
              <a:rPr lang="en-US" sz="6000" spc="272" dirty="0" err="1">
                <a:solidFill>
                  <a:schemeClr val="bg1"/>
                </a:solidFill>
                <a:latin typeface="Anton Bold"/>
              </a:rPr>
              <a:t>Sangavi</a:t>
            </a:r>
            <a:r>
              <a:rPr lang="en-US" sz="6000" spc="272" dirty="0">
                <a:solidFill>
                  <a:schemeClr val="bg1"/>
                </a:solidFill>
                <a:latin typeface="Anton Bold"/>
              </a:rPr>
              <a:t> G</a:t>
            </a:r>
          </a:p>
        </p:txBody>
      </p:sp>
      <p:pic>
        <p:nvPicPr>
          <p:cNvPr id="34" name="Picture 33">
            <a:extLst>
              <a:ext uri="{FF2B5EF4-FFF2-40B4-BE49-F238E27FC236}">
                <a16:creationId xmlns:a16="http://schemas.microsoft.com/office/drawing/2014/main" id="{857CC849-DAE7-8C51-39E1-A2FF8AB0A1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2" y="9222377"/>
            <a:ext cx="18297882" cy="1178923"/>
          </a:xfrm>
          <a:prstGeom prst="rect">
            <a:avLst/>
          </a:prstGeom>
        </p:spPr>
      </p:pic>
      <p:sp>
        <p:nvSpPr>
          <p:cNvPr id="36" name="TextBox 35">
            <a:extLst>
              <a:ext uri="{FF2B5EF4-FFF2-40B4-BE49-F238E27FC236}">
                <a16:creationId xmlns:a16="http://schemas.microsoft.com/office/drawing/2014/main" id="{73659A61-8BC1-C203-A633-6A7175A67215}"/>
              </a:ext>
            </a:extLst>
          </p:cNvPr>
          <p:cNvSpPr txBox="1"/>
          <p:nvPr/>
        </p:nvSpPr>
        <p:spPr>
          <a:xfrm>
            <a:off x="6558887" y="9855897"/>
            <a:ext cx="9353006" cy="400110"/>
          </a:xfrm>
          <a:prstGeom prst="rect">
            <a:avLst/>
          </a:prstGeom>
          <a:noFill/>
        </p:spPr>
        <p:txBody>
          <a:bodyPr wrap="square">
            <a:spAutoFit/>
          </a:bodyPr>
          <a:lstStyle/>
          <a:p>
            <a:r>
              <a:rPr lang="en-US" sz="2000" b="1" dirty="0">
                <a:solidFill>
                  <a:schemeClr val="tx1"/>
                </a:solidFill>
              </a:rPr>
              <a:t>IT21069772</a:t>
            </a:r>
            <a:r>
              <a:rPr lang="en-US" sz="2000" dirty="0">
                <a:solidFill>
                  <a:schemeClr val="tx1"/>
                </a:solidFill>
              </a:rPr>
              <a:t> |   </a:t>
            </a:r>
            <a:r>
              <a:rPr lang="en-US" sz="2000" dirty="0" err="1">
                <a:solidFill>
                  <a:schemeClr val="tx1"/>
                </a:solidFill>
              </a:rPr>
              <a:t>Sangavi</a:t>
            </a:r>
            <a:r>
              <a:rPr lang="en-US" sz="2000" dirty="0">
                <a:solidFill>
                  <a:schemeClr val="tx1"/>
                </a:solidFill>
              </a:rPr>
              <a:t> G|   TMP-24-120</a:t>
            </a:r>
            <a:endParaRPr lang="en-US" sz="2000" b="0" dirty="0">
              <a:solidFill>
                <a:schemeClr val="tx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18" b="-9518"/>
            </a:stretch>
          </a:blipFill>
        </p:spPr>
        <p:txBody>
          <a:bodyPr/>
          <a:lstStyle/>
          <a:p>
            <a:endParaRPr lang="en-LK"/>
          </a:p>
        </p:txBody>
      </p:sp>
      <p:grpSp>
        <p:nvGrpSpPr>
          <p:cNvPr id="6" name="Group 6"/>
          <p:cNvGrpSpPr/>
          <p:nvPr/>
        </p:nvGrpSpPr>
        <p:grpSpPr>
          <a:xfrm>
            <a:off x="0" y="-114300"/>
            <a:ext cx="18262598" cy="2335153"/>
            <a:chOff x="0" y="-38100"/>
            <a:chExt cx="4986509" cy="1422312"/>
          </a:xfrm>
        </p:grpSpPr>
        <p:sp>
          <p:nvSpPr>
            <p:cNvPr id="7" name="Freeform 7"/>
            <p:cNvSpPr/>
            <p:nvPr/>
          </p:nvSpPr>
          <p:spPr>
            <a:xfrm>
              <a:off x="0" y="29545"/>
              <a:ext cx="4986509" cy="1354667"/>
            </a:xfrm>
            <a:custGeom>
              <a:avLst/>
              <a:gdLst/>
              <a:ahLst/>
              <a:cxnLst/>
              <a:rect l="l" t="t" r="r" b="b"/>
              <a:pathLst>
                <a:path w="4816592" h="1354667">
                  <a:moveTo>
                    <a:pt x="0" y="0"/>
                  </a:moveTo>
                  <a:lnTo>
                    <a:pt x="4816592" y="0"/>
                  </a:lnTo>
                  <a:lnTo>
                    <a:pt x="4816592" y="1354667"/>
                  </a:lnTo>
                  <a:lnTo>
                    <a:pt x="0" y="1354667"/>
                  </a:lnTo>
                  <a:close/>
                </a:path>
              </a:pathLst>
            </a:custGeom>
            <a:solidFill>
              <a:srgbClr val="00949D"/>
            </a:solidFill>
          </p:spPr>
          <p:txBody>
            <a:bodyPr/>
            <a:lstStyle/>
            <a:p>
              <a:endParaRPr lang="en-LK"/>
            </a:p>
          </p:txBody>
        </p:sp>
        <p:sp>
          <p:nvSpPr>
            <p:cNvPr id="8" name="TextBox 8"/>
            <p:cNvSpPr txBox="1"/>
            <p:nvPr/>
          </p:nvSpPr>
          <p:spPr>
            <a:xfrm>
              <a:off x="0" y="-38100"/>
              <a:ext cx="4816593" cy="1392767"/>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1028696" y="169009"/>
            <a:ext cx="8762477" cy="2051844"/>
          </a:xfrm>
          <a:prstGeom prst="rect">
            <a:avLst/>
          </a:prstGeom>
        </p:spPr>
        <p:txBody>
          <a:bodyPr lIns="0" tIns="0" rIns="0" bIns="0" rtlCol="0" anchor="t">
            <a:spAutoFit/>
          </a:bodyPr>
          <a:lstStyle/>
          <a:p>
            <a:pPr>
              <a:lnSpc>
                <a:spcPts val="8049"/>
              </a:lnSpc>
            </a:pPr>
            <a:r>
              <a:rPr lang="en-US" sz="7200" b="1" dirty="0">
                <a:solidFill>
                  <a:schemeClr val="bg1"/>
                </a:solidFill>
              </a:rPr>
              <a:t>Introduction</a:t>
            </a:r>
          </a:p>
          <a:p>
            <a:pPr>
              <a:lnSpc>
                <a:spcPts val="8049"/>
              </a:lnSpc>
            </a:pPr>
            <a:endParaRPr lang="en-US" sz="6999" spc="272" dirty="0">
              <a:solidFill>
                <a:schemeClr val="bg1"/>
              </a:solidFill>
              <a:latin typeface="Anton Bold"/>
            </a:endParaRPr>
          </a:p>
        </p:txBody>
      </p:sp>
      <p:sp>
        <p:nvSpPr>
          <p:cNvPr id="16" name="TextBox 16"/>
          <p:cNvSpPr txBox="1"/>
          <p:nvPr/>
        </p:nvSpPr>
        <p:spPr>
          <a:xfrm>
            <a:off x="1028696" y="1423621"/>
            <a:ext cx="13830304" cy="399084"/>
          </a:xfrm>
          <a:prstGeom prst="rect">
            <a:avLst/>
          </a:prstGeom>
        </p:spPr>
        <p:txBody>
          <a:bodyPr wrap="square" lIns="0" tIns="0" rIns="0" bIns="0" rtlCol="0" anchor="t">
            <a:spAutoFit/>
          </a:bodyPr>
          <a:lstStyle/>
          <a:p>
            <a:pPr algn="just">
              <a:lnSpc>
                <a:spcPts val="2968"/>
              </a:lnSpc>
            </a:pPr>
            <a:r>
              <a:rPr lang="en-GB" sz="3200" dirty="0">
                <a:solidFill>
                  <a:schemeClr val="bg1"/>
                </a:solidFill>
                <a:effectLst/>
                <a:latin typeface="Helvetica" pitchFamily="2" charset="0"/>
              </a:rPr>
              <a:t> Our project presents a ground-breaking approach to diabetic screening</a:t>
            </a:r>
            <a:endParaRPr lang="en-US" sz="3200" spc="-75" dirty="0">
              <a:solidFill>
                <a:schemeClr val="bg1"/>
              </a:solidFill>
              <a:latin typeface="Montserrat"/>
            </a:endParaRPr>
          </a:p>
        </p:txBody>
      </p:sp>
      <p:sp>
        <p:nvSpPr>
          <p:cNvPr id="20" name="TextBox 19">
            <a:extLst>
              <a:ext uri="{FF2B5EF4-FFF2-40B4-BE49-F238E27FC236}">
                <a16:creationId xmlns:a16="http://schemas.microsoft.com/office/drawing/2014/main" id="{A3BBC4F5-DBED-7037-1F63-1A28268A2839}"/>
              </a:ext>
            </a:extLst>
          </p:cNvPr>
          <p:cNvSpPr txBox="1"/>
          <p:nvPr/>
        </p:nvSpPr>
        <p:spPr>
          <a:xfrm>
            <a:off x="1053410" y="2389862"/>
            <a:ext cx="16845647" cy="7232749"/>
          </a:xfrm>
          <a:prstGeom prst="rect">
            <a:avLst/>
          </a:prstGeom>
          <a:noFill/>
        </p:spPr>
        <p:txBody>
          <a:bodyPr wrap="square" rtlCol="0">
            <a:spAutoFit/>
          </a:bodyPr>
          <a:lstStyle/>
          <a:p>
            <a:pPr marL="457200" indent="-457200">
              <a:lnSpc>
                <a:spcPct val="150000"/>
              </a:lnSpc>
              <a:buFont typeface="Wingdings" pitchFamily="2" charset="2"/>
              <a:buChar char="v"/>
            </a:pPr>
            <a:r>
              <a:rPr lang="en-GB" sz="3200" b="1" dirty="0">
                <a:solidFill>
                  <a:srgbClr val="096A72"/>
                </a:solidFill>
                <a:effectLst/>
                <a:latin typeface="Helvetica" pitchFamily="2" charset="0"/>
              </a:rPr>
              <a:t>Innovative Method: </a:t>
            </a:r>
            <a:r>
              <a:rPr lang="en-GB" sz="3200" dirty="0">
                <a:solidFill>
                  <a:srgbClr val="096A72"/>
                </a:solidFill>
                <a:effectLst/>
                <a:latin typeface="Helvetica" pitchFamily="2" charset="0"/>
              </a:rPr>
              <a:t>Utilizes neck circumference images and machine learning for   screening.</a:t>
            </a:r>
          </a:p>
          <a:p>
            <a:pPr marL="457200" indent="-457200">
              <a:lnSpc>
                <a:spcPct val="150000"/>
              </a:lnSpc>
              <a:buFont typeface="Wingdings" pitchFamily="2" charset="2"/>
              <a:buChar char="v"/>
            </a:pPr>
            <a:r>
              <a:rPr lang="en-GB" sz="3200" b="1" dirty="0">
                <a:solidFill>
                  <a:srgbClr val="096A72"/>
                </a:solidFill>
                <a:effectLst/>
                <a:latin typeface="Helvetica" pitchFamily="2" charset="0"/>
              </a:rPr>
              <a:t>Eliminating Invasiveness</a:t>
            </a:r>
            <a:r>
              <a:rPr lang="en-GB" sz="3200" dirty="0">
                <a:solidFill>
                  <a:srgbClr val="096A72"/>
                </a:solidFill>
                <a:effectLst/>
                <a:latin typeface="Helvetica" pitchFamily="2" charset="0"/>
              </a:rPr>
              <a:t>: Moves away from traditional invasive blood tests and specialized equipment.</a:t>
            </a:r>
          </a:p>
          <a:p>
            <a:pPr marL="457200" indent="-457200">
              <a:lnSpc>
                <a:spcPct val="150000"/>
              </a:lnSpc>
              <a:buFont typeface="Wingdings" pitchFamily="2" charset="2"/>
              <a:buChar char="v"/>
            </a:pPr>
            <a:r>
              <a:rPr lang="en-GB" sz="3200" b="1" dirty="0">
                <a:solidFill>
                  <a:srgbClr val="096A72"/>
                </a:solidFill>
                <a:effectLst/>
                <a:latin typeface="Helvetica" pitchFamily="2" charset="0"/>
              </a:rPr>
              <a:t>User-Friendly Solution</a:t>
            </a:r>
            <a:r>
              <a:rPr lang="en-GB" sz="3200" dirty="0">
                <a:solidFill>
                  <a:srgbClr val="096A72"/>
                </a:solidFill>
                <a:effectLst/>
                <a:latin typeface="Helvetica" pitchFamily="2" charset="0"/>
              </a:rPr>
              <a:t>: Offers a non-invasive, easy-to-use solution for predicting diabetes likelihood.</a:t>
            </a:r>
          </a:p>
          <a:p>
            <a:pPr marL="457200" indent="-457200">
              <a:lnSpc>
                <a:spcPct val="150000"/>
              </a:lnSpc>
              <a:buFont typeface="Wingdings" pitchFamily="2" charset="2"/>
              <a:buChar char="v"/>
            </a:pPr>
            <a:r>
              <a:rPr lang="en-GB" sz="3200" b="1" dirty="0">
                <a:solidFill>
                  <a:srgbClr val="096A72"/>
                </a:solidFill>
                <a:effectLst/>
                <a:latin typeface="Helvetica" pitchFamily="2" charset="0"/>
              </a:rPr>
              <a:t>Symptom Detection</a:t>
            </a:r>
            <a:r>
              <a:rPr lang="en-GB" sz="3200" dirty="0">
                <a:solidFill>
                  <a:srgbClr val="096A72"/>
                </a:solidFill>
                <a:effectLst/>
                <a:latin typeface="Helvetica" pitchFamily="2" charset="0"/>
              </a:rPr>
              <a:t>: Facilitates early intervention by identifying individuals at risk sooner.</a:t>
            </a:r>
          </a:p>
          <a:p>
            <a:pPr marL="457200" indent="-457200">
              <a:lnSpc>
                <a:spcPct val="150000"/>
              </a:lnSpc>
              <a:buFont typeface="Wingdings" pitchFamily="2" charset="2"/>
              <a:buChar char="v"/>
            </a:pPr>
            <a:r>
              <a:rPr lang="en-GB" sz="3200" b="1" dirty="0">
                <a:solidFill>
                  <a:srgbClr val="096A72"/>
                </a:solidFill>
                <a:effectLst/>
                <a:latin typeface="Helvetica" pitchFamily="2" charset="0"/>
              </a:rPr>
              <a:t>Global Impact</a:t>
            </a:r>
            <a:r>
              <a:rPr lang="en-GB" sz="3200" dirty="0">
                <a:solidFill>
                  <a:srgbClr val="096A72"/>
                </a:solidFill>
                <a:effectLst/>
                <a:latin typeface="Helvetica" pitchFamily="2" charset="0"/>
              </a:rPr>
              <a:t>: Aims to revolutionize diabetic care, potentially improving health outcomes worldwide.</a:t>
            </a:r>
          </a:p>
          <a:p>
            <a:endParaRPr lang="en-LK" sz="3200" dirty="0">
              <a:solidFill>
                <a:srgbClr val="096A72"/>
              </a:solidFill>
            </a:endParaRPr>
          </a:p>
        </p:txBody>
      </p:sp>
      <p:pic>
        <p:nvPicPr>
          <p:cNvPr id="23" name="Picture 22">
            <a:extLst>
              <a:ext uri="{FF2B5EF4-FFF2-40B4-BE49-F238E27FC236}">
                <a16:creationId xmlns:a16="http://schemas.microsoft.com/office/drawing/2014/main" id="{D54ABF53-50A7-1B71-241D-BEFFDB4301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2" y="9222377"/>
            <a:ext cx="18297882" cy="1178923"/>
          </a:xfrm>
          <a:prstGeom prst="rect">
            <a:avLst/>
          </a:prstGeom>
        </p:spPr>
      </p:pic>
      <p:sp>
        <p:nvSpPr>
          <p:cNvPr id="24" name="TextBox 23">
            <a:extLst>
              <a:ext uri="{FF2B5EF4-FFF2-40B4-BE49-F238E27FC236}">
                <a16:creationId xmlns:a16="http://schemas.microsoft.com/office/drawing/2014/main" id="{5150500C-DD08-DB8C-CB98-791C0795D8D4}"/>
              </a:ext>
            </a:extLst>
          </p:cNvPr>
          <p:cNvSpPr txBox="1"/>
          <p:nvPr/>
        </p:nvSpPr>
        <p:spPr>
          <a:xfrm>
            <a:off x="6558887" y="9855897"/>
            <a:ext cx="9353006" cy="400110"/>
          </a:xfrm>
          <a:prstGeom prst="rect">
            <a:avLst/>
          </a:prstGeom>
          <a:noFill/>
        </p:spPr>
        <p:txBody>
          <a:bodyPr wrap="square">
            <a:spAutoFit/>
          </a:bodyPr>
          <a:lstStyle/>
          <a:p>
            <a:r>
              <a:rPr lang="en-US" sz="2000" b="1" dirty="0">
                <a:solidFill>
                  <a:schemeClr val="tx1"/>
                </a:solidFill>
              </a:rPr>
              <a:t>IT21069772</a:t>
            </a:r>
            <a:r>
              <a:rPr lang="en-US" sz="2000" dirty="0">
                <a:solidFill>
                  <a:schemeClr val="tx1"/>
                </a:solidFill>
              </a:rPr>
              <a:t> |   </a:t>
            </a:r>
            <a:r>
              <a:rPr lang="en-US" sz="2000" dirty="0" err="1">
                <a:solidFill>
                  <a:schemeClr val="tx1"/>
                </a:solidFill>
              </a:rPr>
              <a:t>Sangavi</a:t>
            </a:r>
            <a:r>
              <a:rPr lang="en-US" sz="2000" dirty="0">
                <a:solidFill>
                  <a:schemeClr val="tx1"/>
                </a:solidFill>
              </a:rPr>
              <a:t> G|   TMP-24-120</a:t>
            </a:r>
            <a:endParaRPr lang="en-US" sz="2000" b="0" dirty="0">
              <a:solidFill>
                <a:schemeClr val="tx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18" b="-9518"/>
            </a:stretch>
          </a:blipFill>
        </p:spPr>
        <p:txBody>
          <a:bodyPr/>
          <a:lstStyle/>
          <a:p>
            <a:endParaRPr lang="en-LK" dirty="0"/>
          </a:p>
        </p:txBody>
      </p:sp>
      <p:grpSp>
        <p:nvGrpSpPr>
          <p:cNvPr id="3" name="Group 3"/>
          <p:cNvGrpSpPr/>
          <p:nvPr/>
        </p:nvGrpSpPr>
        <p:grpSpPr>
          <a:xfrm>
            <a:off x="1384057" y="0"/>
            <a:ext cx="4940543" cy="10287000"/>
            <a:chOff x="0" y="0"/>
            <a:chExt cx="1301213" cy="2709333"/>
          </a:xfrm>
        </p:grpSpPr>
        <p:sp>
          <p:nvSpPr>
            <p:cNvPr id="4" name="Freeform 4"/>
            <p:cNvSpPr/>
            <p:nvPr/>
          </p:nvSpPr>
          <p:spPr>
            <a:xfrm>
              <a:off x="0" y="0"/>
              <a:ext cx="1301213" cy="2709333"/>
            </a:xfrm>
            <a:custGeom>
              <a:avLst/>
              <a:gdLst/>
              <a:ahLst/>
              <a:cxnLst/>
              <a:rect l="l" t="t" r="r" b="b"/>
              <a:pathLst>
                <a:path w="1301213" h="2709333">
                  <a:moveTo>
                    <a:pt x="0" y="0"/>
                  </a:moveTo>
                  <a:lnTo>
                    <a:pt x="1301213" y="0"/>
                  </a:lnTo>
                  <a:lnTo>
                    <a:pt x="1301213" y="2709333"/>
                  </a:lnTo>
                  <a:lnTo>
                    <a:pt x="0" y="2709333"/>
                  </a:lnTo>
                  <a:close/>
                </a:path>
              </a:pathLst>
            </a:custGeom>
            <a:solidFill>
              <a:srgbClr val="00B2BD"/>
            </a:solidFill>
          </p:spPr>
          <p:txBody>
            <a:bodyPr/>
            <a:lstStyle/>
            <a:p>
              <a:endParaRPr lang="en-LK"/>
            </a:p>
          </p:txBody>
        </p:sp>
        <p:sp>
          <p:nvSpPr>
            <p:cNvPr id="5" name="TextBox 5"/>
            <p:cNvSpPr txBox="1"/>
            <p:nvPr/>
          </p:nvSpPr>
          <p:spPr>
            <a:xfrm>
              <a:off x="0" y="-38100"/>
              <a:ext cx="1301213"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rot="-2700000">
            <a:off x="7278105" y="4560546"/>
            <a:ext cx="16683427" cy="7187469"/>
            <a:chOff x="0" y="0"/>
            <a:chExt cx="4393989" cy="1892996"/>
          </a:xfrm>
        </p:grpSpPr>
        <p:sp>
          <p:nvSpPr>
            <p:cNvPr id="10" name="Freeform 10"/>
            <p:cNvSpPr/>
            <p:nvPr/>
          </p:nvSpPr>
          <p:spPr>
            <a:xfrm>
              <a:off x="0" y="0"/>
              <a:ext cx="4393989" cy="1892996"/>
            </a:xfrm>
            <a:custGeom>
              <a:avLst/>
              <a:gdLst/>
              <a:ahLst/>
              <a:cxnLst/>
              <a:rect l="l" t="t" r="r" b="b"/>
              <a:pathLst>
                <a:path w="4393989" h="1892996">
                  <a:moveTo>
                    <a:pt x="0" y="0"/>
                  </a:moveTo>
                  <a:lnTo>
                    <a:pt x="4393989" y="0"/>
                  </a:lnTo>
                  <a:lnTo>
                    <a:pt x="4393989" y="1892996"/>
                  </a:lnTo>
                  <a:lnTo>
                    <a:pt x="0" y="1892996"/>
                  </a:lnTo>
                  <a:close/>
                </a:path>
              </a:pathLst>
            </a:custGeom>
            <a:solidFill>
              <a:srgbClr val="00B2BD">
                <a:alpha val="1961"/>
              </a:srgbClr>
            </a:solidFill>
          </p:spPr>
          <p:txBody>
            <a:bodyPr/>
            <a:lstStyle/>
            <a:p>
              <a:endParaRPr lang="en-LK"/>
            </a:p>
          </p:txBody>
        </p:sp>
        <p:sp>
          <p:nvSpPr>
            <p:cNvPr id="11" name="TextBox 11"/>
            <p:cNvSpPr txBox="1"/>
            <p:nvPr/>
          </p:nvSpPr>
          <p:spPr>
            <a:xfrm>
              <a:off x="0" y="-38100"/>
              <a:ext cx="4393989" cy="1931096"/>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8131309" y="2082139"/>
            <a:ext cx="9127991" cy="6122721"/>
            <a:chOff x="0" y="0"/>
            <a:chExt cx="14544035" cy="9755605"/>
          </a:xfrm>
        </p:grpSpPr>
        <p:sp>
          <p:nvSpPr>
            <p:cNvPr id="16" name="Freeform 16"/>
            <p:cNvSpPr/>
            <p:nvPr/>
          </p:nvSpPr>
          <p:spPr>
            <a:xfrm>
              <a:off x="0" y="0"/>
              <a:ext cx="14544035" cy="9755605"/>
            </a:xfrm>
            <a:custGeom>
              <a:avLst/>
              <a:gdLst/>
              <a:ahLst/>
              <a:cxnLst/>
              <a:rect l="l" t="t" r="r" b="b"/>
              <a:pathLst>
                <a:path w="14544035" h="9755605">
                  <a:moveTo>
                    <a:pt x="0" y="0"/>
                  </a:moveTo>
                  <a:lnTo>
                    <a:pt x="0" y="9755605"/>
                  </a:lnTo>
                  <a:lnTo>
                    <a:pt x="14544035" y="9755605"/>
                  </a:lnTo>
                  <a:lnTo>
                    <a:pt x="14544035" y="0"/>
                  </a:lnTo>
                  <a:lnTo>
                    <a:pt x="0" y="0"/>
                  </a:lnTo>
                  <a:close/>
                  <a:moveTo>
                    <a:pt x="14483076" y="9694645"/>
                  </a:moveTo>
                  <a:lnTo>
                    <a:pt x="59690" y="9694645"/>
                  </a:lnTo>
                  <a:lnTo>
                    <a:pt x="59690" y="59690"/>
                  </a:lnTo>
                  <a:lnTo>
                    <a:pt x="14483076" y="59690"/>
                  </a:lnTo>
                  <a:lnTo>
                    <a:pt x="14483076" y="9694645"/>
                  </a:lnTo>
                  <a:close/>
                </a:path>
              </a:pathLst>
            </a:custGeom>
            <a:solidFill>
              <a:srgbClr val="00B2BD"/>
            </a:solidFill>
          </p:spPr>
          <p:txBody>
            <a:bodyPr/>
            <a:lstStyle/>
            <a:p>
              <a:endParaRPr lang="en-LK"/>
            </a:p>
          </p:txBody>
        </p:sp>
      </p:grpSp>
      <p:sp>
        <p:nvSpPr>
          <p:cNvPr id="18" name="TextBox 18"/>
          <p:cNvSpPr txBox="1"/>
          <p:nvPr/>
        </p:nvSpPr>
        <p:spPr>
          <a:xfrm>
            <a:off x="6798974" y="286952"/>
            <a:ext cx="8762477" cy="1025922"/>
          </a:xfrm>
          <a:prstGeom prst="rect">
            <a:avLst/>
          </a:prstGeom>
        </p:spPr>
        <p:txBody>
          <a:bodyPr lIns="0" tIns="0" rIns="0" bIns="0" rtlCol="0" anchor="t">
            <a:spAutoFit/>
          </a:bodyPr>
          <a:lstStyle/>
          <a:p>
            <a:pPr>
              <a:lnSpc>
                <a:spcPts val="8049"/>
              </a:lnSpc>
            </a:pPr>
            <a:r>
              <a:rPr lang="en-US" sz="7200" b="1" dirty="0">
                <a:solidFill>
                  <a:srgbClr val="096A72"/>
                </a:solidFill>
              </a:rPr>
              <a:t>Research problem</a:t>
            </a:r>
          </a:p>
        </p:txBody>
      </p:sp>
      <p:sp>
        <p:nvSpPr>
          <p:cNvPr id="20" name="TextBox 20"/>
          <p:cNvSpPr txBox="1"/>
          <p:nvPr/>
        </p:nvSpPr>
        <p:spPr>
          <a:xfrm>
            <a:off x="8356197" y="3235765"/>
            <a:ext cx="8618928" cy="3815468"/>
          </a:xfrm>
          <a:prstGeom prst="rect">
            <a:avLst/>
          </a:prstGeom>
        </p:spPr>
        <p:txBody>
          <a:bodyPr wrap="square" lIns="0" tIns="0" rIns="0" bIns="0" rtlCol="0" anchor="t">
            <a:spAutoFit/>
          </a:bodyPr>
          <a:lstStyle/>
          <a:p>
            <a:pPr marL="342900" indent="-342900" algn="just">
              <a:lnSpc>
                <a:spcPct val="150000"/>
              </a:lnSpc>
              <a:buFont typeface="Wingdings" pitchFamily="2" charset="2"/>
              <a:buChar char="ü"/>
            </a:pPr>
            <a:r>
              <a:rPr lang="en-GB" sz="2800" dirty="0">
                <a:solidFill>
                  <a:srgbClr val="096A72"/>
                </a:solidFill>
                <a:effectLst/>
                <a:latin typeface="Helvetica" pitchFamily="2" charset="0"/>
              </a:rPr>
              <a:t>Limited accessibility and convenience of traditional blood tests.</a:t>
            </a:r>
          </a:p>
          <a:p>
            <a:pPr marL="342900" indent="-342900" algn="just">
              <a:lnSpc>
                <a:spcPct val="150000"/>
              </a:lnSpc>
              <a:buFont typeface="Wingdings" pitchFamily="2" charset="2"/>
              <a:buChar char="ü"/>
            </a:pPr>
            <a:r>
              <a:rPr lang="en-GB" sz="2800" dirty="0">
                <a:solidFill>
                  <a:srgbClr val="096A72"/>
                </a:solidFill>
                <a:effectLst/>
                <a:latin typeface="Helvetica" pitchFamily="2" charset="0"/>
              </a:rPr>
              <a:t>Low public awareness and understanding of diabetes symptoms.</a:t>
            </a:r>
          </a:p>
          <a:p>
            <a:pPr marL="342900" indent="-342900" algn="just">
              <a:lnSpc>
                <a:spcPct val="150000"/>
              </a:lnSpc>
              <a:buFont typeface="Wingdings" pitchFamily="2" charset="2"/>
              <a:buChar char="ü"/>
            </a:pPr>
            <a:r>
              <a:rPr lang="en-GB" sz="2800" dirty="0">
                <a:solidFill>
                  <a:srgbClr val="096A72"/>
                </a:solidFill>
                <a:effectLst/>
                <a:latin typeface="Helvetica" pitchFamily="2" charset="0"/>
              </a:rPr>
              <a:t>Lack of a non-invasive, home-based screening method for diabetes.</a:t>
            </a:r>
          </a:p>
        </p:txBody>
      </p:sp>
      <p:pic>
        <p:nvPicPr>
          <p:cNvPr id="21" name="Picture 20">
            <a:extLst>
              <a:ext uri="{FF2B5EF4-FFF2-40B4-BE49-F238E27FC236}">
                <a16:creationId xmlns:a16="http://schemas.microsoft.com/office/drawing/2014/main" id="{B4FD0B48-7563-5ED7-36EA-018A8E6774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2636" y="2624446"/>
            <a:ext cx="5018164" cy="5607881"/>
          </a:xfrm>
          <a:prstGeom prst="rect">
            <a:avLst/>
          </a:prstGeom>
        </p:spPr>
      </p:pic>
      <p:pic>
        <p:nvPicPr>
          <p:cNvPr id="22" name="Picture 21">
            <a:extLst>
              <a:ext uri="{FF2B5EF4-FFF2-40B4-BE49-F238E27FC236}">
                <a16:creationId xmlns:a16="http://schemas.microsoft.com/office/drawing/2014/main" id="{46080D5E-3BBB-3D6F-9A4E-0ED29650A1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2" y="9222377"/>
            <a:ext cx="18297882" cy="1178923"/>
          </a:xfrm>
          <a:prstGeom prst="rect">
            <a:avLst/>
          </a:prstGeom>
        </p:spPr>
      </p:pic>
      <p:sp>
        <p:nvSpPr>
          <p:cNvPr id="23" name="TextBox 22">
            <a:extLst>
              <a:ext uri="{FF2B5EF4-FFF2-40B4-BE49-F238E27FC236}">
                <a16:creationId xmlns:a16="http://schemas.microsoft.com/office/drawing/2014/main" id="{6E04DEFB-0A72-7711-4468-7A660B545741}"/>
              </a:ext>
            </a:extLst>
          </p:cNvPr>
          <p:cNvSpPr txBox="1"/>
          <p:nvPr/>
        </p:nvSpPr>
        <p:spPr>
          <a:xfrm>
            <a:off x="6558887" y="9855897"/>
            <a:ext cx="9353006" cy="400110"/>
          </a:xfrm>
          <a:prstGeom prst="rect">
            <a:avLst/>
          </a:prstGeom>
          <a:noFill/>
        </p:spPr>
        <p:txBody>
          <a:bodyPr wrap="square">
            <a:spAutoFit/>
          </a:bodyPr>
          <a:lstStyle/>
          <a:p>
            <a:r>
              <a:rPr lang="en-US" sz="2000" b="1" dirty="0">
                <a:solidFill>
                  <a:schemeClr val="tx1"/>
                </a:solidFill>
              </a:rPr>
              <a:t>IT21069772</a:t>
            </a:r>
            <a:r>
              <a:rPr lang="en-US" sz="2000" dirty="0">
                <a:solidFill>
                  <a:schemeClr val="tx1"/>
                </a:solidFill>
              </a:rPr>
              <a:t> |   </a:t>
            </a:r>
            <a:r>
              <a:rPr lang="en-US" sz="2000" dirty="0" err="1">
                <a:solidFill>
                  <a:schemeClr val="tx1"/>
                </a:solidFill>
              </a:rPr>
              <a:t>Sangavi</a:t>
            </a:r>
            <a:r>
              <a:rPr lang="en-US" sz="2000" dirty="0">
                <a:solidFill>
                  <a:schemeClr val="tx1"/>
                </a:solidFill>
              </a:rPr>
              <a:t> G|   TMP-24-120</a:t>
            </a:r>
            <a:endParaRPr lang="en-US" sz="2000" b="0" dirty="0">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9407488" y="2019300"/>
            <a:ext cx="7998855" cy="2908961"/>
            <a:chOff x="0" y="0"/>
            <a:chExt cx="1323999" cy="1612569"/>
          </a:xfrm>
        </p:grpSpPr>
        <p:sp>
          <p:nvSpPr>
            <p:cNvPr id="8" name="Freeform 8"/>
            <p:cNvSpPr/>
            <p:nvPr/>
          </p:nvSpPr>
          <p:spPr>
            <a:xfrm>
              <a:off x="0" y="0"/>
              <a:ext cx="1323999" cy="1612569"/>
            </a:xfrm>
            <a:custGeom>
              <a:avLst/>
              <a:gdLst/>
              <a:ahLst/>
              <a:cxnLst/>
              <a:rect l="l" t="t" r="r" b="b"/>
              <a:pathLst>
                <a:path w="1323999" h="1612569">
                  <a:moveTo>
                    <a:pt x="0" y="0"/>
                  </a:moveTo>
                  <a:lnTo>
                    <a:pt x="1323999" y="0"/>
                  </a:lnTo>
                  <a:lnTo>
                    <a:pt x="1323999" y="1612569"/>
                  </a:lnTo>
                  <a:lnTo>
                    <a:pt x="0" y="1612569"/>
                  </a:lnTo>
                  <a:close/>
                </a:path>
              </a:pathLst>
            </a:custGeom>
            <a:solidFill>
              <a:srgbClr val="00949D"/>
            </a:solidFill>
          </p:spPr>
          <p:txBody>
            <a:bodyPr/>
            <a:lstStyle/>
            <a:p>
              <a:endParaRPr lang="en-LK" dirty="0"/>
            </a:p>
          </p:txBody>
        </p:sp>
        <p:sp>
          <p:nvSpPr>
            <p:cNvPr id="9" name="TextBox 9"/>
            <p:cNvSpPr txBox="1"/>
            <p:nvPr/>
          </p:nvSpPr>
          <p:spPr>
            <a:xfrm>
              <a:off x="0" y="-38100"/>
              <a:ext cx="1323999" cy="1650669"/>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914400" y="2019300"/>
            <a:ext cx="8112086" cy="2908961"/>
            <a:chOff x="0" y="0"/>
            <a:chExt cx="8009835" cy="9755605"/>
          </a:xfrm>
        </p:grpSpPr>
        <p:sp>
          <p:nvSpPr>
            <p:cNvPr id="14" name="Freeform 14"/>
            <p:cNvSpPr/>
            <p:nvPr/>
          </p:nvSpPr>
          <p:spPr>
            <a:xfrm>
              <a:off x="0" y="0"/>
              <a:ext cx="8009835" cy="9755605"/>
            </a:xfrm>
            <a:custGeom>
              <a:avLst/>
              <a:gdLst/>
              <a:ahLst/>
              <a:cxnLst/>
              <a:rect l="l" t="t" r="r" b="b"/>
              <a:pathLst>
                <a:path w="8009835" h="9755605">
                  <a:moveTo>
                    <a:pt x="0" y="0"/>
                  </a:moveTo>
                  <a:lnTo>
                    <a:pt x="0" y="9755605"/>
                  </a:lnTo>
                  <a:lnTo>
                    <a:pt x="8009835" y="9755605"/>
                  </a:lnTo>
                  <a:lnTo>
                    <a:pt x="8009835" y="0"/>
                  </a:lnTo>
                  <a:lnTo>
                    <a:pt x="0" y="0"/>
                  </a:lnTo>
                  <a:close/>
                  <a:moveTo>
                    <a:pt x="7948875" y="9694645"/>
                  </a:moveTo>
                  <a:lnTo>
                    <a:pt x="59690" y="9694645"/>
                  </a:lnTo>
                  <a:lnTo>
                    <a:pt x="59690" y="59690"/>
                  </a:lnTo>
                  <a:lnTo>
                    <a:pt x="7948875" y="59690"/>
                  </a:lnTo>
                  <a:lnTo>
                    <a:pt x="7948875" y="9694645"/>
                  </a:lnTo>
                  <a:close/>
                </a:path>
              </a:pathLst>
            </a:custGeom>
            <a:solidFill>
              <a:srgbClr val="00B2BD"/>
            </a:solidFill>
          </p:spPr>
          <p:txBody>
            <a:bodyPr/>
            <a:lstStyle/>
            <a:p>
              <a:endParaRPr lang="en-LK"/>
            </a:p>
          </p:txBody>
        </p:sp>
      </p:grpSp>
      <p:sp>
        <p:nvSpPr>
          <p:cNvPr id="19" name="TextBox 19"/>
          <p:cNvSpPr txBox="1"/>
          <p:nvPr/>
        </p:nvSpPr>
        <p:spPr>
          <a:xfrm>
            <a:off x="1201067" y="2793084"/>
            <a:ext cx="7538752" cy="1292662"/>
          </a:xfrm>
          <a:prstGeom prst="rect">
            <a:avLst/>
          </a:prstGeom>
        </p:spPr>
        <p:txBody>
          <a:bodyPr wrap="square" lIns="0" tIns="0" rIns="0" bIns="0" rtlCol="0" anchor="t">
            <a:spAutoFit/>
          </a:bodyPr>
          <a:lstStyle/>
          <a:p>
            <a:pPr algn="l"/>
            <a:r>
              <a:rPr lang="en-US" sz="2800" dirty="0">
                <a:solidFill>
                  <a:srgbClr val="096A72"/>
                </a:solidFill>
              </a:rPr>
              <a:t>Can neck circumference measurements obtained from images captured at home reliably identify individuals with  signs of diabetes?</a:t>
            </a:r>
          </a:p>
        </p:txBody>
      </p:sp>
      <p:sp>
        <p:nvSpPr>
          <p:cNvPr id="30" name="TextBox 29">
            <a:extLst>
              <a:ext uri="{FF2B5EF4-FFF2-40B4-BE49-F238E27FC236}">
                <a16:creationId xmlns:a16="http://schemas.microsoft.com/office/drawing/2014/main" id="{83F4F699-203A-D6CD-5E8A-7EFCFBF2B068}"/>
              </a:ext>
            </a:extLst>
          </p:cNvPr>
          <p:cNvSpPr txBox="1"/>
          <p:nvPr/>
        </p:nvSpPr>
        <p:spPr>
          <a:xfrm>
            <a:off x="5181602" y="545428"/>
            <a:ext cx="8686800" cy="1107996"/>
          </a:xfrm>
          <a:prstGeom prst="rect">
            <a:avLst/>
          </a:prstGeom>
          <a:noFill/>
        </p:spPr>
        <p:txBody>
          <a:bodyPr wrap="square" rtlCol="0">
            <a:spAutoFit/>
          </a:bodyPr>
          <a:lstStyle/>
          <a:p>
            <a:r>
              <a:rPr lang="en-US" sz="6600" b="1" dirty="0">
                <a:solidFill>
                  <a:srgbClr val="096A72"/>
                </a:solidFill>
                <a:latin typeface="Cambria (Body)"/>
              </a:rPr>
              <a:t>Research Question</a:t>
            </a:r>
            <a:endParaRPr lang="en-LK" sz="6600" dirty="0">
              <a:solidFill>
                <a:srgbClr val="096A72"/>
              </a:solidFill>
            </a:endParaRPr>
          </a:p>
        </p:txBody>
      </p:sp>
      <p:sp>
        <p:nvSpPr>
          <p:cNvPr id="32" name="TextBox 31">
            <a:extLst>
              <a:ext uri="{FF2B5EF4-FFF2-40B4-BE49-F238E27FC236}">
                <a16:creationId xmlns:a16="http://schemas.microsoft.com/office/drawing/2014/main" id="{8B1A87F8-A56E-1B34-544D-14952F6740C8}"/>
              </a:ext>
            </a:extLst>
          </p:cNvPr>
          <p:cNvSpPr txBox="1"/>
          <p:nvPr/>
        </p:nvSpPr>
        <p:spPr>
          <a:xfrm>
            <a:off x="10017086" y="2793084"/>
            <a:ext cx="7121486" cy="1384995"/>
          </a:xfrm>
          <a:prstGeom prst="rect">
            <a:avLst/>
          </a:prstGeom>
          <a:noFill/>
        </p:spPr>
        <p:txBody>
          <a:bodyPr wrap="square" rtlCol="0">
            <a:spAutoFit/>
          </a:bodyPr>
          <a:lstStyle/>
          <a:p>
            <a:pPr algn="l"/>
            <a:r>
              <a:rPr lang="en-US" sz="2800" dirty="0">
                <a:solidFill>
                  <a:schemeClr val="bg1"/>
                </a:solidFill>
              </a:rPr>
              <a:t>What type of machine learning model is most effective for accurate diabetes detection from neck circumference images?</a:t>
            </a:r>
          </a:p>
        </p:txBody>
      </p:sp>
      <p:grpSp>
        <p:nvGrpSpPr>
          <p:cNvPr id="2" name="Group 13">
            <a:extLst>
              <a:ext uri="{FF2B5EF4-FFF2-40B4-BE49-F238E27FC236}">
                <a16:creationId xmlns:a16="http://schemas.microsoft.com/office/drawing/2014/main" id="{669EB68D-057B-9D45-77E9-F85CD5E656A7}"/>
              </a:ext>
            </a:extLst>
          </p:cNvPr>
          <p:cNvGrpSpPr/>
          <p:nvPr/>
        </p:nvGrpSpPr>
        <p:grpSpPr>
          <a:xfrm>
            <a:off x="921488" y="5401613"/>
            <a:ext cx="8112086" cy="2908961"/>
            <a:chOff x="0" y="0"/>
            <a:chExt cx="8009835" cy="9755605"/>
          </a:xfrm>
        </p:grpSpPr>
        <p:sp>
          <p:nvSpPr>
            <p:cNvPr id="3" name="Freeform 14">
              <a:extLst>
                <a:ext uri="{FF2B5EF4-FFF2-40B4-BE49-F238E27FC236}">
                  <a16:creationId xmlns:a16="http://schemas.microsoft.com/office/drawing/2014/main" id="{0B07BC03-B5CD-2001-2E83-79FAE3E3C755}"/>
                </a:ext>
              </a:extLst>
            </p:cNvPr>
            <p:cNvSpPr/>
            <p:nvPr/>
          </p:nvSpPr>
          <p:spPr>
            <a:xfrm>
              <a:off x="0" y="0"/>
              <a:ext cx="8009835" cy="9755605"/>
            </a:xfrm>
            <a:custGeom>
              <a:avLst/>
              <a:gdLst/>
              <a:ahLst/>
              <a:cxnLst/>
              <a:rect l="l" t="t" r="r" b="b"/>
              <a:pathLst>
                <a:path w="8009835" h="9755605">
                  <a:moveTo>
                    <a:pt x="0" y="0"/>
                  </a:moveTo>
                  <a:lnTo>
                    <a:pt x="0" y="9755605"/>
                  </a:lnTo>
                  <a:lnTo>
                    <a:pt x="8009835" y="9755605"/>
                  </a:lnTo>
                  <a:lnTo>
                    <a:pt x="8009835" y="0"/>
                  </a:lnTo>
                  <a:lnTo>
                    <a:pt x="0" y="0"/>
                  </a:lnTo>
                  <a:close/>
                  <a:moveTo>
                    <a:pt x="7948875" y="9694645"/>
                  </a:moveTo>
                  <a:lnTo>
                    <a:pt x="59690" y="9694645"/>
                  </a:lnTo>
                  <a:lnTo>
                    <a:pt x="59690" y="59690"/>
                  </a:lnTo>
                  <a:lnTo>
                    <a:pt x="7948875" y="59690"/>
                  </a:lnTo>
                  <a:lnTo>
                    <a:pt x="7948875" y="9694645"/>
                  </a:lnTo>
                  <a:close/>
                </a:path>
              </a:pathLst>
            </a:custGeom>
            <a:solidFill>
              <a:srgbClr val="00B2BD"/>
            </a:solidFill>
          </p:spPr>
          <p:txBody>
            <a:bodyPr/>
            <a:lstStyle/>
            <a:p>
              <a:endParaRPr lang="en-LK"/>
            </a:p>
          </p:txBody>
        </p:sp>
      </p:grpSp>
      <p:sp>
        <p:nvSpPr>
          <p:cNvPr id="10" name="TextBox 19">
            <a:extLst>
              <a:ext uri="{FF2B5EF4-FFF2-40B4-BE49-F238E27FC236}">
                <a16:creationId xmlns:a16="http://schemas.microsoft.com/office/drawing/2014/main" id="{EABE8C88-2AF3-8E33-A00E-B43B55D2E874}"/>
              </a:ext>
            </a:extLst>
          </p:cNvPr>
          <p:cNvSpPr txBox="1"/>
          <p:nvPr/>
        </p:nvSpPr>
        <p:spPr>
          <a:xfrm>
            <a:off x="1201068" y="6209762"/>
            <a:ext cx="7538752" cy="861774"/>
          </a:xfrm>
          <a:prstGeom prst="rect">
            <a:avLst/>
          </a:prstGeom>
        </p:spPr>
        <p:txBody>
          <a:bodyPr wrap="square" lIns="0" tIns="0" rIns="0" bIns="0" rtlCol="0" anchor="t">
            <a:spAutoFit/>
          </a:bodyPr>
          <a:lstStyle/>
          <a:p>
            <a:pPr algn="l"/>
            <a:r>
              <a:rPr lang="en-US" sz="2800" dirty="0">
                <a:solidFill>
                  <a:srgbClr val="096A72"/>
                </a:solidFill>
              </a:rPr>
              <a:t>What features extracted from the images are most predictive of diabetes risk?</a:t>
            </a:r>
          </a:p>
        </p:txBody>
      </p:sp>
      <p:grpSp>
        <p:nvGrpSpPr>
          <p:cNvPr id="11" name="Group 7">
            <a:extLst>
              <a:ext uri="{FF2B5EF4-FFF2-40B4-BE49-F238E27FC236}">
                <a16:creationId xmlns:a16="http://schemas.microsoft.com/office/drawing/2014/main" id="{40325EF5-9AB9-1B54-F433-7BB53A2A0B96}"/>
              </a:ext>
            </a:extLst>
          </p:cNvPr>
          <p:cNvGrpSpPr/>
          <p:nvPr/>
        </p:nvGrpSpPr>
        <p:grpSpPr>
          <a:xfrm>
            <a:off x="9407488" y="5422605"/>
            <a:ext cx="7998855" cy="2908961"/>
            <a:chOff x="0" y="0"/>
            <a:chExt cx="1323999" cy="1612569"/>
          </a:xfrm>
        </p:grpSpPr>
        <p:sp>
          <p:nvSpPr>
            <p:cNvPr id="12" name="Freeform 8">
              <a:extLst>
                <a:ext uri="{FF2B5EF4-FFF2-40B4-BE49-F238E27FC236}">
                  <a16:creationId xmlns:a16="http://schemas.microsoft.com/office/drawing/2014/main" id="{E5E8F65A-6E61-7DF7-4154-0E02F9C3E016}"/>
                </a:ext>
              </a:extLst>
            </p:cNvPr>
            <p:cNvSpPr/>
            <p:nvPr/>
          </p:nvSpPr>
          <p:spPr>
            <a:xfrm>
              <a:off x="0" y="0"/>
              <a:ext cx="1323999" cy="1612569"/>
            </a:xfrm>
            <a:custGeom>
              <a:avLst/>
              <a:gdLst/>
              <a:ahLst/>
              <a:cxnLst/>
              <a:rect l="l" t="t" r="r" b="b"/>
              <a:pathLst>
                <a:path w="1323999" h="1612569">
                  <a:moveTo>
                    <a:pt x="0" y="0"/>
                  </a:moveTo>
                  <a:lnTo>
                    <a:pt x="1323999" y="0"/>
                  </a:lnTo>
                  <a:lnTo>
                    <a:pt x="1323999" y="1612569"/>
                  </a:lnTo>
                  <a:lnTo>
                    <a:pt x="0" y="1612569"/>
                  </a:lnTo>
                  <a:close/>
                </a:path>
              </a:pathLst>
            </a:custGeom>
            <a:solidFill>
              <a:srgbClr val="00949D"/>
            </a:solidFill>
          </p:spPr>
          <p:txBody>
            <a:bodyPr/>
            <a:lstStyle/>
            <a:p>
              <a:endParaRPr lang="en-LK" dirty="0"/>
            </a:p>
          </p:txBody>
        </p:sp>
        <p:sp>
          <p:nvSpPr>
            <p:cNvPr id="15" name="TextBox 9">
              <a:extLst>
                <a:ext uri="{FF2B5EF4-FFF2-40B4-BE49-F238E27FC236}">
                  <a16:creationId xmlns:a16="http://schemas.microsoft.com/office/drawing/2014/main" id="{66761F08-4F0A-D4C5-B696-3589A8CB2D29}"/>
                </a:ext>
              </a:extLst>
            </p:cNvPr>
            <p:cNvSpPr txBox="1"/>
            <p:nvPr/>
          </p:nvSpPr>
          <p:spPr>
            <a:xfrm>
              <a:off x="0" y="-38100"/>
              <a:ext cx="1323999" cy="1650669"/>
            </a:xfrm>
            <a:prstGeom prst="rect">
              <a:avLst/>
            </a:prstGeom>
          </p:spPr>
          <p:txBody>
            <a:bodyPr lIns="50800" tIns="50800" rIns="50800" bIns="50800" rtlCol="0" anchor="ctr"/>
            <a:lstStyle/>
            <a:p>
              <a:pPr algn="ctr">
                <a:lnSpc>
                  <a:spcPts val="2659"/>
                </a:lnSpc>
                <a:spcBef>
                  <a:spcPct val="0"/>
                </a:spcBef>
              </a:pPr>
              <a:endParaRPr/>
            </a:p>
          </p:txBody>
        </p:sp>
      </p:grpSp>
      <p:sp>
        <p:nvSpPr>
          <p:cNvPr id="18" name="TextBox 9">
            <a:extLst>
              <a:ext uri="{FF2B5EF4-FFF2-40B4-BE49-F238E27FC236}">
                <a16:creationId xmlns:a16="http://schemas.microsoft.com/office/drawing/2014/main" id="{26C93A87-B8A4-87D2-241B-C185B8F5F086}"/>
              </a:ext>
            </a:extLst>
          </p:cNvPr>
          <p:cNvSpPr txBox="1"/>
          <p:nvPr/>
        </p:nvSpPr>
        <p:spPr>
          <a:xfrm>
            <a:off x="9559888" y="2102970"/>
            <a:ext cx="7998855" cy="2977691"/>
          </a:xfrm>
          <a:prstGeom prst="rect">
            <a:avLst/>
          </a:prstGeom>
        </p:spPr>
        <p:txBody>
          <a:bodyPr lIns="50800" tIns="50800" rIns="50800" bIns="50800" rtlCol="0" anchor="ctr"/>
          <a:lstStyle/>
          <a:p>
            <a:pPr algn="ctr">
              <a:lnSpc>
                <a:spcPts val="2659"/>
              </a:lnSpc>
              <a:spcBef>
                <a:spcPct val="0"/>
              </a:spcBef>
            </a:pPr>
            <a:endParaRPr/>
          </a:p>
        </p:txBody>
      </p:sp>
      <p:sp>
        <p:nvSpPr>
          <p:cNvPr id="26" name="TextBox 25">
            <a:extLst>
              <a:ext uri="{FF2B5EF4-FFF2-40B4-BE49-F238E27FC236}">
                <a16:creationId xmlns:a16="http://schemas.microsoft.com/office/drawing/2014/main" id="{B7606E18-B78F-C769-F1A6-DCBF72C88E95}"/>
              </a:ext>
            </a:extLst>
          </p:cNvPr>
          <p:cNvSpPr txBox="1"/>
          <p:nvPr/>
        </p:nvSpPr>
        <p:spPr>
          <a:xfrm>
            <a:off x="9998572" y="6117429"/>
            <a:ext cx="7121486" cy="954107"/>
          </a:xfrm>
          <a:prstGeom prst="rect">
            <a:avLst/>
          </a:prstGeom>
          <a:noFill/>
        </p:spPr>
        <p:txBody>
          <a:bodyPr wrap="square" rtlCol="0">
            <a:spAutoFit/>
          </a:bodyPr>
          <a:lstStyle/>
          <a:p>
            <a:pPr algn="l"/>
            <a:r>
              <a:rPr lang="en-US" sz="2800" dirty="0">
                <a:solidFill>
                  <a:schemeClr val="bg1"/>
                </a:solidFill>
              </a:rPr>
              <a:t>How can the system be optimized for accuracy, usability, and user acceptance?</a:t>
            </a:r>
          </a:p>
        </p:txBody>
      </p:sp>
      <p:pic>
        <p:nvPicPr>
          <p:cNvPr id="38" name="Picture 37" descr="Icon&#10;&#10;Description automatically generated">
            <a:extLst>
              <a:ext uri="{FF2B5EF4-FFF2-40B4-BE49-F238E27FC236}">
                <a16:creationId xmlns:a16="http://schemas.microsoft.com/office/drawing/2014/main" id="{CB7DE576-2153-53F1-E29D-BF15AB72CD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417710">
            <a:off x="15557389" y="191756"/>
            <a:ext cx="1641570" cy="1601570"/>
          </a:xfrm>
          <a:prstGeom prst="rect">
            <a:avLst/>
          </a:prstGeom>
        </p:spPr>
      </p:pic>
      <p:pic>
        <p:nvPicPr>
          <p:cNvPr id="42" name="Picture 41">
            <a:extLst>
              <a:ext uri="{FF2B5EF4-FFF2-40B4-BE49-F238E27FC236}">
                <a16:creationId xmlns:a16="http://schemas.microsoft.com/office/drawing/2014/main" id="{B8A7FAFA-3203-A8A6-60B0-EB8C0A6939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2" y="9222377"/>
            <a:ext cx="18297882" cy="1178923"/>
          </a:xfrm>
          <a:prstGeom prst="rect">
            <a:avLst/>
          </a:prstGeom>
        </p:spPr>
      </p:pic>
      <p:sp>
        <p:nvSpPr>
          <p:cNvPr id="43" name="TextBox 42">
            <a:extLst>
              <a:ext uri="{FF2B5EF4-FFF2-40B4-BE49-F238E27FC236}">
                <a16:creationId xmlns:a16="http://schemas.microsoft.com/office/drawing/2014/main" id="{4E1C178F-848C-9BFC-FE13-41385AE9C068}"/>
              </a:ext>
            </a:extLst>
          </p:cNvPr>
          <p:cNvSpPr txBox="1"/>
          <p:nvPr/>
        </p:nvSpPr>
        <p:spPr>
          <a:xfrm>
            <a:off x="6558887" y="9855897"/>
            <a:ext cx="9353006" cy="400110"/>
          </a:xfrm>
          <a:prstGeom prst="rect">
            <a:avLst/>
          </a:prstGeom>
          <a:noFill/>
        </p:spPr>
        <p:txBody>
          <a:bodyPr wrap="square">
            <a:spAutoFit/>
          </a:bodyPr>
          <a:lstStyle/>
          <a:p>
            <a:r>
              <a:rPr lang="en-US" sz="2000" b="1" dirty="0">
                <a:solidFill>
                  <a:schemeClr val="tx1"/>
                </a:solidFill>
              </a:rPr>
              <a:t>IT21069772</a:t>
            </a:r>
            <a:r>
              <a:rPr lang="en-US" sz="2000" dirty="0">
                <a:solidFill>
                  <a:schemeClr val="tx1"/>
                </a:solidFill>
              </a:rPr>
              <a:t> |   </a:t>
            </a:r>
            <a:r>
              <a:rPr lang="en-US" sz="2000" dirty="0" err="1">
                <a:solidFill>
                  <a:schemeClr val="tx1"/>
                </a:solidFill>
              </a:rPr>
              <a:t>Sangavi</a:t>
            </a:r>
            <a:r>
              <a:rPr lang="en-US" sz="2000" dirty="0">
                <a:solidFill>
                  <a:schemeClr val="tx1"/>
                </a:solidFill>
              </a:rPr>
              <a:t> G|   TMP-24-120</a:t>
            </a:r>
            <a:endParaRPr lang="en-US" sz="2000" b="0" dirty="0">
              <a:solidFill>
                <a:schemeClr val="tx1"/>
              </a:solidFill>
            </a:endParaRPr>
          </a:p>
        </p:txBody>
      </p:sp>
    </p:spTree>
    <p:extLst>
      <p:ext uri="{BB962C8B-B14F-4D97-AF65-F5344CB8AC3E}">
        <p14:creationId xmlns:p14="http://schemas.microsoft.com/office/powerpoint/2010/main" val="3472716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8">
            <a:extLst>
              <a:ext uri="{FF2B5EF4-FFF2-40B4-BE49-F238E27FC236}">
                <a16:creationId xmlns:a16="http://schemas.microsoft.com/office/drawing/2014/main" id="{54640610-9CFB-BBB2-4388-AEA075507645}"/>
              </a:ext>
            </a:extLst>
          </p:cNvPr>
          <p:cNvGrpSpPr/>
          <p:nvPr/>
        </p:nvGrpSpPr>
        <p:grpSpPr>
          <a:xfrm>
            <a:off x="621150" y="-4786"/>
            <a:ext cx="16828650" cy="4767286"/>
            <a:chOff x="0" y="-38100"/>
            <a:chExt cx="3326311" cy="1255581"/>
          </a:xfrm>
        </p:grpSpPr>
        <p:sp>
          <p:nvSpPr>
            <p:cNvPr id="19" name="Freeform 9">
              <a:extLst>
                <a:ext uri="{FF2B5EF4-FFF2-40B4-BE49-F238E27FC236}">
                  <a16:creationId xmlns:a16="http://schemas.microsoft.com/office/drawing/2014/main" id="{DEEC2789-75B9-DAA3-4AFA-8D25480B6298}"/>
                </a:ext>
              </a:extLst>
            </p:cNvPr>
            <p:cNvSpPr/>
            <p:nvPr/>
          </p:nvSpPr>
          <p:spPr>
            <a:xfrm>
              <a:off x="0" y="0"/>
              <a:ext cx="3326311" cy="523191"/>
            </a:xfrm>
            <a:custGeom>
              <a:avLst/>
              <a:gdLst/>
              <a:ahLst/>
              <a:cxnLst/>
              <a:rect l="l" t="t" r="r" b="b"/>
              <a:pathLst>
                <a:path w="3326311" h="1217481">
                  <a:moveTo>
                    <a:pt x="0" y="0"/>
                  </a:moveTo>
                  <a:lnTo>
                    <a:pt x="3326311" y="0"/>
                  </a:lnTo>
                  <a:lnTo>
                    <a:pt x="3326311" y="1217481"/>
                  </a:lnTo>
                  <a:lnTo>
                    <a:pt x="0" y="1217481"/>
                  </a:lnTo>
                  <a:close/>
                </a:path>
              </a:pathLst>
            </a:custGeom>
            <a:solidFill>
              <a:srgbClr val="00949D"/>
            </a:solidFill>
          </p:spPr>
          <p:txBody>
            <a:bodyPr/>
            <a:lstStyle/>
            <a:p>
              <a:endParaRPr lang="en-LK" dirty="0"/>
            </a:p>
          </p:txBody>
        </p:sp>
        <p:sp>
          <p:nvSpPr>
            <p:cNvPr id="20" name="TextBox 10">
              <a:extLst>
                <a:ext uri="{FF2B5EF4-FFF2-40B4-BE49-F238E27FC236}">
                  <a16:creationId xmlns:a16="http://schemas.microsoft.com/office/drawing/2014/main" id="{D5C33B1B-430E-26D2-DE39-ABBEDEF52C99}"/>
                </a:ext>
              </a:extLst>
            </p:cNvPr>
            <p:cNvSpPr txBox="1"/>
            <p:nvPr/>
          </p:nvSpPr>
          <p:spPr>
            <a:xfrm>
              <a:off x="0" y="-38100"/>
              <a:ext cx="3326311" cy="1255581"/>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1">
            <a:extLst>
              <a:ext uri="{FF2B5EF4-FFF2-40B4-BE49-F238E27FC236}">
                <a16:creationId xmlns:a16="http://schemas.microsoft.com/office/drawing/2014/main" id="{4721183F-7C21-D4FB-FEC1-714B89FD511A}"/>
              </a:ext>
            </a:extLst>
          </p:cNvPr>
          <p:cNvSpPr txBox="1"/>
          <p:nvPr/>
        </p:nvSpPr>
        <p:spPr>
          <a:xfrm>
            <a:off x="7071061" y="595828"/>
            <a:ext cx="7695377" cy="1015663"/>
          </a:xfrm>
          <a:prstGeom prst="rect">
            <a:avLst/>
          </a:prstGeom>
          <a:noFill/>
        </p:spPr>
        <p:txBody>
          <a:bodyPr wrap="square">
            <a:spAutoFit/>
          </a:bodyPr>
          <a:lstStyle/>
          <a:p>
            <a:r>
              <a:rPr lang="en-US" sz="6000" b="1" dirty="0">
                <a:solidFill>
                  <a:schemeClr val="bg1"/>
                </a:solidFill>
              </a:rPr>
              <a:t>Research Gap</a:t>
            </a:r>
          </a:p>
        </p:txBody>
      </p:sp>
      <p:sp>
        <p:nvSpPr>
          <p:cNvPr id="5" name="TextBox 4">
            <a:extLst>
              <a:ext uri="{FF2B5EF4-FFF2-40B4-BE49-F238E27FC236}">
                <a16:creationId xmlns:a16="http://schemas.microsoft.com/office/drawing/2014/main" id="{8E1667B8-9BC5-31CE-B0B6-9D16DA984CC5}"/>
              </a:ext>
            </a:extLst>
          </p:cNvPr>
          <p:cNvSpPr txBox="1"/>
          <p:nvPr/>
        </p:nvSpPr>
        <p:spPr>
          <a:xfrm>
            <a:off x="621150" y="2476500"/>
            <a:ext cx="16774600" cy="6186309"/>
          </a:xfrm>
          <a:prstGeom prst="rect">
            <a:avLst/>
          </a:prstGeom>
          <a:noFill/>
        </p:spPr>
        <p:txBody>
          <a:bodyPr wrap="square">
            <a:spAutoFit/>
          </a:bodyPr>
          <a:lstStyle/>
          <a:p>
            <a:pPr marL="285750" indent="-285750" algn="l">
              <a:buFont typeface="Arial" panose="020B0604020202020204" pitchFamily="34" charset="0"/>
              <a:buChar char="•"/>
            </a:pPr>
            <a:endParaRPr lang="en-US" sz="3200" dirty="0">
              <a:solidFill>
                <a:srgbClr val="096A72"/>
              </a:solidFill>
            </a:endParaRPr>
          </a:p>
          <a:p>
            <a:pPr marL="457200" indent="-457200" algn="l">
              <a:buFont typeface="Wingdings" pitchFamily="2" charset="2"/>
              <a:buChar char="v"/>
            </a:pPr>
            <a:r>
              <a:rPr lang="en-US" sz="2800" dirty="0">
                <a:solidFill>
                  <a:srgbClr val="096A72"/>
                </a:solidFill>
              </a:rPr>
              <a:t>Develop a system that analyzes neck circumference images captured at home with a smartphone camera.</a:t>
            </a:r>
          </a:p>
          <a:p>
            <a:pPr marL="457200" indent="-457200" algn="l">
              <a:buFont typeface="Wingdings" pitchFamily="2" charset="2"/>
              <a:buChar char="v"/>
            </a:pPr>
            <a:r>
              <a:rPr lang="en-US" sz="2800" dirty="0">
                <a:solidFill>
                  <a:srgbClr val="096A72"/>
                </a:solidFill>
              </a:rPr>
              <a:t>This could enable non-invasive,  detection of diabetes.</a:t>
            </a:r>
          </a:p>
          <a:p>
            <a:pPr algn="l"/>
            <a:endParaRPr lang="en-US" sz="2800" dirty="0">
              <a:solidFill>
                <a:srgbClr val="096A72"/>
              </a:solidFill>
            </a:endParaRPr>
          </a:p>
          <a:p>
            <a:pPr algn="l"/>
            <a:r>
              <a:rPr lang="en-US" sz="2800" dirty="0">
                <a:solidFill>
                  <a:srgbClr val="096A72"/>
                </a:solidFill>
              </a:rPr>
              <a:t>This research would address these gaps by:</a:t>
            </a:r>
          </a:p>
          <a:p>
            <a:pPr marL="285750" indent="-285750" algn="l">
              <a:buFont typeface="Wingdings" pitchFamily="2" charset="2"/>
              <a:buChar char="§"/>
            </a:pPr>
            <a:r>
              <a:rPr lang="en-US" sz="2800" dirty="0">
                <a:solidFill>
                  <a:srgbClr val="096A72"/>
                </a:solidFill>
              </a:rPr>
              <a:t>Testing if home-based neck images predict diabetes.</a:t>
            </a:r>
          </a:p>
          <a:p>
            <a:pPr marL="285750" indent="-285750" algn="l">
              <a:buFont typeface="Wingdings" pitchFamily="2" charset="2"/>
              <a:buChar char="§"/>
            </a:pPr>
            <a:r>
              <a:rPr lang="en-US" sz="2800" dirty="0">
                <a:solidFill>
                  <a:srgbClr val="096A72"/>
                </a:solidFill>
              </a:rPr>
              <a:t>Finding key features in the images linked to diabetes risk.</a:t>
            </a:r>
          </a:p>
          <a:p>
            <a:pPr marL="285750" indent="-285750" algn="l">
              <a:buFont typeface="Wingdings" pitchFamily="2" charset="2"/>
              <a:buChar char="§"/>
            </a:pPr>
            <a:r>
              <a:rPr lang="en-US" sz="2800" dirty="0">
                <a:solidFill>
                  <a:srgbClr val="096A72"/>
                </a:solidFill>
              </a:rPr>
              <a:t>Developing and optimizing a machine learning model for accuracy.</a:t>
            </a:r>
          </a:p>
          <a:p>
            <a:pPr marL="285750" indent="-285750" algn="l">
              <a:buFont typeface="Wingdings" pitchFamily="2" charset="2"/>
              <a:buChar char="§"/>
            </a:pPr>
            <a:r>
              <a:rPr lang="en-US" sz="2800" dirty="0">
                <a:solidFill>
                  <a:srgbClr val="096A72"/>
                </a:solidFill>
              </a:rPr>
              <a:t>Studying user acceptance and ethical considerations.</a:t>
            </a:r>
          </a:p>
          <a:p>
            <a:pPr marL="285750" indent="-285750" algn="l">
              <a:buFont typeface="Arial" panose="020B0604020202020204" pitchFamily="34" charset="0"/>
              <a:buChar char="•"/>
            </a:pPr>
            <a:endParaRPr lang="en-US" sz="2800" dirty="0">
              <a:solidFill>
                <a:srgbClr val="096A72"/>
              </a:solidFill>
            </a:endParaRPr>
          </a:p>
          <a:p>
            <a:pPr algn="l"/>
            <a:r>
              <a:rPr lang="en-US" sz="2800" dirty="0">
                <a:solidFill>
                  <a:srgbClr val="096A72"/>
                </a:solidFill>
              </a:rPr>
              <a:t>Potential impact:</a:t>
            </a:r>
          </a:p>
          <a:p>
            <a:pPr marL="285750" indent="-285750" algn="l">
              <a:buFont typeface="Wingdings" pitchFamily="2" charset="2"/>
              <a:buChar char="§"/>
            </a:pPr>
            <a:r>
              <a:rPr lang="en-US" sz="2800" dirty="0">
                <a:solidFill>
                  <a:srgbClr val="096A72"/>
                </a:solidFill>
              </a:rPr>
              <a:t>Make diabetes detection easier and more accessible.</a:t>
            </a:r>
          </a:p>
          <a:p>
            <a:pPr marL="285750" indent="-285750" algn="l">
              <a:buFont typeface="Wingdings" pitchFamily="2" charset="2"/>
              <a:buChar char="§"/>
            </a:pPr>
            <a:r>
              <a:rPr lang="en-US" sz="2800" dirty="0">
                <a:solidFill>
                  <a:srgbClr val="096A72"/>
                </a:solidFill>
              </a:rPr>
              <a:t>Empower individuals to monitor their health at home.</a:t>
            </a:r>
          </a:p>
          <a:p>
            <a:pPr marL="285750" indent="-285750" algn="l">
              <a:buFont typeface="Wingdings" pitchFamily="2" charset="2"/>
              <a:buChar char="§"/>
            </a:pPr>
            <a:r>
              <a:rPr lang="en-US" sz="2800" dirty="0">
                <a:solidFill>
                  <a:srgbClr val="096A72"/>
                </a:solidFill>
              </a:rPr>
              <a:t>Improve public awareness of diabetes and early detection</a:t>
            </a:r>
          </a:p>
        </p:txBody>
      </p:sp>
      <p:pic>
        <p:nvPicPr>
          <p:cNvPr id="7" name="Picture 6" descr="A hand drawing a person on a bridge&#10;&#10;Description automatically generated">
            <a:extLst>
              <a:ext uri="{FF2B5EF4-FFF2-40B4-BE49-F238E27FC236}">
                <a16:creationId xmlns:a16="http://schemas.microsoft.com/office/drawing/2014/main" id="{6F7359DB-78EF-0077-3E30-6A44FE006399}"/>
              </a:ext>
            </a:extLst>
          </p:cNvPr>
          <p:cNvPicPr>
            <a:picLocks noChangeAspect="1"/>
          </p:cNvPicPr>
          <p:nvPr/>
        </p:nvPicPr>
        <p:blipFill>
          <a:blip r:embed="rId2" cstate="print">
            <a:alphaModFix/>
            <a:extLst>
              <a:ext uri="{BEBA8EAE-BF5A-486C-A8C5-ECC9F3942E4B}">
                <a14:imgProps xmlns:a14="http://schemas.microsoft.com/office/drawing/2010/main">
                  <a14:imgLayer r:embed="rId3">
                    <a14:imgEffect>
                      <a14:saturation sat="357000"/>
                    </a14:imgEffect>
                  </a14:imgLayer>
                </a14:imgProps>
              </a:ext>
              <a:ext uri="{28A0092B-C50C-407E-A947-70E740481C1C}">
                <a14:useLocalDpi xmlns:a14="http://schemas.microsoft.com/office/drawing/2010/main" val="0"/>
              </a:ext>
            </a:extLst>
          </a:blip>
          <a:stretch>
            <a:fillRect/>
          </a:stretch>
        </p:blipFill>
        <p:spPr>
          <a:xfrm>
            <a:off x="10918750" y="4640835"/>
            <a:ext cx="6477000" cy="4021974"/>
          </a:xfrm>
          <a:prstGeom prst="rect">
            <a:avLst/>
          </a:prstGeom>
        </p:spPr>
      </p:pic>
      <p:pic>
        <p:nvPicPr>
          <p:cNvPr id="8" name="Picture 7">
            <a:extLst>
              <a:ext uri="{FF2B5EF4-FFF2-40B4-BE49-F238E27FC236}">
                <a16:creationId xmlns:a16="http://schemas.microsoft.com/office/drawing/2014/main" id="{FE14EE6A-D849-1720-29BE-AB8E0BC896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2" y="9222377"/>
            <a:ext cx="18297882" cy="1178923"/>
          </a:xfrm>
          <a:prstGeom prst="rect">
            <a:avLst/>
          </a:prstGeom>
        </p:spPr>
      </p:pic>
      <p:sp>
        <p:nvSpPr>
          <p:cNvPr id="9" name="TextBox 8">
            <a:extLst>
              <a:ext uri="{FF2B5EF4-FFF2-40B4-BE49-F238E27FC236}">
                <a16:creationId xmlns:a16="http://schemas.microsoft.com/office/drawing/2014/main" id="{B9F36C80-5DBA-B278-E44E-08C40ED2A49C}"/>
              </a:ext>
            </a:extLst>
          </p:cNvPr>
          <p:cNvSpPr txBox="1"/>
          <p:nvPr/>
        </p:nvSpPr>
        <p:spPr>
          <a:xfrm>
            <a:off x="6558887" y="9855897"/>
            <a:ext cx="9353006" cy="400110"/>
          </a:xfrm>
          <a:prstGeom prst="rect">
            <a:avLst/>
          </a:prstGeom>
          <a:noFill/>
        </p:spPr>
        <p:txBody>
          <a:bodyPr wrap="square">
            <a:spAutoFit/>
          </a:bodyPr>
          <a:lstStyle/>
          <a:p>
            <a:r>
              <a:rPr lang="en-US" sz="2000" b="1" dirty="0">
                <a:solidFill>
                  <a:schemeClr val="tx1"/>
                </a:solidFill>
              </a:rPr>
              <a:t>IT21069772</a:t>
            </a:r>
            <a:r>
              <a:rPr lang="en-US" sz="2000" dirty="0">
                <a:solidFill>
                  <a:schemeClr val="tx1"/>
                </a:solidFill>
              </a:rPr>
              <a:t> |   </a:t>
            </a:r>
            <a:r>
              <a:rPr lang="en-US" sz="2000" dirty="0" err="1">
                <a:solidFill>
                  <a:schemeClr val="tx1"/>
                </a:solidFill>
              </a:rPr>
              <a:t>Sangavi</a:t>
            </a:r>
            <a:r>
              <a:rPr lang="en-US" sz="2000" dirty="0">
                <a:solidFill>
                  <a:schemeClr val="tx1"/>
                </a:solidFill>
              </a:rPr>
              <a:t> G|   TMP-24-120</a:t>
            </a:r>
            <a:endParaRPr lang="en-US" sz="2000" b="0" dirty="0">
              <a:solidFill>
                <a:schemeClr val="tx1"/>
              </a:solidFill>
            </a:endParaRPr>
          </a:p>
        </p:txBody>
      </p:sp>
    </p:spTree>
    <p:extLst>
      <p:ext uri="{BB962C8B-B14F-4D97-AF65-F5344CB8AC3E}">
        <p14:creationId xmlns:p14="http://schemas.microsoft.com/office/powerpoint/2010/main" val="77478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8">
            <a:extLst>
              <a:ext uri="{FF2B5EF4-FFF2-40B4-BE49-F238E27FC236}">
                <a16:creationId xmlns:a16="http://schemas.microsoft.com/office/drawing/2014/main" id="{54640610-9CFB-BBB2-4388-AEA075507645}"/>
              </a:ext>
            </a:extLst>
          </p:cNvPr>
          <p:cNvGrpSpPr/>
          <p:nvPr/>
        </p:nvGrpSpPr>
        <p:grpSpPr>
          <a:xfrm>
            <a:off x="621150" y="-4786"/>
            <a:ext cx="16828650" cy="4767286"/>
            <a:chOff x="0" y="-38100"/>
            <a:chExt cx="3326311" cy="1255581"/>
          </a:xfrm>
        </p:grpSpPr>
        <p:sp>
          <p:nvSpPr>
            <p:cNvPr id="19" name="Freeform 9">
              <a:extLst>
                <a:ext uri="{FF2B5EF4-FFF2-40B4-BE49-F238E27FC236}">
                  <a16:creationId xmlns:a16="http://schemas.microsoft.com/office/drawing/2014/main" id="{DEEC2789-75B9-DAA3-4AFA-8D25480B6298}"/>
                </a:ext>
              </a:extLst>
            </p:cNvPr>
            <p:cNvSpPr/>
            <p:nvPr/>
          </p:nvSpPr>
          <p:spPr>
            <a:xfrm>
              <a:off x="0" y="0"/>
              <a:ext cx="3326311" cy="523191"/>
            </a:xfrm>
            <a:custGeom>
              <a:avLst/>
              <a:gdLst/>
              <a:ahLst/>
              <a:cxnLst/>
              <a:rect l="l" t="t" r="r" b="b"/>
              <a:pathLst>
                <a:path w="3326311" h="1217481">
                  <a:moveTo>
                    <a:pt x="0" y="0"/>
                  </a:moveTo>
                  <a:lnTo>
                    <a:pt x="3326311" y="0"/>
                  </a:lnTo>
                  <a:lnTo>
                    <a:pt x="3326311" y="1217481"/>
                  </a:lnTo>
                  <a:lnTo>
                    <a:pt x="0" y="1217481"/>
                  </a:lnTo>
                  <a:close/>
                </a:path>
              </a:pathLst>
            </a:custGeom>
            <a:solidFill>
              <a:srgbClr val="00949D"/>
            </a:solidFill>
          </p:spPr>
          <p:txBody>
            <a:bodyPr/>
            <a:lstStyle/>
            <a:p>
              <a:endParaRPr lang="en-LK" dirty="0"/>
            </a:p>
          </p:txBody>
        </p:sp>
        <p:sp>
          <p:nvSpPr>
            <p:cNvPr id="20" name="TextBox 10">
              <a:extLst>
                <a:ext uri="{FF2B5EF4-FFF2-40B4-BE49-F238E27FC236}">
                  <a16:creationId xmlns:a16="http://schemas.microsoft.com/office/drawing/2014/main" id="{D5C33B1B-430E-26D2-DE39-ABBEDEF52C99}"/>
                </a:ext>
              </a:extLst>
            </p:cNvPr>
            <p:cNvSpPr txBox="1"/>
            <p:nvPr/>
          </p:nvSpPr>
          <p:spPr>
            <a:xfrm>
              <a:off x="0" y="-38100"/>
              <a:ext cx="3326311" cy="1255581"/>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1">
            <a:extLst>
              <a:ext uri="{FF2B5EF4-FFF2-40B4-BE49-F238E27FC236}">
                <a16:creationId xmlns:a16="http://schemas.microsoft.com/office/drawing/2014/main" id="{4721183F-7C21-D4FB-FEC1-714B89FD511A}"/>
              </a:ext>
            </a:extLst>
          </p:cNvPr>
          <p:cNvSpPr txBox="1"/>
          <p:nvPr/>
        </p:nvSpPr>
        <p:spPr>
          <a:xfrm>
            <a:off x="5257800" y="595828"/>
            <a:ext cx="7189847" cy="1015663"/>
          </a:xfrm>
          <a:prstGeom prst="rect">
            <a:avLst/>
          </a:prstGeom>
          <a:noFill/>
        </p:spPr>
        <p:txBody>
          <a:bodyPr wrap="square">
            <a:spAutoFit/>
          </a:bodyPr>
          <a:lstStyle/>
          <a:p>
            <a:r>
              <a:rPr lang="en-US" sz="6000" b="1" dirty="0">
                <a:solidFill>
                  <a:schemeClr val="bg1"/>
                </a:solidFill>
              </a:rPr>
              <a:t>Comparative Analysis</a:t>
            </a:r>
          </a:p>
        </p:txBody>
      </p:sp>
      <p:pic>
        <p:nvPicPr>
          <p:cNvPr id="2" name="Picture 1">
            <a:extLst>
              <a:ext uri="{FF2B5EF4-FFF2-40B4-BE49-F238E27FC236}">
                <a16:creationId xmlns:a16="http://schemas.microsoft.com/office/drawing/2014/main" id="{258B0B19-7704-5957-E647-A97D8AD47A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2" y="9222377"/>
            <a:ext cx="18297882" cy="1178923"/>
          </a:xfrm>
          <a:prstGeom prst="rect">
            <a:avLst/>
          </a:prstGeom>
        </p:spPr>
      </p:pic>
      <p:sp>
        <p:nvSpPr>
          <p:cNvPr id="3" name="TextBox 2">
            <a:extLst>
              <a:ext uri="{FF2B5EF4-FFF2-40B4-BE49-F238E27FC236}">
                <a16:creationId xmlns:a16="http://schemas.microsoft.com/office/drawing/2014/main" id="{87F16B41-323F-5A33-BE32-241F4959E034}"/>
              </a:ext>
            </a:extLst>
          </p:cNvPr>
          <p:cNvSpPr txBox="1"/>
          <p:nvPr/>
        </p:nvSpPr>
        <p:spPr>
          <a:xfrm>
            <a:off x="6558887" y="9855897"/>
            <a:ext cx="9353006" cy="400110"/>
          </a:xfrm>
          <a:prstGeom prst="rect">
            <a:avLst/>
          </a:prstGeom>
          <a:noFill/>
        </p:spPr>
        <p:txBody>
          <a:bodyPr wrap="square">
            <a:spAutoFit/>
          </a:bodyPr>
          <a:lstStyle/>
          <a:p>
            <a:r>
              <a:rPr lang="en-US" sz="2000" b="1" dirty="0">
                <a:solidFill>
                  <a:schemeClr val="tx1"/>
                </a:solidFill>
              </a:rPr>
              <a:t>IT21069772</a:t>
            </a:r>
            <a:r>
              <a:rPr lang="en-US" sz="2000" dirty="0">
                <a:solidFill>
                  <a:schemeClr val="tx1"/>
                </a:solidFill>
              </a:rPr>
              <a:t> |   </a:t>
            </a:r>
            <a:r>
              <a:rPr lang="en-US" sz="2000" dirty="0" err="1">
                <a:solidFill>
                  <a:schemeClr val="tx1"/>
                </a:solidFill>
              </a:rPr>
              <a:t>Sangavi</a:t>
            </a:r>
            <a:r>
              <a:rPr lang="en-US" sz="2000" dirty="0">
                <a:solidFill>
                  <a:schemeClr val="tx1"/>
                </a:solidFill>
              </a:rPr>
              <a:t> G|   TMP-24-120</a:t>
            </a:r>
            <a:endParaRPr lang="en-US" sz="2000" b="0" dirty="0">
              <a:solidFill>
                <a:schemeClr val="tx1"/>
              </a:solidFill>
            </a:endParaRPr>
          </a:p>
        </p:txBody>
      </p:sp>
      <p:sp>
        <p:nvSpPr>
          <p:cNvPr id="53" name="Subtitle 2">
            <a:extLst>
              <a:ext uri="{FF2B5EF4-FFF2-40B4-BE49-F238E27FC236}">
                <a16:creationId xmlns:a16="http://schemas.microsoft.com/office/drawing/2014/main" id="{A63588C1-872E-566B-A6C4-FBDB86ADE196}"/>
              </a:ext>
            </a:extLst>
          </p:cNvPr>
          <p:cNvSpPr txBox="1">
            <a:spLocks/>
          </p:cNvSpPr>
          <p:nvPr/>
        </p:nvSpPr>
        <p:spPr>
          <a:xfrm>
            <a:off x="3490898" y="5041055"/>
            <a:ext cx="11277600" cy="8382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endParaRPr lang="en-US" sz="2400" dirty="0">
              <a:solidFill>
                <a:schemeClr val="tx1"/>
              </a:solidFill>
            </a:endParaRPr>
          </a:p>
        </p:txBody>
      </p:sp>
      <p:sp>
        <p:nvSpPr>
          <p:cNvPr id="54" name="Subtitle 2">
            <a:extLst>
              <a:ext uri="{FF2B5EF4-FFF2-40B4-BE49-F238E27FC236}">
                <a16:creationId xmlns:a16="http://schemas.microsoft.com/office/drawing/2014/main" id="{73BD5343-C91B-8D69-CDDF-F48CE27A25DB}"/>
              </a:ext>
            </a:extLst>
          </p:cNvPr>
          <p:cNvSpPr txBox="1">
            <a:spLocks/>
          </p:cNvSpPr>
          <p:nvPr/>
        </p:nvSpPr>
        <p:spPr>
          <a:xfrm>
            <a:off x="3262298" y="3707555"/>
            <a:ext cx="11277600" cy="27051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endParaRPr lang="en-US" sz="2000" dirty="0">
              <a:solidFill>
                <a:schemeClr val="tx1"/>
              </a:solidFill>
            </a:endParaRPr>
          </a:p>
        </p:txBody>
      </p:sp>
      <p:graphicFrame>
        <p:nvGraphicFramePr>
          <p:cNvPr id="55" name="Google Shape;269;p26">
            <a:extLst>
              <a:ext uri="{FF2B5EF4-FFF2-40B4-BE49-F238E27FC236}">
                <a16:creationId xmlns:a16="http://schemas.microsoft.com/office/drawing/2014/main" id="{109CBAA4-2C0D-7343-D10C-75F85C8B007D}"/>
              </a:ext>
            </a:extLst>
          </p:cNvPr>
          <p:cNvGraphicFramePr/>
          <p:nvPr>
            <p:extLst>
              <p:ext uri="{D42A27DB-BD31-4B8C-83A1-F6EECF244321}">
                <p14:modId xmlns:p14="http://schemas.microsoft.com/office/powerpoint/2010/main" val="2446449154"/>
              </p:ext>
            </p:extLst>
          </p:nvPr>
        </p:nvGraphicFramePr>
        <p:xfrm>
          <a:off x="3338498" y="3212256"/>
          <a:ext cx="10972800" cy="4949806"/>
        </p:xfrm>
        <a:graphic>
          <a:graphicData uri="http://schemas.openxmlformats.org/drawingml/2006/table">
            <a:tbl>
              <a:tblPr>
                <a:noFill/>
              </a:tblPr>
              <a:tblGrid>
                <a:gridCol w="4457132">
                  <a:extLst>
                    <a:ext uri="{9D8B030D-6E8A-4147-A177-3AD203B41FA5}">
                      <a16:colId xmlns:a16="http://schemas.microsoft.com/office/drawing/2014/main" val="20000"/>
                    </a:ext>
                  </a:extLst>
                </a:gridCol>
                <a:gridCol w="2042224">
                  <a:extLst>
                    <a:ext uri="{9D8B030D-6E8A-4147-A177-3AD203B41FA5}">
                      <a16:colId xmlns:a16="http://schemas.microsoft.com/office/drawing/2014/main" val="20001"/>
                    </a:ext>
                  </a:extLst>
                </a:gridCol>
                <a:gridCol w="1555981">
                  <a:extLst>
                    <a:ext uri="{9D8B030D-6E8A-4147-A177-3AD203B41FA5}">
                      <a16:colId xmlns:a16="http://schemas.microsoft.com/office/drawing/2014/main" val="20002"/>
                    </a:ext>
                  </a:extLst>
                </a:gridCol>
                <a:gridCol w="1608196">
                  <a:extLst>
                    <a:ext uri="{9D8B030D-6E8A-4147-A177-3AD203B41FA5}">
                      <a16:colId xmlns:a16="http://schemas.microsoft.com/office/drawing/2014/main" val="20003"/>
                    </a:ext>
                  </a:extLst>
                </a:gridCol>
                <a:gridCol w="1309267">
                  <a:extLst>
                    <a:ext uri="{9D8B030D-6E8A-4147-A177-3AD203B41FA5}">
                      <a16:colId xmlns:a16="http://schemas.microsoft.com/office/drawing/2014/main" val="20004"/>
                    </a:ext>
                  </a:extLst>
                </a:gridCol>
              </a:tblGrid>
              <a:tr h="1795097">
                <a:tc>
                  <a:txBody>
                    <a:bodyPr/>
                    <a:lstStyle/>
                    <a:p>
                      <a:pPr marL="0" lvl="0" indent="0" algn="l" rtl="0">
                        <a:spcBef>
                          <a:spcPts val="0"/>
                        </a:spcBef>
                        <a:spcAft>
                          <a:spcPts val="0"/>
                        </a:spcAft>
                        <a:buNone/>
                      </a:pP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C6AD5F">
                        <a:alpha val="64709"/>
                      </a:srgbClr>
                    </a:solidFill>
                  </a:tcPr>
                </a:tc>
                <a:tc>
                  <a:txBody>
                    <a:bodyPr/>
                    <a:lstStyle/>
                    <a:p>
                      <a:pPr marL="0" lvl="0" indent="0" algn="l" rtl="0">
                        <a:spcBef>
                          <a:spcPts val="0"/>
                        </a:spcBef>
                        <a:spcAft>
                          <a:spcPts val="0"/>
                        </a:spcAft>
                        <a:buNone/>
                      </a:pPr>
                      <a:r>
                        <a:rPr lang="en-US" sz="1500" dirty="0"/>
                        <a:t>Research Paper A (</a:t>
                      </a:r>
                      <a:r>
                        <a:rPr lang="en-US" sz="1800" b="0" i="0" kern="1200" dirty="0">
                          <a:solidFill>
                            <a:schemeClr val="tx1"/>
                          </a:solidFill>
                          <a:effectLst/>
                          <a:latin typeface="+mn-lt"/>
                          <a:ea typeface="+mn-ea"/>
                          <a:cs typeface="+mn-cs"/>
                        </a:rPr>
                        <a:t>Doi:10.1001/jamanetworkopen.2018.3896</a:t>
                      </a:r>
                      <a:r>
                        <a:rPr lang="en-US" sz="1600" dirty="0"/>
                        <a:t>)</a:t>
                      </a:r>
                      <a:endParaRPr sz="1500" b="1" dirty="0">
                        <a:solidFill>
                          <a:schemeClr val="dk1"/>
                        </a:solidFill>
                        <a:latin typeface="Inter"/>
                        <a:ea typeface="Inter"/>
                        <a:cs typeface="Inter"/>
                        <a:sym typeface="Inte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C6AD5F">
                        <a:alpha val="64709"/>
                      </a:srgbClr>
                    </a:solidFill>
                  </a:tcPr>
                </a:tc>
                <a:tc>
                  <a:txBody>
                    <a:bodyPr/>
                    <a:lstStyle/>
                    <a:p>
                      <a:pPr marL="0" lvl="0" indent="0" algn="l" rtl="0">
                        <a:spcBef>
                          <a:spcPts val="0"/>
                        </a:spcBef>
                        <a:spcAft>
                          <a:spcPts val="0"/>
                        </a:spcAft>
                        <a:buNone/>
                      </a:pPr>
                      <a:r>
                        <a:rPr lang="en-US" sz="1500" b="0" dirty="0">
                          <a:solidFill>
                            <a:schemeClr val="dk1"/>
                          </a:solidFill>
                          <a:latin typeface="Inter"/>
                          <a:ea typeface="Inter"/>
                          <a:cs typeface="Inter"/>
                          <a:sym typeface="Inter"/>
                        </a:rPr>
                        <a:t>Research Paper B (Doi:10.1001/archdermatol.2007.27)</a:t>
                      </a:r>
                      <a:endParaRPr sz="1500" b="0" dirty="0">
                        <a:solidFill>
                          <a:schemeClr val="dk1"/>
                        </a:solidFill>
                        <a:latin typeface="Inter"/>
                        <a:ea typeface="Inter"/>
                        <a:cs typeface="Inter"/>
                        <a:sym typeface="Inte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C6AD5F">
                        <a:alpha val="64709"/>
                      </a:srgbClr>
                    </a:solidFill>
                  </a:tcPr>
                </a:tc>
                <a:tc>
                  <a:txBody>
                    <a:bodyPr/>
                    <a:lstStyle/>
                    <a:p>
                      <a:pPr marL="0" lvl="0" indent="0" algn="l" rtl="0">
                        <a:spcBef>
                          <a:spcPts val="0"/>
                        </a:spcBef>
                        <a:spcAft>
                          <a:spcPts val="0"/>
                        </a:spcAft>
                        <a:buNone/>
                      </a:pPr>
                      <a:r>
                        <a:rPr lang="en-US" sz="1500" b="0" dirty="0">
                          <a:solidFill>
                            <a:schemeClr val="dk1"/>
                          </a:solidFill>
                          <a:latin typeface="Inter"/>
                          <a:ea typeface="Inter"/>
                          <a:cs typeface="Inter"/>
                          <a:sym typeface="Inter"/>
                        </a:rPr>
                        <a:t>Research Paper C (DOI: 10.4103/cdrp.cdrp_14_23)</a:t>
                      </a:r>
                    </a:p>
                    <a:p>
                      <a:pPr marL="0" lvl="0" indent="0" algn="l" rtl="0">
                        <a:spcBef>
                          <a:spcPts val="0"/>
                        </a:spcBef>
                        <a:spcAft>
                          <a:spcPts val="0"/>
                        </a:spcAft>
                        <a:buNone/>
                      </a:pPr>
                      <a:endParaRPr sz="1500" b="1" dirty="0">
                        <a:solidFill>
                          <a:schemeClr val="dk1"/>
                        </a:solidFill>
                        <a:latin typeface="Inter"/>
                        <a:ea typeface="Inter"/>
                        <a:cs typeface="Inter"/>
                        <a:sym typeface="Inte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C6AD5F">
                        <a:alpha val="64709"/>
                      </a:srgbClr>
                    </a:solidFill>
                  </a:tcPr>
                </a:tc>
                <a:tc>
                  <a:txBody>
                    <a:bodyPr/>
                    <a:lstStyle/>
                    <a:p>
                      <a:pPr marL="0" lvl="0" indent="0" algn="l" rtl="0">
                        <a:spcBef>
                          <a:spcPts val="0"/>
                        </a:spcBef>
                        <a:spcAft>
                          <a:spcPts val="0"/>
                        </a:spcAft>
                        <a:buNone/>
                      </a:pPr>
                      <a:r>
                        <a:rPr lang="en-US" sz="1500" b="1" dirty="0">
                          <a:solidFill>
                            <a:schemeClr val="dk1"/>
                          </a:solidFill>
                          <a:latin typeface="Inter"/>
                          <a:ea typeface="Inter"/>
                          <a:cs typeface="Inter"/>
                          <a:sym typeface="Inter"/>
                        </a:rPr>
                        <a:t>Proposed System</a:t>
                      </a:r>
                      <a:endParaRPr sz="1500" b="1" dirty="0">
                        <a:solidFill>
                          <a:schemeClr val="dk1"/>
                        </a:solidFill>
                        <a:latin typeface="Inter"/>
                        <a:ea typeface="Inter"/>
                        <a:cs typeface="Inter"/>
                        <a:sym typeface="Inte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C6AD5F">
                        <a:alpha val="64709"/>
                      </a:srgbClr>
                    </a:solidFill>
                  </a:tcPr>
                </a:tc>
                <a:extLst>
                  <a:ext uri="{0D108BD9-81ED-4DB2-BD59-A6C34878D82A}">
                    <a16:rowId xmlns:a16="http://schemas.microsoft.com/office/drawing/2014/main" val="10000"/>
                  </a:ext>
                </a:extLst>
              </a:tr>
              <a:tr h="552922">
                <a:tc>
                  <a:txBody>
                    <a:bodyPr/>
                    <a:lstStyle/>
                    <a:p>
                      <a:pPr marL="0" lvl="0" indent="0" algn="l" rtl="0">
                        <a:spcBef>
                          <a:spcPts val="0"/>
                        </a:spcBef>
                        <a:spcAft>
                          <a:spcPts val="0"/>
                        </a:spcAft>
                        <a:buClr>
                          <a:schemeClr val="dk1"/>
                        </a:buClr>
                        <a:buSzPts val="1100"/>
                        <a:buFont typeface="Arial"/>
                        <a:buNone/>
                      </a:pPr>
                      <a:r>
                        <a:rPr lang="en-US" sz="1800" b="1" i="0" kern="1200" dirty="0">
                          <a:solidFill>
                            <a:schemeClr val="tx1"/>
                          </a:solidFill>
                          <a:effectLst/>
                          <a:latin typeface="+mn-lt"/>
                          <a:ea typeface="+mn-ea"/>
                          <a:cs typeface="+mn-cs"/>
                        </a:rPr>
                        <a:t>Global Prevalence of Diabetes</a:t>
                      </a:r>
                      <a:endParaRPr sz="3000" b="1" dirty="0">
                        <a:solidFill>
                          <a:schemeClr val="dk1"/>
                        </a:solidFill>
                        <a:latin typeface="Inter"/>
                        <a:ea typeface="Inter"/>
                        <a:cs typeface="Inter"/>
                        <a:sym typeface="Inte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C6AD5F">
                        <a:alpha val="64709"/>
                      </a:srgbClr>
                    </a:solidFill>
                  </a:tcPr>
                </a:tc>
                <a:tc>
                  <a:txBody>
                    <a:bodyPr/>
                    <a:lstStyle/>
                    <a:p>
                      <a:pPr marL="0" lvl="0" indent="0" algn="l" rtl="0">
                        <a:spcBef>
                          <a:spcPts val="0"/>
                        </a:spcBef>
                        <a:spcAft>
                          <a:spcPts val="0"/>
                        </a:spcAft>
                        <a:buNone/>
                      </a:pP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07325">
                <a:tc>
                  <a:txBody>
                    <a:bodyPr/>
                    <a:lstStyle/>
                    <a:p>
                      <a:pPr marL="0" lvl="0" indent="0" algn="l" rtl="0">
                        <a:spcBef>
                          <a:spcPts val="0"/>
                        </a:spcBef>
                        <a:spcAft>
                          <a:spcPts val="0"/>
                        </a:spcAft>
                        <a:buClr>
                          <a:schemeClr val="dk1"/>
                        </a:buClr>
                        <a:buSzPts val="1100"/>
                        <a:buFont typeface="Arial"/>
                        <a:buNone/>
                      </a:pPr>
                      <a:r>
                        <a:rPr lang="en-US" sz="1800" b="1" i="0" kern="1200" dirty="0">
                          <a:solidFill>
                            <a:schemeClr val="tx1"/>
                          </a:solidFill>
                          <a:effectLst/>
                          <a:latin typeface="+mn-lt"/>
                          <a:ea typeface="+mn-ea"/>
                          <a:cs typeface="+mn-cs"/>
                        </a:rPr>
                        <a:t>Historical Perspective</a:t>
                      </a:r>
                      <a:endParaRPr sz="3000" b="1" dirty="0">
                        <a:solidFill>
                          <a:schemeClr val="dk1"/>
                        </a:solidFill>
                        <a:latin typeface="Inter"/>
                        <a:ea typeface="Inter"/>
                        <a:cs typeface="Inter"/>
                        <a:sym typeface="Inte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C6AD5F">
                        <a:alpha val="64709"/>
                      </a:srgbClr>
                    </a:solidFill>
                  </a:tcPr>
                </a:tc>
                <a:tc>
                  <a:txBody>
                    <a:bodyPr/>
                    <a:lstStyle/>
                    <a:p>
                      <a:pPr marL="0" lvl="0" indent="0" algn="l" rtl="0">
                        <a:spcBef>
                          <a:spcPts val="0"/>
                        </a:spcBef>
                        <a:spcAft>
                          <a:spcPts val="0"/>
                        </a:spcAft>
                        <a:buNone/>
                      </a:pP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38640">
                <a:tc>
                  <a:txBody>
                    <a:bodyPr/>
                    <a:lstStyle/>
                    <a:p>
                      <a:pPr marL="0" lvl="0" indent="0" algn="l" rtl="0">
                        <a:spcBef>
                          <a:spcPts val="0"/>
                        </a:spcBef>
                        <a:spcAft>
                          <a:spcPts val="0"/>
                        </a:spcAft>
                        <a:buClr>
                          <a:schemeClr val="dk1"/>
                        </a:buClr>
                        <a:buSzPts val="1100"/>
                        <a:buFont typeface="Arial"/>
                        <a:buNone/>
                      </a:pPr>
                      <a:r>
                        <a:rPr lang="en-US" sz="1800" b="1" i="0" kern="1200" dirty="0">
                          <a:solidFill>
                            <a:schemeClr val="tx1"/>
                          </a:solidFill>
                          <a:effectLst/>
                          <a:latin typeface="+mn-lt"/>
                          <a:ea typeface="+mn-ea"/>
                          <a:cs typeface="+mn-cs"/>
                        </a:rPr>
                        <a:t>Acanthosis nigricans of neck images</a:t>
                      </a:r>
                      <a:endParaRPr sz="3000" b="1" dirty="0">
                        <a:solidFill>
                          <a:schemeClr val="dk1"/>
                        </a:solidFill>
                        <a:latin typeface="Inter"/>
                        <a:ea typeface="Inter"/>
                        <a:cs typeface="Inter"/>
                        <a:sym typeface="Inter"/>
                      </a:endParaRPr>
                    </a:p>
                  </a:txBody>
                  <a:tcPr marL="91425" marR="91425" marT="91425" marB="91425">
                    <a:lnL w="38100" cap="flat" cmpd="sng">
                      <a:solidFill>
                        <a:srgbClr val="9E9E9E"/>
                      </a:solidFill>
                      <a:prstDash val="solid"/>
                      <a:round/>
                      <a:headEnd type="none" w="sm" len="sm"/>
                      <a:tailEnd type="none" w="sm" len="sm"/>
                    </a:lnL>
                    <a:lnR w="38100" cap="flat" cmpd="sng" algn="ctr">
                      <a:solidFill>
                        <a:srgbClr val="9E9E9E"/>
                      </a:solidFill>
                      <a:prstDash val="solid"/>
                      <a:round/>
                      <a:headEnd type="none" w="sm" len="sm"/>
                      <a:tailEnd type="none" w="sm" len="sm"/>
                    </a:lnR>
                    <a:lnT w="38100" cap="flat" cmpd="sng" algn="ctr">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C6AD5F">
                        <a:alpha val="64709"/>
                      </a:srgbClr>
                    </a:solidFill>
                  </a:tcPr>
                </a:tc>
                <a:tc>
                  <a:txBody>
                    <a:bodyPr/>
                    <a:lstStyle/>
                    <a:p>
                      <a:pPr marL="0" lvl="0" indent="0" algn="l" rtl="0">
                        <a:spcBef>
                          <a:spcPts val="0"/>
                        </a:spcBef>
                        <a:spcAft>
                          <a:spcPts val="0"/>
                        </a:spcAft>
                        <a:buNone/>
                      </a:pPr>
                      <a:endParaRPr dirty="0"/>
                    </a:p>
                  </a:txBody>
                  <a:tcPr marL="91425" marR="91425" marT="91425" marB="91425">
                    <a:lnL w="38100" cap="flat" cmpd="sng" algn="ctr">
                      <a:solidFill>
                        <a:srgbClr val="9E9E9E"/>
                      </a:solidFill>
                      <a:prstDash val="solid"/>
                      <a:round/>
                      <a:headEnd type="none" w="sm" len="sm"/>
                      <a:tailEnd type="none" w="sm" len="sm"/>
                    </a:lnL>
                    <a:lnR w="38100" cap="flat" cmpd="sng" algn="ctr">
                      <a:solidFill>
                        <a:srgbClr val="9E9E9E"/>
                      </a:solidFill>
                      <a:prstDash val="solid"/>
                      <a:round/>
                      <a:headEnd type="none" w="sm" len="sm"/>
                      <a:tailEnd type="none" w="sm" len="sm"/>
                    </a:lnR>
                    <a:lnT w="38100" cap="flat" cmpd="sng" algn="ctr">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38100" cap="flat" cmpd="sng" algn="ctr">
                      <a:solidFill>
                        <a:srgbClr val="9E9E9E"/>
                      </a:solidFill>
                      <a:prstDash val="solid"/>
                      <a:round/>
                      <a:headEnd type="none" w="sm" len="sm"/>
                      <a:tailEnd type="none" w="sm" len="sm"/>
                    </a:lnL>
                    <a:lnR w="38100" cap="flat" cmpd="sng" algn="ctr">
                      <a:solidFill>
                        <a:srgbClr val="9E9E9E"/>
                      </a:solidFill>
                      <a:prstDash val="solid"/>
                      <a:round/>
                      <a:headEnd type="none" w="sm" len="sm"/>
                      <a:tailEnd type="none" w="sm" len="sm"/>
                    </a:lnR>
                    <a:lnT w="38100" cap="flat" cmpd="sng" algn="ctr">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lgn="ctr">
                      <a:solidFill>
                        <a:srgbClr val="9E9E9E"/>
                      </a:solidFill>
                      <a:prstDash val="solid"/>
                      <a:round/>
                      <a:headEnd type="none" w="sm" len="sm"/>
                      <a:tailEnd type="none" w="sm" len="sm"/>
                    </a:lnL>
                    <a:lnR w="38100" cap="flat" cmpd="sng" algn="ctr">
                      <a:solidFill>
                        <a:srgbClr val="9E9E9E"/>
                      </a:solidFill>
                      <a:prstDash val="solid"/>
                      <a:round/>
                      <a:headEnd type="none" w="sm" len="sm"/>
                      <a:tailEnd type="none" w="sm" len="sm"/>
                    </a:lnR>
                    <a:lnT w="38100" cap="flat" cmpd="sng" algn="ctr">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38100" cap="flat" cmpd="sng" algn="ctr">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lgn="ctr">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793822">
                <a:tc>
                  <a:txBody>
                    <a:bodyPr/>
                    <a:lstStyle/>
                    <a:p>
                      <a:pPr marL="0" lvl="0" indent="0" algn="l" rtl="0">
                        <a:spcBef>
                          <a:spcPts val="0"/>
                        </a:spcBef>
                        <a:spcAft>
                          <a:spcPts val="0"/>
                        </a:spcAft>
                        <a:buClr>
                          <a:schemeClr val="dk1"/>
                        </a:buClr>
                        <a:buSzPts val="1100"/>
                        <a:buFont typeface="Arial"/>
                        <a:buNone/>
                      </a:pPr>
                      <a:r>
                        <a:rPr lang="en-US" sz="1800" b="1" i="0" kern="1200" dirty="0">
                          <a:solidFill>
                            <a:schemeClr val="tx1"/>
                          </a:solidFill>
                          <a:effectLst/>
                          <a:latin typeface="+mn-lt"/>
                          <a:ea typeface="+mn-ea"/>
                          <a:cs typeface="+mn-cs"/>
                        </a:rPr>
                        <a:t>Telemedicine Standards</a:t>
                      </a:r>
                      <a:endParaRPr sz="3000" b="1" dirty="0">
                        <a:solidFill>
                          <a:schemeClr val="dk1"/>
                        </a:solidFill>
                        <a:latin typeface="Inter"/>
                        <a:ea typeface="Inter"/>
                        <a:cs typeface="Inter"/>
                        <a:sym typeface="Inter"/>
                      </a:endParaRPr>
                    </a:p>
                  </a:txBody>
                  <a:tcPr marL="91425" marR="91425" marT="91425" marB="91425">
                    <a:lnL w="38100" cap="flat" cmpd="sng">
                      <a:solidFill>
                        <a:srgbClr val="9E9E9E"/>
                      </a:solidFill>
                      <a:prstDash val="solid"/>
                      <a:round/>
                      <a:headEnd type="none" w="sm" len="sm"/>
                      <a:tailEnd type="none" w="sm" len="sm"/>
                    </a:lnL>
                    <a:lnR w="38100" cap="flat" cmpd="sng" algn="ctr">
                      <a:solidFill>
                        <a:srgbClr val="9E9E9E"/>
                      </a:solidFill>
                      <a:prstDash val="solid"/>
                      <a:round/>
                      <a:headEnd type="none" w="sm" len="sm"/>
                      <a:tailEnd type="none" w="sm" len="sm"/>
                    </a:lnR>
                    <a:lnT w="38100" cap="flat" cmpd="sng" algn="ctr">
                      <a:solidFill>
                        <a:srgbClr val="9E9E9E"/>
                      </a:solidFill>
                      <a:prstDash val="solid"/>
                      <a:round/>
                      <a:headEnd type="none" w="sm" len="sm"/>
                      <a:tailEnd type="none" w="sm" len="sm"/>
                    </a:lnT>
                    <a:lnB w="38100" cap="flat" cmpd="sng" algn="ctr">
                      <a:solidFill>
                        <a:srgbClr val="9E9E9E"/>
                      </a:solidFill>
                      <a:prstDash val="solid"/>
                      <a:round/>
                      <a:headEnd type="none" w="sm" len="sm"/>
                      <a:tailEnd type="none" w="sm" len="sm"/>
                    </a:lnB>
                    <a:solidFill>
                      <a:srgbClr val="C6AD5F">
                        <a:alpha val="64709"/>
                      </a:srgbClr>
                    </a:solidFill>
                  </a:tcPr>
                </a:tc>
                <a:tc>
                  <a:txBody>
                    <a:bodyPr/>
                    <a:lstStyle/>
                    <a:p>
                      <a:pPr marL="0" lvl="0" indent="0" algn="l" rtl="0">
                        <a:spcBef>
                          <a:spcPts val="0"/>
                        </a:spcBef>
                        <a:spcAft>
                          <a:spcPts val="0"/>
                        </a:spcAft>
                        <a:buNone/>
                      </a:pPr>
                      <a:endParaRPr dirty="0"/>
                    </a:p>
                  </a:txBody>
                  <a:tcPr marL="91425" marR="91425" marT="91425" marB="91425">
                    <a:lnL w="38100" cap="flat" cmpd="sng" algn="ctr">
                      <a:solidFill>
                        <a:srgbClr val="9E9E9E"/>
                      </a:solidFill>
                      <a:prstDash val="solid"/>
                      <a:round/>
                      <a:headEnd type="none" w="sm" len="sm"/>
                      <a:tailEnd type="none" w="sm" len="sm"/>
                    </a:lnL>
                    <a:lnR w="38100" cap="flat" cmpd="sng" algn="ctr">
                      <a:solidFill>
                        <a:srgbClr val="9E9E9E"/>
                      </a:solidFill>
                      <a:prstDash val="solid"/>
                      <a:round/>
                      <a:headEnd type="none" w="sm" len="sm"/>
                      <a:tailEnd type="none" w="sm" len="sm"/>
                    </a:lnR>
                    <a:lnT w="38100" cap="flat" cmpd="sng" algn="ctr">
                      <a:solidFill>
                        <a:srgbClr val="9E9E9E"/>
                      </a:solidFill>
                      <a:prstDash val="solid"/>
                      <a:round/>
                      <a:headEnd type="none" w="sm" len="sm"/>
                      <a:tailEnd type="none" w="sm" len="sm"/>
                    </a:lnT>
                    <a:lnB w="38100" cap="flat" cmpd="sng" algn="ctr">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38100" cap="flat" cmpd="sng" algn="ctr">
                      <a:solidFill>
                        <a:srgbClr val="9E9E9E"/>
                      </a:solidFill>
                      <a:prstDash val="solid"/>
                      <a:round/>
                      <a:headEnd type="none" w="sm" len="sm"/>
                      <a:tailEnd type="none" w="sm" len="sm"/>
                    </a:lnL>
                    <a:lnR w="38100" cap="flat" cmpd="sng" algn="ctr">
                      <a:solidFill>
                        <a:srgbClr val="9E9E9E"/>
                      </a:solidFill>
                      <a:prstDash val="solid"/>
                      <a:round/>
                      <a:headEnd type="none" w="sm" len="sm"/>
                      <a:tailEnd type="none" w="sm" len="sm"/>
                    </a:lnR>
                    <a:lnT w="38100" cap="flat" cmpd="sng" algn="ctr">
                      <a:solidFill>
                        <a:srgbClr val="9E9E9E"/>
                      </a:solidFill>
                      <a:prstDash val="solid"/>
                      <a:round/>
                      <a:headEnd type="none" w="sm" len="sm"/>
                      <a:tailEnd type="none" w="sm" len="sm"/>
                    </a:lnT>
                    <a:lnB w="38100" cap="flat" cmpd="sng" algn="ctr">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38100" cap="flat" cmpd="sng" algn="ctr">
                      <a:solidFill>
                        <a:srgbClr val="9E9E9E"/>
                      </a:solidFill>
                      <a:prstDash val="solid"/>
                      <a:round/>
                      <a:headEnd type="none" w="sm" len="sm"/>
                      <a:tailEnd type="none" w="sm" len="sm"/>
                    </a:lnL>
                    <a:lnR w="38100" cap="flat" cmpd="sng" algn="ctr">
                      <a:solidFill>
                        <a:srgbClr val="9E9E9E"/>
                      </a:solidFill>
                      <a:prstDash val="solid"/>
                      <a:round/>
                      <a:headEnd type="none" w="sm" len="sm"/>
                      <a:tailEnd type="none" w="sm" len="sm"/>
                    </a:lnR>
                    <a:lnT w="38100" cap="flat" cmpd="sng" algn="ctr">
                      <a:solidFill>
                        <a:srgbClr val="9E9E9E"/>
                      </a:solidFill>
                      <a:prstDash val="solid"/>
                      <a:round/>
                      <a:headEnd type="none" w="sm" len="sm"/>
                      <a:tailEnd type="none" w="sm" len="sm"/>
                    </a:lnT>
                    <a:lnB w="38100" cap="flat" cmpd="sng" algn="ctr">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38100" cap="flat" cmpd="sng" algn="ctr">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lgn="ctr">
                      <a:solidFill>
                        <a:srgbClr val="9E9E9E"/>
                      </a:solidFill>
                      <a:prstDash val="solid"/>
                      <a:round/>
                      <a:headEnd type="none" w="sm" len="sm"/>
                      <a:tailEnd type="none" w="sm" len="sm"/>
                    </a:lnT>
                    <a:lnB w="38100"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762000">
                <a:tc>
                  <a:txBody>
                    <a:bodyPr/>
                    <a:lstStyle/>
                    <a:p>
                      <a:pPr marL="0" lvl="0" indent="0" algn="l" rtl="0">
                        <a:spcBef>
                          <a:spcPts val="0"/>
                        </a:spcBef>
                        <a:spcAft>
                          <a:spcPts val="0"/>
                        </a:spcAft>
                        <a:buClr>
                          <a:schemeClr val="dk1"/>
                        </a:buClr>
                        <a:buSzPts val="1100"/>
                        <a:buFont typeface="Arial"/>
                        <a:buNone/>
                      </a:pPr>
                      <a:r>
                        <a:rPr lang="en-US" sz="1800" b="1" i="0" kern="1200" dirty="0">
                          <a:solidFill>
                            <a:schemeClr val="tx1"/>
                          </a:solidFill>
                          <a:effectLst/>
                          <a:latin typeface="+mn-lt"/>
                          <a:ea typeface="+mn-ea"/>
                          <a:cs typeface="+mn-cs"/>
                        </a:rPr>
                        <a:t>Definition and Prevalence of Diabetics by Acanthosis nigricans of neck</a:t>
                      </a:r>
                    </a:p>
                  </a:txBody>
                  <a:tcPr marL="91425" marR="91425" marT="91425" marB="91425">
                    <a:lnL w="38100" cap="flat" cmpd="sng">
                      <a:solidFill>
                        <a:srgbClr val="9E9E9E"/>
                      </a:solidFill>
                      <a:prstDash val="solid"/>
                      <a:round/>
                      <a:headEnd type="none" w="sm" len="sm"/>
                      <a:tailEnd type="none" w="sm" len="sm"/>
                    </a:lnL>
                    <a:lnR w="38100" cap="flat" cmpd="sng" algn="ctr">
                      <a:solidFill>
                        <a:srgbClr val="9E9E9E"/>
                      </a:solidFill>
                      <a:prstDash val="solid"/>
                      <a:round/>
                      <a:headEnd type="none" w="sm" len="sm"/>
                      <a:tailEnd type="none" w="sm" len="sm"/>
                    </a:lnR>
                    <a:lnT w="38100" cap="flat" cmpd="sng" algn="ctr">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C6AD5F">
                        <a:alpha val="64709"/>
                      </a:srgbClr>
                    </a:solidFill>
                  </a:tcPr>
                </a:tc>
                <a:tc>
                  <a:txBody>
                    <a:bodyPr/>
                    <a:lstStyle/>
                    <a:p>
                      <a:pPr marL="0" lvl="0" indent="0" algn="l" rtl="0">
                        <a:spcBef>
                          <a:spcPts val="0"/>
                        </a:spcBef>
                        <a:spcAft>
                          <a:spcPts val="0"/>
                        </a:spcAft>
                        <a:buNone/>
                      </a:pPr>
                      <a:endParaRPr dirty="0"/>
                    </a:p>
                  </a:txBody>
                  <a:tcPr marL="91425" marR="91425" marT="91425" marB="91425">
                    <a:lnL w="38100" cap="flat" cmpd="sng" algn="ctr">
                      <a:solidFill>
                        <a:srgbClr val="9E9E9E"/>
                      </a:solidFill>
                      <a:prstDash val="solid"/>
                      <a:round/>
                      <a:headEnd type="none" w="sm" len="sm"/>
                      <a:tailEnd type="none" w="sm" len="sm"/>
                    </a:lnL>
                    <a:lnR w="38100" cap="flat" cmpd="sng" algn="ctr">
                      <a:solidFill>
                        <a:srgbClr val="9E9E9E"/>
                      </a:solidFill>
                      <a:prstDash val="solid"/>
                      <a:round/>
                      <a:headEnd type="none" w="sm" len="sm"/>
                      <a:tailEnd type="none" w="sm" len="sm"/>
                    </a:lnR>
                    <a:lnT w="38100" cap="flat" cmpd="sng" algn="ctr">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38100" cap="flat" cmpd="sng" algn="ctr">
                      <a:solidFill>
                        <a:srgbClr val="9E9E9E"/>
                      </a:solidFill>
                      <a:prstDash val="solid"/>
                      <a:round/>
                      <a:headEnd type="none" w="sm" len="sm"/>
                      <a:tailEnd type="none" w="sm" len="sm"/>
                    </a:lnL>
                    <a:lnR w="38100" cap="flat" cmpd="sng" algn="ctr">
                      <a:solidFill>
                        <a:srgbClr val="9E9E9E"/>
                      </a:solidFill>
                      <a:prstDash val="solid"/>
                      <a:round/>
                      <a:headEnd type="none" w="sm" len="sm"/>
                      <a:tailEnd type="none" w="sm" len="sm"/>
                    </a:lnR>
                    <a:lnT w="38100" cap="flat" cmpd="sng" algn="ctr">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lgn="ctr">
                      <a:solidFill>
                        <a:srgbClr val="9E9E9E"/>
                      </a:solidFill>
                      <a:prstDash val="solid"/>
                      <a:round/>
                      <a:headEnd type="none" w="sm" len="sm"/>
                      <a:tailEnd type="none" w="sm" len="sm"/>
                    </a:lnL>
                    <a:lnR w="38100" cap="flat" cmpd="sng" algn="ctr">
                      <a:solidFill>
                        <a:srgbClr val="9E9E9E"/>
                      </a:solidFill>
                      <a:prstDash val="solid"/>
                      <a:round/>
                      <a:headEnd type="none" w="sm" len="sm"/>
                      <a:tailEnd type="none" w="sm" len="sm"/>
                    </a:lnR>
                    <a:lnT w="38100" cap="flat" cmpd="sng" algn="ctr">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38100" cap="flat" cmpd="sng" algn="ctr">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lgn="ctr">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539988193"/>
                  </a:ext>
                </a:extLst>
              </a:tr>
            </a:tbl>
          </a:graphicData>
        </a:graphic>
      </p:graphicFrame>
      <p:grpSp>
        <p:nvGrpSpPr>
          <p:cNvPr id="56" name="Group 76">
            <a:extLst>
              <a:ext uri="{FF2B5EF4-FFF2-40B4-BE49-F238E27FC236}">
                <a16:creationId xmlns:a16="http://schemas.microsoft.com/office/drawing/2014/main" id="{222A36CB-4281-5AF2-C8EE-9FE70DC0508A}"/>
              </a:ext>
            </a:extLst>
          </p:cNvPr>
          <p:cNvGrpSpPr/>
          <p:nvPr/>
        </p:nvGrpSpPr>
        <p:grpSpPr>
          <a:xfrm>
            <a:off x="12025298" y="7708055"/>
            <a:ext cx="304765" cy="336990"/>
            <a:chOff x="-484497" y="-207568"/>
            <a:chExt cx="645921" cy="917957"/>
          </a:xfrm>
        </p:grpSpPr>
        <p:sp>
          <p:nvSpPr>
            <p:cNvPr id="57" name="Freeform 77">
              <a:extLst>
                <a:ext uri="{FF2B5EF4-FFF2-40B4-BE49-F238E27FC236}">
                  <a16:creationId xmlns:a16="http://schemas.microsoft.com/office/drawing/2014/main" id="{155BEB9F-4CD4-D288-DD60-03E9B62F8887}"/>
                </a:ext>
              </a:extLst>
            </p:cNvPr>
            <p:cNvSpPr/>
            <p:nvPr/>
          </p:nvSpPr>
          <p:spPr>
            <a:xfrm>
              <a:off x="-484497" y="-207568"/>
              <a:ext cx="645921" cy="917957"/>
            </a:xfrm>
            <a:custGeom>
              <a:avLst/>
              <a:gdLst/>
              <a:ahLst/>
              <a:cxnLst/>
              <a:rect l="l" t="t" r="r" b="b"/>
              <a:pathLst>
                <a:path w="645922" h="917956">
                  <a:moveTo>
                    <a:pt x="0" y="0"/>
                  </a:moveTo>
                  <a:lnTo>
                    <a:pt x="645922" y="0"/>
                  </a:lnTo>
                  <a:lnTo>
                    <a:pt x="645922" y="917956"/>
                  </a:lnTo>
                  <a:lnTo>
                    <a:pt x="0" y="917956"/>
                  </a:lnTo>
                  <a:lnTo>
                    <a:pt x="0" y="0"/>
                  </a:lnTo>
                  <a:close/>
                </a:path>
              </a:pathLst>
            </a:custGeom>
            <a:blipFill>
              <a:blip r:embed="rId3"/>
              <a:stretch>
                <a:fillRect l="-617" r="-611" b="4"/>
              </a:stretch>
            </a:blipFill>
          </p:spPr>
          <p:txBody>
            <a:bodyPr/>
            <a:lstStyle/>
            <a:p>
              <a:endParaRPr lang="en-US" dirty="0"/>
            </a:p>
          </p:txBody>
        </p:sp>
      </p:grpSp>
      <p:grpSp>
        <p:nvGrpSpPr>
          <p:cNvPr id="58" name="Group 66">
            <a:extLst>
              <a:ext uri="{FF2B5EF4-FFF2-40B4-BE49-F238E27FC236}">
                <a16:creationId xmlns:a16="http://schemas.microsoft.com/office/drawing/2014/main" id="{57CE0B90-580C-40D4-FD85-4A87A2335BBB}"/>
              </a:ext>
            </a:extLst>
          </p:cNvPr>
          <p:cNvGrpSpPr/>
          <p:nvPr/>
        </p:nvGrpSpPr>
        <p:grpSpPr>
          <a:xfrm rot="831944">
            <a:off x="11914144" y="5166249"/>
            <a:ext cx="457510" cy="399859"/>
            <a:chOff x="0" y="0"/>
            <a:chExt cx="782125" cy="1117321"/>
          </a:xfrm>
        </p:grpSpPr>
        <p:sp>
          <p:nvSpPr>
            <p:cNvPr id="59" name="Freeform 67">
              <a:extLst>
                <a:ext uri="{FF2B5EF4-FFF2-40B4-BE49-F238E27FC236}">
                  <a16:creationId xmlns:a16="http://schemas.microsoft.com/office/drawing/2014/main" id="{37A4793A-AA1C-0987-DA07-B0352AB07D60}"/>
                </a:ext>
              </a:extLst>
            </p:cNvPr>
            <p:cNvSpPr/>
            <p:nvPr/>
          </p:nvSpPr>
          <p:spPr>
            <a:xfrm>
              <a:off x="0" y="0"/>
              <a:ext cx="782066" cy="1117346"/>
            </a:xfrm>
            <a:custGeom>
              <a:avLst/>
              <a:gdLst/>
              <a:ahLst/>
              <a:cxnLst/>
              <a:rect l="l" t="t" r="r" b="b"/>
              <a:pathLst>
                <a:path w="782066" h="1117346">
                  <a:moveTo>
                    <a:pt x="0" y="0"/>
                  </a:moveTo>
                  <a:lnTo>
                    <a:pt x="782066" y="0"/>
                  </a:lnTo>
                  <a:lnTo>
                    <a:pt x="782066" y="1117346"/>
                  </a:lnTo>
                  <a:lnTo>
                    <a:pt x="0" y="1117346"/>
                  </a:lnTo>
                  <a:lnTo>
                    <a:pt x="0" y="0"/>
                  </a:lnTo>
                  <a:close/>
                </a:path>
              </a:pathLst>
            </a:custGeom>
            <a:blipFill>
              <a:blip r:embed="rId4"/>
              <a:stretch>
                <a:fillRect l="-1136" r="-1144" b="2"/>
              </a:stretch>
            </a:blipFill>
          </p:spPr>
          <p:txBody>
            <a:bodyPr/>
            <a:lstStyle/>
            <a:p>
              <a:endParaRPr lang="en-US" dirty="0"/>
            </a:p>
          </p:txBody>
        </p:sp>
      </p:grpSp>
      <p:grpSp>
        <p:nvGrpSpPr>
          <p:cNvPr id="60" name="Group 66">
            <a:extLst>
              <a:ext uri="{FF2B5EF4-FFF2-40B4-BE49-F238E27FC236}">
                <a16:creationId xmlns:a16="http://schemas.microsoft.com/office/drawing/2014/main" id="{DBA4F731-F2D4-B1B2-EA57-2D2D682DA459}"/>
              </a:ext>
            </a:extLst>
          </p:cNvPr>
          <p:cNvGrpSpPr/>
          <p:nvPr/>
        </p:nvGrpSpPr>
        <p:grpSpPr>
          <a:xfrm rot="831944">
            <a:off x="10390145" y="5090049"/>
            <a:ext cx="457510" cy="399859"/>
            <a:chOff x="0" y="0"/>
            <a:chExt cx="782125" cy="1117321"/>
          </a:xfrm>
        </p:grpSpPr>
        <p:sp>
          <p:nvSpPr>
            <p:cNvPr id="61" name="Freeform 67">
              <a:extLst>
                <a:ext uri="{FF2B5EF4-FFF2-40B4-BE49-F238E27FC236}">
                  <a16:creationId xmlns:a16="http://schemas.microsoft.com/office/drawing/2014/main" id="{21124525-B2B7-1219-C8F1-F98A57B26278}"/>
                </a:ext>
              </a:extLst>
            </p:cNvPr>
            <p:cNvSpPr/>
            <p:nvPr/>
          </p:nvSpPr>
          <p:spPr>
            <a:xfrm>
              <a:off x="0" y="0"/>
              <a:ext cx="782066" cy="1117346"/>
            </a:xfrm>
            <a:custGeom>
              <a:avLst/>
              <a:gdLst/>
              <a:ahLst/>
              <a:cxnLst/>
              <a:rect l="l" t="t" r="r" b="b"/>
              <a:pathLst>
                <a:path w="782066" h="1117346">
                  <a:moveTo>
                    <a:pt x="0" y="0"/>
                  </a:moveTo>
                  <a:lnTo>
                    <a:pt x="782066" y="0"/>
                  </a:lnTo>
                  <a:lnTo>
                    <a:pt x="782066" y="1117346"/>
                  </a:lnTo>
                  <a:lnTo>
                    <a:pt x="0" y="1117346"/>
                  </a:lnTo>
                  <a:lnTo>
                    <a:pt x="0" y="0"/>
                  </a:lnTo>
                  <a:close/>
                </a:path>
              </a:pathLst>
            </a:custGeom>
            <a:blipFill>
              <a:blip r:embed="rId4"/>
              <a:stretch>
                <a:fillRect l="-1136" r="-1144" b="2"/>
              </a:stretch>
            </a:blipFill>
          </p:spPr>
          <p:txBody>
            <a:bodyPr/>
            <a:lstStyle/>
            <a:p>
              <a:endParaRPr lang="en-US" dirty="0"/>
            </a:p>
          </p:txBody>
        </p:sp>
      </p:grpSp>
      <p:grpSp>
        <p:nvGrpSpPr>
          <p:cNvPr id="62" name="Group 66">
            <a:extLst>
              <a:ext uri="{FF2B5EF4-FFF2-40B4-BE49-F238E27FC236}">
                <a16:creationId xmlns:a16="http://schemas.microsoft.com/office/drawing/2014/main" id="{3D52A97E-4E00-88F6-5B68-A2CC316D936E}"/>
              </a:ext>
            </a:extLst>
          </p:cNvPr>
          <p:cNvGrpSpPr/>
          <p:nvPr/>
        </p:nvGrpSpPr>
        <p:grpSpPr>
          <a:xfrm rot="831944">
            <a:off x="8326142" y="5112720"/>
            <a:ext cx="457510" cy="399859"/>
            <a:chOff x="0" y="0"/>
            <a:chExt cx="782125" cy="1117321"/>
          </a:xfrm>
        </p:grpSpPr>
        <p:sp>
          <p:nvSpPr>
            <p:cNvPr id="63" name="Freeform 67">
              <a:extLst>
                <a:ext uri="{FF2B5EF4-FFF2-40B4-BE49-F238E27FC236}">
                  <a16:creationId xmlns:a16="http://schemas.microsoft.com/office/drawing/2014/main" id="{39C41A36-14A2-ED5D-57AD-6A01433C6650}"/>
                </a:ext>
              </a:extLst>
            </p:cNvPr>
            <p:cNvSpPr/>
            <p:nvPr/>
          </p:nvSpPr>
          <p:spPr>
            <a:xfrm>
              <a:off x="0" y="0"/>
              <a:ext cx="782066" cy="1117346"/>
            </a:xfrm>
            <a:custGeom>
              <a:avLst/>
              <a:gdLst/>
              <a:ahLst/>
              <a:cxnLst/>
              <a:rect l="l" t="t" r="r" b="b"/>
              <a:pathLst>
                <a:path w="782066" h="1117346">
                  <a:moveTo>
                    <a:pt x="0" y="0"/>
                  </a:moveTo>
                  <a:lnTo>
                    <a:pt x="782066" y="0"/>
                  </a:lnTo>
                  <a:lnTo>
                    <a:pt x="782066" y="1117346"/>
                  </a:lnTo>
                  <a:lnTo>
                    <a:pt x="0" y="1117346"/>
                  </a:lnTo>
                  <a:lnTo>
                    <a:pt x="0" y="0"/>
                  </a:lnTo>
                  <a:close/>
                </a:path>
              </a:pathLst>
            </a:custGeom>
            <a:blipFill>
              <a:blip r:embed="rId4"/>
              <a:stretch>
                <a:fillRect l="-1136" r="-1144" b="2"/>
              </a:stretch>
            </a:blipFill>
          </p:spPr>
          <p:txBody>
            <a:bodyPr/>
            <a:lstStyle/>
            <a:p>
              <a:endParaRPr lang="en-US" dirty="0"/>
            </a:p>
          </p:txBody>
        </p:sp>
      </p:grpSp>
      <p:grpSp>
        <p:nvGrpSpPr>
          <p:cNvPr id="64" name="Group 66">
            <a:extLst>
              <a:ext uri="{FF2B5EF4-FFF2-40B4-BE49-F238E27FC236}">
                <a16:creationId xmlns:a16="http://schemas.microsoft.com/office/drawing/2014/main" id="{ED4028FB-6888-D97C-D129-B3A5ED6B49C8}"/>
              </a:ext>
            </a:extLst>
          </p:cNvPr>
          <p:cNvGrpSpPr/>
          <p:nvPr/>
        </p:nvGrpSpPr>
        <p:grpSpPr>
          <a:xfrm rot="831944">
            <a:off x="13338833" y="5156173"/>
            <a:ext cx="457510" cy="399859"/>
            <a:chOff x="0" y="0"/>
            <a:chExt cx="782125" cy="1117321"/>
          </a:xfrm>
        </p:grpSpPr>
        <p:sp>
          <p:nvSpPr>
            <p:cNvPr id="65" name="Freeform 67">
              <a:extLst>
                <a:ext uri="{FF2B5EF4-FFF2-40B4-BE49-F238E27FC236}">
                  <a16:creationId xmlns:a16="http://schemas.microsoft.com/office/drawing/2014/main" id="{1E228E61-3E85-716A-4921-19F09EC9CD56}"/>
                </a:ext>
              </a:extLst>
            </p:cNvPr>
            <p:cNvSpPr/>
            <p:nvPr/>
          </p:nvSpPr>
          <p:spPr>
            <a:xfrm>
              <a:off x="0" y="0"/>
              <a:ext cx="782066" cy="1117346"/>
            </a:xfrm>
            <a:custGeom>
              <a:avLst/>
              <a:gdLst/>
              <a:ahLst/>
              <a:cxnLst/>
              <a:rect l="l" t="t" r="r" b="b"/>
              <a:pathLst>
                <a:path w="782066" h="1117346">
                  <a:moveTo>
                    <a:pt x="0" y="0"/>
                  </a:moveTo>
                  <a:lnTo>
                    <a:pt x="782066" y="0"/>
                  </a:lnTo>
                  <a:lnTo>
                    <a:pt x="782066" y="1117346"/>
                  </a:lnTo>
                  <a:lnTo>
                    <a:pt x="0" y="1117346"/>
                  </a:lnTo>
                  <a:lnTo>
                    <a:pt x="0" y="0"/>
                  </a:lnTo>
                  <a:close/>
                </a:path>
              </a:pathLst>
            </a:custGeom>
            <a:blipFill>
              <a:blip r:embed="rId4"/>
              <a:stretch>
                <a:fillRect l="-1136" r="-1144" b="2"/>
              </a:stretch>
            </a:blipFill>
          </p:spPr>
          <p:txBody>
            <a:bodyPr/>
            <a:lstStyle/>
            <a:p>
              <a:endParaRPr lang="en-US" dirty="0"/>
            </a:p>
          </p:txBody>
        </p:sp>
      </p:grpSp>
      <p:grpSp>
        <p:nvGrpSpPr>
          <p:cNvPr id="66" name="Group 66">
            <a:extLst>
              <a:ext uri="{FF2B5EF4-FFF2-40B4-BE49-F238E27FC236}">
                <a16:creationId xmlns:a16="http://schemas.microsoft.com/office/drawing/2014/main" id="{62BA4686-3A44-68E3-6B42-35BCFF7B9F16}"/>
              </a:ext>
            </a:extLst>
          </p:cNvPr>
          <p:cNvGrpSpPr/>
          <p:nvPr/>
        </p:nvGrpSpPr>
        <p:grpSpPr>
          <a:xfrm rot="831944">
            <a:off x="8337438" y="5654637"/>
            <a:ext cx="457510" cy="399859"/>
            <a:chOff x="0" y="0"/>
            <a:chExt cx="782125" cy="1117321"/>
          </a:xfrm>
        </p:grpSpPr>
        <p:sp>
          <p:nvSpPr>
            <p:cNvPr id="67" name="Freeform 67">
              <a:extLst>
                <a:ext uri="{FF2B5EF4-FFF2-40B4-BE49-F238E27FC236}">
                  <a16:creationId xmlns:a16="http://schemas.microsoft.com/office/drawing/2014/main" id="{227524C6-9CEB-4D6B-4CF2-A5CE0B754080}"/>
                </a:ext>
              </a:extLst>
            </p:cNvPr>
            <p:cNvSpPr/>
            <p:nvPr/>
          </p:nvSpPr>
          <p:spPr>
            <a:xfrm>
              <a:off x="0" y="0"/>
              <a:ext cx="782066" cy="1117346"/>
            </a:xfrm>
            <a:custGeom>
              <a:avLst/>
              <a:gdLst/>
              <a:ahLst/>
              <a:cxnLst/>
              <a:rect l="l" t="t" r="r" b="b"/>
              <a:pathLst>
                <a:path w="782066" h="1117346">
                  <a:moveTo>
                    <a:pt x="0" y="0"/>
                  </a:moveTo>
                  <a:lnTo>
                    <a:pt x="782066" y="0"/>
                  </a:lnTo>
                  <a:lnTo>
                    <a:pt x="782066" y="1117346"/>
                  </a:lnTo>
                  <a:lnTo>
                    <a:pt x="0" y="1117346"/>
                  </a:lnTo>
                  <a:lnTo>
                    <a:pt x="0" y="0"/>
                  </a:lnTo>
                  <a:close/>
                </a:path>
              </a:pathLst>
            </a:custGeom>
            <a:blipFill>
              <a:blip r:embed="rId4"/>
              <a:stretch>
                <a:fillRect l="-1136" r="-1144" b="2"/>
              </a:stretch>
            </a:blipFill>
          </p:spPr>
          <p:txBody>
            <a:bodyPr/>
            <a:lstStyle/>
            <a:p>
              <a:endParaRPr lang="en-US" dirty="0"/>
            </a:p>
          </p:txBody>
        </p:sp>
      </p:grpSp>
      <p:grpSp>
        <p:nvGrpSpPr>
          <p:cNvPr id="68" name="Group 66">
            <a:extLst>
              <a:ext uri="{FF2B5EF4-FFF2-40B4-BE49-F238E27FC236}">
                <a16:creationId xmlns:a16="http://schemas.microsoft.com/office/drawing/2014/main" id="{E3557985-5CF2-5D27-A5A3-7F47F55850DE}"/>
              </a:ext>
            </a:extLst>
          </p:cNvPr>
          <p:cNvGrpSpPr/>
          <p:nvPr/>
        </p:nvGrpSpPr>
        <p:grpSpPr>
          <a:xfrm rot="831944">
            <a:off x="11948943" y="5684588"/>
            <a:ext cx="457510" cy="399859"/>
            <a:chOff x="0" y="0"/>
            <a:chExt cx="782125" cy="1117321"/>
          </a:xfrm>
        </p:grpSpPr>
        <p:sp>
          <p:nvSpPr>
            <p:cNvPr id="69" name="Freeform 67">
              <a:extLst>
                <a:ext uri="{FF2B5EF4-FFF2-40B4-BE49-F238E27FC236}">
                  <a16:creationId xmlns:a16="http://schemas.microsoft.com/office/drawing/2014/main" id="{1D4B9502-BEFD-DFCD-87AC-5E291E0ED163}"/>
                </a:ext>
              </a:extLst>
            </p:cNvPr>
            <p:cNvSpPr/>
            <p:nvPr/>
          </p:nvSpPr>
          <p:spPr>
            <a:xfrm>
              <a:off x="0" y="0"/>
              <a:ext cx="782066" cy="1117346"/>
            </a:xfrm>
            <a:custGeom>
              <a:avLst/>
              <a:gdLst/>
              <a:ahLst/>
              <a:cxnLst/>
              <a:rect l="l" t="t" r="r" b="b"/>
              <a:pathLst>
                <a:path w="782066" h="1117346">
                  <a:moveTo>
                    <a:pt x="0" y="0"/>
                  </a:moveTo>
                  <a:lnTo>
                    <a:pt x="782066" y="0"/>
                  </a:lnTo>
                  <a:lnTo>
                    <a:pt x="782066" y="1117346"/>
                  </a:lnTo>
                  <a:lnTo>
                    <a:pt x="0" y="1117346"/>
                  </a:lnTo>
                  <a:lnTo>
                    <a:pt x="0" y="0"/>
                  </a:lnTo>
                  <a:close/>
                </a:path>
              </a:pathLst>
            </a:custGeom>
            <a:blipFill>
              <a:blip r:embed="rId4"/>
              <a:stretch>
                <a:fillRect l="-1136" r="-1144" b="2"/>
              </a:stretch>
            </a:blipFill>
          </p:spPr>
          <p:txBody>
            <a:bodyPr/>
            <a:lstStyle/>
            <a:p>
              <a:endParaRPr lang="en-US" dirty="0"/>
            </a:p>
          </p:txBody>
        </p:sp>
      </p:grpSp>
      <p:grpSp>
        <p:nvGrpSpPr>
          <p:cNvPr id="70" name="Group 66">
            <a:extLst>
              <a:ext uri="{FF2B5EF4-FFF2-40B4-BE49-F238E27FC236}">
                <a16:creationId xmlns:a16="http://schemas.microsoft.com/office/drawing/2014/main" id="{57B206AF-BB7D-E3DF-B575-79419C596EC6}"/>
              </a:ext>
            </a:extLst>
          </p:cNvPr>
          <p:cNvGrpSpPr/>
          <p:nvPr/>
        </p:nvGrpSpPr>
        <p:grpSpPr>
          <a:xfrm rot="831944">
            <a:off x="13374153" y="5709372"/>
            <a:ext cx="457510" cy="399859"/>
            <a:chOff x="0" y="0"/>
            <a:chExt cx="782125" cy="1117321"/>
          </a:xfrm>
        </p:grpSpPr>
        <p:sp>
          <p:nvSpPr>
            <p:cNvPr id="71" name="Freeform 67">
              <a:extLst>
                <a:ext uri="{FF2B5EF4-FFF2-40B4-BE49-F238E27FC236}">
                  <a16:creationId xmlns:a16="http://schemas.microsoft.com/office/drawing/2014/main" id="{2962EC78-5B93-3D73-CD4C-79B188AC87EB}"/>
                </a:ext>
              </a:extLst>
            </p:cNvPr>
            <p:cNvSpPr/>
            <p:nvPr/>
          </p:nvSpPr>
          <p:spPr>
            <a:xfrm>
              <a:off x="0" y="0"/>
              <a:ext cx="782066" cy="1117346"/>
            </a:xfrm>
            <a:custGeom>
              <a:avLst/>
              <a:gdLst/>
              <a:ahLst/>
              <a:cxnLst/>
              <a:rect l="l" t="t" r="r" b="b"/>
              <a:pathLst>
                <a:path w="782066" h="1117346">
                  <a:moveTo>
                    <a:pt x="0" y="0"/>
                  </a:moveTo>
                  <a:lnTo>
                    <a:pt x="782066" y="0"/>
                  </a:lnTo>
                  <a:lnTo>
                    <a:pt x="782066" y="1117346"/>
                  </a:lnTo>
                  <a:lnTo>
                    <a:pt x="0" y="1117346"/>
                  </a:lnTo>
                  <a:lnTo>
                    <a:pt x="0" y="0"/>
                  </a:lnTo>
                  <a:close/>
                </a:path>
              </a:pathLst>
            </a:custGeom>
            <a:blipFill>
              <a:blip r:embed="rId4"/>
              <a:stretch>
                <a:fillRect l="-1136" r="-1144" b="2"/>
              </a:stretch>
            </a:blipFill>
          </p:spPr>
          <p:txBody>
            <a:bodyPr/>
            <a:lstStyle/>
            <a:p>
              <a:endParaRPr lang="en-US" dirty="0"/>
            </a:p>
          </p:txBody>
        </p:sp>
      </p:grpSp>
      <p:grpSp>
        <p:nvGrpSpPr>
          <p:cNvPr id="72" name="Group 66">
            <a:extLst>
              <a:ext uri="{FF2B5EF4-FFF2-40B4-BE49-F238E27FC236}">
                <a16:creationId xmlns:a16="http://schemas.microsoft.com/office/drawing/2014/main" id="{3C6DEF3A-2991-E4BA-B988-1196D5F9E6E9}"/>
              </a:ext>
            </a:extLst>
          </p:cNvPr>
          <p:cNvGrpSpPr/>
          <p:nvPr/>
        </p:nvGrpSpPr>
        <p:grpSpPr>
          <a:xfrm rot="831944">
            <a:off x="13378436" y="6212725"/>
            <a:ext cx="457510" cy="399859"/>
            <a:chOff x="0" y="0"/>
            <a:chExt cx="782125" cy="1117321"/>
          </a:xfrm>
        </p:grpSpPr>
        <p:sp>
          <p:nvSpPr>
            <p:cNvPr id="73" name="Freeform 67">
              <a:extLst>
                <a:ext uri="{FF2B5EF4-FFF2-40B4-BE49-F238E27FC236}">
                  <a16:creationId xmlns:a16="http://schemas.microsoft.com/office/drawing/2014/main" id="{E50E1AE6-EFD2-C72F-3B5C-BE38B7FADA2E}"/>
                </a:ext>
              </a:extLst>
            </p:cNvPr>
            <p:cNvSpPr/>
            <p:nvPr/>
          </p:nvSpPr>
          <p:spPr>
            <a:xfrm>
              <a:off x="0" y="0"/>
              <a:ext cx="782066" cy="1117346"/>
            </a:xfrm>
            <a:custGeom>
              <a:avLst/>
              <a:gdLst/>
              <a:ahLst/>
              <a:cxnLst/>
              <a:rect l="l" t="t" r="r" b="b"/>
              <a:pathLst>
                <a:path w="782066" h="1117346">
                  <a:moveTo>
                    <a:pt x="0" y="0"/>
                  </a:moveTo>
                  <a:lnTo>
                    <a:pt x="782066" y="0"/>
                  </a:lnTo>
                  <a:lnTo>
                    <a:pt x="782066" y="1117346"/>
                  </a:lnTo>
                  <a:lnTo>
                    <a:pt x="0" y="1117346"/>
                  </a:lnTo>
                  <a:lnTo>
                    <a:pt x="0" y="0"/>
                  </a:lnTo>
                  <a:close/>
                </a:path>
              </a:pathLst>
            </a:custGeom>
            <a:blipFill>
              <a:blip r:embed="rId4"/>
              <a:stretch>
                <a:fillRect l="-1136" r="-1144" b="2"/>
              </a:stretch>
            </a:blipFill>
          </p:spPr>
          <p:txBody>
            <a:bodyPr/>
            <a:lstStyle/>
            <a:p>
              <a:endParaRPr lang="en-US" dirty="0"/>
            </a:p>
          </p:txBody>
        </p:sp>
      </p:grpSp>
      <p:grpSp>
        <p:nvGrpSpPr>
          <p:cNvPr id="74" name="Group 66">
            <a:extLst>
              <a:ext uri="{FF2B5EF4-FFF2-40B4-BE49-F238E27FC236}">
                <a16:creationId xmlns:a16="http://schemas.microsoft.com/office/drawing/2014/main" id="{1CD44AD2-42C0-AA8E-1B11-702538546A23}"/>
              </a:ext>
            </a:extLst>
          </p:cNvPr>
          <p:cNvGrpSpPr/>
          <p:nvPr/>
        </p:nvGrpSpPr>
        <p:grpSpPr>
          <a:xfrm rot="831944">
            <a:off x="11948924" y="6182438"/>
            <a:ext cx="457510" cy="399859"/>
            <a:chOff x="0" y="0"/>
            <a:chExt cx="782125" cy="1117321"/>
          </a:xfrm>
        </p:grpSpPr>
        <p:sp>
          <p:nvSpPr>
            <p:cNvPr id="75" name="Freeform 67">
              <a:extLst>
                <a:ext uri="{FF2B5EF4-FFF2-40B4-BE49-F238E27FC236}">
                  <a16:creationId xmlns:a16="http://schemas.microsoft.com/office/drawing/2014/main" id="{E7982A4B-E2AF-2785-13A8-E8B349AC039A}"/>
                </a:ext>
              </a:extLst>
            </p:cNvPr>
            <p:cNvSpPr/>
            <p:nvPr/>
          </p:nvSpPr>
          <p:spPr>
            <a:xfrm>
              <a:off x="0" y="0"/>
              <a:ext cx="782066" cy="1117346"/>
            </a:xfrm>
            <a:custGeom>
              <a:avLst/>
              <a:gdLst/>
              <a:ahLst/>
              <a:cxnLst/>
              <a:rect l="l" t="t" r="r" b="b"/>
              <a:pathLst>
                <a:path w="782066" h="1117346">
                  <a:moveTo>
                    <a:pt x="0" y="0"/>
                  </a:moveTo>
                  <a:lnTo>
                    <a:pt x="782066" y="0"/>
                  </a:lnTo>
                  <a:lnTo>
                    <a:pt x="782066" y="1117346"/>
                  </a:lnTo>
                  <a:lnTo>
                    <a:pt x="0" y="1117346"/>
                  </a:lnTo>
                  <a:lnTo>
                    <a:pt x="0" y="0"/>
                  </a:lnTo>
                  <a:close/>
                </a:path>
              </a:pathLst>
            </a:custGeom>
            <a:blipFill>
              <a:blip r:embed="rId4"/>
              <a:stretch>
                <a:fillRect l="-1136" r="-1144" b="2"/>
              </a:stretch>
            </a:blipFill>
          </p:spPr>
          <p:txBody>
            <a:bodyPr/>
            <a:lstStyle/>
            <a:p>
              <a:endParaRPr lang="en-US" dirty="0"/>
            </a:p>
          </p:txBody>
        </p:sp>
      </p:grpSp>
      <p:grpSp>
        <p:nvGrpSpPr>
          <p:cNvPr id="76" name="Group 66">
            <a:extLst>
              <a:ext uri="{FF2B5EF4-FFF2-40B4-BE49-F238E27FC236}">
                <a16:creationId xmlns:a16="http://schemas.microsoft.com/office/drawing/2014/main" id="{980F0177-4727-F77F-7470-359AF97EC1C6}"/>
              </a:ext>
            </a:extLst>
          </p:cNvPr>
          <p:cNvGrpSpPr/>
          <p:nvPr/>
        </p:nvGrpSpPr>
        <p:grpSpPr>
          <a:xfrm rot="831944">
            <a:off x="13382241" y="6928663"/>
            <a:ext cx="457510" cy="399859"/>
            <a:chOff x="0" y="0"/>
            <a:chExt cx="782125" cy="1117321"/>
          </a:xfrm>
        </p:grpSpPr>
        <p:sp>
          <p:nvSpPr>
            <p:cNvPr id="77" name="Freeform 67">
              <a:extLst>
                <a:ext uri="{FF2B5EF4-FFF2-40B4-BE49-F238E27FC236}">
                  <a16:creationId xmlns:a16="http://schemas.microsoft.com/office/drawing/2014/main" id="{1B486136-DB3D-41E6-B952-695BB80AA6E4}"/>
                </a:ext>
              </a:extLst>
            </p:cNvPr>
            <p:cNvSpPr/>
            <p:nvPr/>
          </p:nvSpPr>
          <p:spPr>
            <a:xfrm>
              <a:off x="0" y="0"/>
              <a:ext cx="782066" cy="1117346"/>
            </a:xfrm>
            <a:custGeom>
              <a:avLst/>
              <a:gdLst/>
              <a:ahLst/>
              <a:cxnLst/>
              <a:rect l="l" t="t" r="r" b="b"/>
              <a:pathLst>
                <a:path w="782066" h="1117346">
                  <a:moveTo>
                    <a:pt x="0" y="0"/>
                  </a:moveTo>
                  <a:lnTo>
                    <a:pt x="782066" y="0"/>
                  </a:lnTo>
                  <a:lnTo>
                    <a:pt x="782066" y="1117346"/>
                  </a:lnTo>
                  <a:lnTo>
                    <a:pt x="0" y="1117346"/>
                  </a:lnTo>
                  <a:lnTo>
                    <a:pt x="0" y="0"/>
                  </a:lnTo>
                  <a:close/>
                </a:path>
              </a:pathLst>
            </a:custGeom>
            <a:blipFill>
              <a:blip r:embed="rId4"/>
              <a:stretch>
                <a:fillRect l="-1136" r="-1144" b="2"/>
              </a:stretch>
            </a:blipFill>
          </p:spPr>
          <p:txBody>
            <a:bodyPr/>
            <a:lstStyle/>
            <a:p>
              <a:endParaRPr lang="en-US" dirty="0"/>
            </a:p>
          </p:txBody>
        </p:sp>
      </p:grpSp>
      <p:grpSp>
        <p:nvGrpSpPr>
          <p:cNvPr id="78" name="Group 66">
            <a:extLst>
              <a:ext uri="{FF2B5EF4-FFF2-40B4-BE49-F238E27FC236}">
                <a16:creationId xmlns:a16="http://schemas.microsoft.com/office/drawing/2014/main" id="{EF1DA683-C3CA-BAB6-BC9E-CCC7C42DD72F}"/>
              </a:ext>
            </a:extLst>
          </p:cNvPr>
          <p:cNvGrpSpPr/>
          <p:nvPr/>
        </p:nvGrpSpPr>
        <p:grpSpPr>
          <a:xfrm rot="831944">
            <a:off x="13394266" y="7726765"/>
            <a:ext cx="457510" cy="399859"/>
            <a:chOff x="0" y="0"/>
            <a:chExt cx="782125" cy="1117321"/>
          </a:xfrm>
        </p:grpSpPr>
        <p:sp>
          <p:nvSpPr>
            <p:cNvPr id="79" name="Freeform 67">
              <a:extLst>
                <a:ext uri="{FF2B5EF4-FFF2-40B4-BE49-F238E27FC236}">
                  <a16:creationId xmlns:a16="http://schemas.microsoft.com/office/drawing/2014/main" id="{1454B092-6560-0EA5-7493-C7551808A9A8}"/>
                </a:ext>
              </a:extLst>
            </p:cNvPr>
            <p:cNvSpPr/>
            <p:nvPr/>
          </p:nvSpPr>
          <p:spPr>
            <a:xfrm>
              <a:off x="0" y="0"/>
              <a:ext cx="782066" cy="1117346"/>
            </a:xfrm>
            <a:custGeom>
              <a:avLst/>
              <a:gdLst/>
              <a:ahLst/>
              <a:cxnLst/>
              <a:rect l="l" t="t" r="r" b="b"/>
              <a:pathLst>
                <a:path w="782066" h="1117346">
                  <a:moveTo>
                    <a:pt x="0" y="0"/>
                  </a:moveTo>
                  <a:lnTo>
                    <a:pt x="782066" y="0"/>
                  </a:lnTo>
                  <a:lnTo>
                    <a:pt x="782066" y="1117346"/>
                  </a:lnTo>
                  <a:lnTo>
                    <a:pt x="0" y="1117346"/>
                  </a:lnTo>
                  <a:lnTo>
                    <a:pt x="0" y="0"/>
                  </a:lnTo>
                  <a:close/>
                </a:path>
              </a:pathLst>
            </a:custGeom>
            <a:blipFill>
              <a:blip r:embed="rId4"/>
              <a:stretch>
                <a:fillRect l="-1136" r="-1144" b="2"/>
              </a:stretch>
            </a:blipFill>
          </p:spPr>
          <p:txBody>
            <a:bodyPr/>
            <a:lstStyle/>
            <a:p>
              <a:endParaRPr lang="en-US" dirty="0"/>
            </a:p>
          </p:txBody>
        </p:sp>
      </p:grpSp>
      <p:grpSp>
        <p:nvGrpSpPr>
          <p:cNvPr id="80" name="Group 79">
            <a:extLst>
              <a:ext uri="{FF2B5EF4-FFF2-40B4-BE49-F238E27FC236}">
                <a16:creationId xmlns:a16="http://schemas.microsoft.com/office/drawing/2014/main" id="{6CF088B4-7FA1-AC56-FE35-9419DAF42A61}"/>
              </a:ext>
            </a:extLst>
          </p:cNvPr>
          <p:cNvGrpSpPr/>
          <p:nvPr/>
        </p:nvGrpSpPr>
        <p:grpSpPr>
          <a:xfrm rot="831944">
            <a:off x="10390147" y="5699645"/>
            <a:ext cx="457475" cy="399868"/>
            <a:chOff x="-86113" y="-546084"/>
            <a:chExt cx="782065" cy="1117346"/>
          </a:xfrm>
        </p:grpSpPr>
        <p:sp>
          <p:nvSpPr>
            <p:cNvPr id="81" name="Freeform 80">
              <a:extLst>
                <a:ext uri="{FF2B5EF4-FFF2-40B4-BE49-F238E27FC236}">
                  <a16:creationId xmlns:a16="http://schemas.microsoft.com/office/drawing/2014/main" id="{CE6C1668-87F5-18DB-7988-69D84C46043B}"/>
                </a:ext>
              </a:extLst>
            </p:cNvPr>
            <p:cNvSpPr/>
            <p:nvPr/>
          </p:nvSpPr>
          <p:spPr>
            <a:xfrm>
              <a:off x="-86113" y="-546084"/>
              <a:ext cx="782065" cy="1117346"/>
            </a:xfrm>
            <a:custGeom>
              <a:avLst/>
              <a:gdLst/>
              <a:ahLst/>
              <a:cxnLst/>
              <a:rect l="l" t="t" r="r" b="b"/>
              <a:pathLst>
                <a:path w="782066" h="1117346">
                  <a:moveTo>
                    <a:pt x="0" y="0"/>
                  </a:moveTo>
                  <a:lnTo>
                    <a:pt x="782066" y="0"/>
                  </a:lnTo>
                  <a:lnTo>
                    <a:pt x="782066" y="1117346"/>
                  </a:lnTo>
                  <a:lnTo>
                    <a:pt x="0" y="1117346"/>
                  </a:lnTo>
                  <a:lnTo>
                    <a:pt x="0" y="0"/>
                  </a:lnTo>
                  <a:close/>
                </a:path>
              </a:pathLst>
            </a:custGeom>
            <a:blipFill>
              <a:blip r:embed="rId4"/>
              <a:stretch>
                <a:fillRect l="-1136" r="-1144" b="2"/>
              </a:stretch>
            </a:blipFill>
          </p:spPr>
          <p:txBody>
            <a:bodyPr/>
            <a:lstStyle/>
            <a:p>
              <a:endParaRPr lang="en-US" dirty="0"/>
            </a:p>
          </p:txBody>
        </p:sp>
      </p:grpSp>
      <p:grpSp>
        <p:nvGrpSpPr>
          <p:cNvPr id="82" name="Group 66">
            <a:extLst>
              <a:ext uri="{FF2B5EF4-FFF2-40B4-BE49-F238E27FC236}">
                <a16:creationId xmlns:a16="http://schemas.microsoft.com/office/drawing/2014/main" id="{16CFA4E1-A1B3-10F6-E45E-3735C7972107}"/>
              </a:ext>
            </a:extLst>
          </p:cNvPr>
          <p:cNvGrpSpPr/>
          <p:nvPr/>
        </p:nvGrpSpPr>
        <p:grpSpPr>
          <a:xfrm rot="831944">
            <a:off x="8408945" y="6918849"/>
            <a:ext cx="457510" cy="399859"/>
            <a:chOff x="0" y="0"/>
            <a:chExt cx="782125" cy="1117321"/>
          </a:xfrm>
        </p:grpSpPr>
        <p:sp>
          <p:nvSpPr>
            <p:cNvPr id="83" name="Freeform 67">
              <a:extLst>
                <a:ext uri="{FF2B5EF4-FFF2-40B4-BE49-F238E27FC236}">
                  <a16:creationId xmlns:a16="http://schemas.microsoft.com/office/drawing/2014/main" id="{5ED06011-A7BE-2DE0-86B6-36D7623FC0A8}"/>
                </a:ext>
              </a:extLst>
            </p:cNvPr>
            <p:cNvSpPr/>
            <p:nvPr/>
          </p:nvSpPr>
          <p:spPr>
            <a:xfrm>
              <a:off x="0" y="0"/>
              <a:ext cx="782066" cy="1117346"/>
            </a:xfrm>
            <a:custGeom>
              <a:avLst/>
              <a:gdLst/>
              <a:ahLst/>
              <a:cxnLst/>
              <a:rect l="l" t="t" r="r" b="b"/>
              <a:pathLst>
                <a:path w="782066" h="1117346">
                  <a:moveTo>
                    <a:pt x="0" y="0"/>
                  </a:moveTo>
                  <a:lnTo>
                    <a:pt x="782066" y="0"/>
                  </a:lnTo>
                  <a:lnTo>
                    <a:pt x="782066" y="1117346"/>
                  </a:lnTo>
                  <a:lnTo>
                    <a:pt x="0" y="1117346"/>
                  </a:lnTo>
                  <a:lnTo>
                    <a:pt x="0" y="0"/>
                  </a:lnTo>
                  <a:close/>
                </a:path>
              </a:pathLst>
            </a:custGeom>
            <a:blipFill>
              <a:blip r:embed="rId4"/>
              <a:stretch>
                <a:fillRect l="-1136" r="-1144" b="2"/>
              </a:stretch>
            </a:blipFill>
          </p:spPr>
          <p:txBody>
            <a:bodyPr/>
            <a:lstStyle/>
            <a:p>
              <a:endParaRPr lang="en-US" dirty="0"/>
            </a:p>
          </p:txBody>
        </p:sp>
      </p:grpSp>
      <p:grpSp>
        <p:nvGrpSpPr>
          <p:cNvPr id="84" name="Group 66">
            <a:extLst>
              <a:ext uri="{FF2B5EF4-FFF2-40B4-BE49-F238E27FC236}">
                <a16:creationId xmlns:a16="http://schemas.microsoft.com/office/drawing/2014/main" id="{435A437B-C9D0-FA1C-B8AF-53A65295CDE5}"/>
              </a:ext>
            </a:extLst>
          </p:cNvPr>
          <p:cNvGrpSpPr/>
          <p:nvPr/>
        </p:nvGrpSpPr>
        <p:grpSpPr>
          <a:xfrm rot="831944">
            <a:off x="8337435" y="7726763"/>
            <a:ext cx="457510" cy="399859"/>
            <a:chOff x="0" y="0"/>
            <a:chExt cx="782125" cy="1117321"/>
          </a:xfrm>
        </p:grpSpPr>
        <p:sp>
          <p:nvSpPr>
            <p:cNvPr id="85" name="Freeform 67">
              <a:extLst>
                <a:ext uri="{FF2B5EF4-FFF2-40B4-BE49-F238E27FC236}">
                  <a16:creationId xmlns:a16="http://schemas.microsoft.com/office/drawing/2014/main" id="{D6C7B64D-EBF9-F7AD-1CA0-168E694D37AC}"/>
                </a:ext>
              </a:extLst>
            </p:cNvPr>
            <p:cNvSpPr/>
            <p:nvPr/>
          </p:nvSpPr>
          <p:spPr>
            <a:xfrm>
              <a:off x="0" y="0"/>
              <a:ext cx="782066" cy="1117346"/>
            </a:xfrm>
            <a:custGeom>
              <a:avLst/>
              <a:gdLst/>
              <a:ahLst/>
              <a:cxnLst/>
              <a:rect l="l" t="t" r="r" b="b"/>
              <a:pathLst>
                <a:path w="782066" h="1117346">
                  <a:moveTo>
                    <a:pt x="0" y="0"/>
                  </a:moveTo>
                  <a:lnTo>
                    <a:pt x="782066" y="0"/>
                  </a:lnTo>
                  <a:lnTo>
                    <a:pt x="782066" y="1117346"/>
                  </a:lnTo>
                  <a:lnTo>
                    <a:pt x="0" y="1117346"/>
                  </a:lnTo>
                  <a:lnTo>
                    <a:pt x="0" y="0"/>
                  </a:lnTo>
                  <a:close/>
                </a:path>
              </a:pathLst>
            </a:custGeom>
            <a:blipFill>
              <a:blip r:embed="rId4"/>
              <a:stretch>
                <a:fillRect l="-1136" r="-1144" b="2"/>
              </a:stretch>
            </a:blipFill>
          </p:spPr>
          <p:txBody>
            <a:bodyPr/>
            <a:lstStyle/>
            <a:p>
              <a:endParaRPr lang="en-US" dirty="0"/>
            </a:p>
          </p:txBody>
        </p:sp>
      </p:grpSp>
      <p:grpSp>
        <p:nvGrpSpPr>
          <p:cNvPr id="86" name="Group 76">
            <a:extLst>
              <a:ext uri="{FF2B5EF4-FFF2-40B4-BE49-F238E27FC236}">
                <a16:creationId xmlns:a16="http://schemas.microsoft.com/office/drawing/2014/main" id="{B7ECD265-20AE-07C1-6CBC-3F5EB392240C}"/>
              </a:ext>
            </a:extLst>
          </p:cNvPr>
          <p:cNvGrpSpPr/>
          <p:nvPr/>
        </p:nvGrpSpPr>
        <p:grpSpPr>
          <a:xfrm>
            <a:off x="8402472" y="6265416"/>
            <a:ext cx="304746" cy="336976"/>
            <a:chOff x="0" y="0"/>
            <a:chExt cx="645881" cy="917919"/>
          </a:xfrm>
        </p:grpSpPr>
        <p:sp>
          <p:nvSpPr>
            <p:cNvPr id="87" name="Freeform 77">
              <a:extLst>
                <a:ext uri="{FF2B5EF4-FFF2-40B4-BE49-F238E27FC236}">
                  <a16:creationId xmlns:a16="http://schemas.microsoft.com/office/drawing/2014/main" id="{0085DCCE-6FC6-4906-7F90-F32AF4E90D7B}"/>
                </a:ext>
              </a:extLst>
            </p:cNvPr>
            <p:cNvSpPr/>
            <p:nvPr/>
          </p:nvSpPr>
          <p:spPr>
            <a:xfrm>
              <a:off x="0" y="0"/>
              <a:ext cx="645922" cy="917956"/>
            </a:xfrm>
            <a:custGeom>
              <a:avLst/>
              <a:gdLst/>
              <a:ahLst/>
              <a:cxnLst/>
              <a:rect l="l" t="t" r="r" b="b"/>
              <a:pathLst>
                <a:path w="645922" h="917956">
                  <a:moveTo>
                    <a:pt x="0" y="0"/>
                  </a:moveTo>
                  <a:lnTo>
                    <a:pt x="645922" y="0"/>
                  </a:lnTo>
                  <a:lnTo>
                    <a:pt x="645922" y="917956"/>
                  </a:lnTo>
                  <a:lnTo>
                    <a:pt x="0" y="917956"/>
                  </a:lnTo>
                  <a:lnTo>
                    <a:pt x="0" y="0"/>
                  </a:lnTo>
                  <a:close/>
                </a:path>
              </a:pathLst>
            </a:custGeom>
            <a:blipFill>
              <a:blip r:embed="rId3"/>
              <a:stretch>
                <a:fillRect l="-617" r="-611" b="4"/>
              </a:stretch>
            </a:blipFill>
          </p:spPr>
          <p:txBody>
            <a:bodyPr/>
            <a:lstStyle/>
            <a:p>
              <a:endParaRPr lang="en-US"/>
            </a:p>
          </p:txBody>
        </p:sp>
      </p:grpSp>
      <p:grpSp>
        <p:nvGrpSpPr>
          <p:cNvPr id="88" name="Group 76">
            <a:extLst>
              <a:ext uri="{FF2B5EF4-FFF2-40B4-BE49-F238E27FC236}">
                <a16:creationId xmlns:a16="http://schemas.microsoft.com/office/drawing/2014/main" id="{634D17F0-6AE9-E725-6D6E-8AB27097A7D3}"/>
              </a:ext>
            </a:extLst>
          </p:cNvPr>
          <p:cNvGrpSpPr/>
          <p:nvPr/>
        </p:nvGrpSpPr>
        <p:grpSpPr>
          <a:xfrm>
            <a:off x="10425117" y="6257209"/>
            <a:ext cx="304746" cy="336976"/>
            <a:chOff x="0" y="0"/>
            <a:chExt cx="645881" cy="917919"/>
          </a:xfrm>
        </p:grpSpPr>
        <p:sp>
          <p:nvSpPr>
            <p:cNvPr id="89" name="Freeform 77">
              <a:extLst>
                <a:ext uri="{FF2B5EF4-FFF2-40B4-BE49-F238E27FC236}">
                  <a16:creationId xmlns:a16="http://schemas.microsoft.com/office/drawing/2014/main" id="{9D0AD2F4-E8DB-A171-3BDD-2BC96057541C}"/>
                </a:ext>
              </a:extLst>
            </p:cNvPr>
            <p:cNvSpPr/>
            <p:nvPr/>
          </p:nvSpPr>
          <p:spPr>
            <a:xfrm>
              <a:off x="0" y="0"/>
              <a:ext cx="645922" cy="917956"/>
            </a:xfrm>
            <a:custGeom>
              <a:avLst/>
              <a:gdLst/>
              <a:ahLst/>
              <a:cxnLst/>
              <a:rect l="l" t="t" r="r" b="b"/>
              <a:pathLst>
                <a:path w="645922" h="917956">
                  <a:moveTo>
                    <a:pt x="0" y="0"/>
                  </a:moveTo>
                  <a:lnTo>
                    <a:pt x="645922" y="0"/>
                  </a:lnTo>
                  <a:lnTo>
                    <a:pt x="645922" y="917956"/>
                  </a:lnTo>
                  <a:lnTo>
                    <a:pt x="0" y="917956"/>
                  </a:lnTo>
                  <a:lnTo>
                    <a:pt x="0" y="0"/>
                  </a:lnTo>
                  <a:close/>
                </a:path>
              </a:pathLst>
            </a:custGeom>
            <a:blipFill>
              <a:blip r:embed="rId3"/>
              <a:stretch>
                <a:fillRect l="-617" r="-611" b="4"/>
              </a:stretch>
            </a:blipFill>
          </p:spPr>
          <p:txBody>
            <a:bodyPr/>
            <a:lstStyle/>
            <a:p>
              <a:endParaRPr lang="en-US"/>
            </a:p>
          </p:txBody>
        </p:sp>
      </p:grpSp>
      <p:grpSp>
        <p:nvGrpSpPr>
          <p:cNvPr id="90" name="Group 89">
            <a:extLst>
              <a:ext uri="{FF2B5EF4-FFF2-40B4-BE49-F238E27FC236}">
                <a16:creationId xmlns:a16="http://schemas.microsoft.com/office/drawing/2014/main" id="{8FB71B2C-79A7-BDAE-C309-D64539DA6FC6}"/>
              </a:ext>
            </a:extLst>
          </p:cNvPr>
          <p:cNvGrpSpPr/>
          <p:nvPr/>
        </p:nvGrpSpPr>
        <p:grpSpPr>
          <a:xfrm>
            <a:off x="10425098" y="6946055"/>
            <a:ext cx="304746" cy="336976"/>
            <a:chOff x="0" y="0"/>
            <a:chExt cx="645881" cy="917919"/>
          </a:xfrm>
        </p:grpSpPr>
        <p:sp>
          <p:nvSpPr>
            <p:cNvPr id="91" name="Freeform 90">
              <a:extLst>
                <a:ext uri="{FF2B5EF4-FFF2-40B4-BE49-F238E27FC236}">
                  <a16:creationId xmlns:a16="http://schemas.microsoft.com/office/drawing/2014/main" id="{BBA8AF2D-760E-F3C9-7D43-F1A50AB54DDF}"/>
                </a:ext>
              </a:extLst>
            </p:cNvPr>
            <p:cNvSpPr/>
            <p:nvPr/>
          </p:nvSpPr>
          <p:spPr>
            <a:xfrm>
              <a:off x="0" y="0"/>
              <a:ext cx="645922" cy="917956"/>
            </a:xfrm>
            <a:custGeom>
              <a:avLst/>
              <a:gdLst/>
              <a:ahLst/>
              <a:cxnLst/>
              <a:rect l="l" t="t" r="r" b="b"/>
              <a:pathLst>
                <a:path w="645922" h="917956">
                  <a:moveTo>
                    <a:pt x="0" y="0"/>
                  </a:moveTo>
                  <a:lnTo>
                    <a:pt x="645922" y="0"/>
                  </a:lnTo>
                  <a:lnTo>
                    <a:pt x="645922" y="917956"/>
                  </a:lnTo>
                  <a:lnTo>
                    <a:pt x="0" y="917956"/>
                  </a:lnTo>
                  <a:lnTo>
                    <a:pt x="0" y="0"/>
                  </a:lnTo>
                  <a:close/>
                </a:path>
              </a:pathLst>
            </a:custGeom>
            <a:blipFill>
              <a:blip r:embed="rId3"/>
              <a:stretch>
                <a:fillRect l="-617" r="-611" b="4"/>
              </a:stretch>
            </a:blipFill>
          </p:spPr>
          <p:txBody>
            <a:bodyPr/>
            <a:lstStyle/>
            <a:p>
              <a:endParaRPr lang="en-US"/>
            </a:p>
          </p:txBody>
        </p:sp>
      </p:grpSp>
      <p:grpSp>
        <p:nvGrpSpPr>
          <p:cNvPr id="92" name="Group 76">
            <a:extLst>
              <a:ext uri="{FF2B5EF4-FFF2-40B4-BE49-F238E27FC236}">
                <a16:creationId xmlns:a16="http://schemas.microsoft.com/office/drawing/2014/main" id="{5EFE5B80-5DD4-F3C5-7686-FAE03E68F5C4}"/>
              </a:ext>
            </a:extLst>
          </p:cNvPr>
          <p:cNvGrpSpPr/>
          <p:nvPr/>
        </p:nvGrpSpPr>
        <p:grpSpPr>
          <a:xfrm>
            <a:off x="12025287" y="6947388"/>
            <a:ext cx="304746" cy="336976"/>
            <a:chOff x="0" y="0"/>
            <a:chExt cx="645881" cy="917919"/>
          </a:xfrm>
        </p:grpSpPr>
        <p:sp>
          <p:nvSpPr>
            <p:cNvPr id="93" name="Freeform 77">
              <a:extLst>
                <a:ext uri="{FF2B5EF4-FFF2-40B4-BE49-F238E27FC236}">
                  <a16:creationId xmlns:a16="http://schemas.microsoft.com/office/drawing/2014/main" id="{C1CEA8BD-08E5-734D-5A74-1E8CB2239125}"/>
                </a:ext>
              </a:extLst>
            </p:cNvPr>
            <p:cNvSpPr/>
            <p:nvPr/>
          </p:nvSpPr>
          <p:spPr>
            <a:xfrm>
              <a:off x="0" y="0"/>
              <a:ext cx="645922" cy="917956"/>
            </a:xfrm>
            <a:custGeom>
              <a:avLst/>
              <a:gdLst/>
              <a:ahLst/>
              <a:cxnLst/>
              <a:rect l="l" t="t" r="r" b="b"/>
              <a:pathLst>
                <a:path w="645922" h="917956">
                  <a:moveTo>
                    <a:pt x="0" y="0"/>
                  </a:moveTo>
                  <a:lnTo>
                    <a:pt x="645922" y="0"/>
                  </a:lnTo>
                  <a:lnTo>
                    <a:pt x="645922" y="917956"/>
                  </a:lnTo>
                  <a:lnTo>
                    <a:pt x="0" y="917956"/>
                  </a:lnTo>
                  <a:lnTo>
                    <a:pt x="0" y="0"/>
                  </a:lnTo>
                  <a:close/>
                </a:path>
              </a:pathLst>
            </a:custGeom>
            <a:blipFill>
              <a:blip r:embed="rId3"/>
              <a:stretch>
                <a:fillRect l="-617" r="-611" b="4"/>
              </a:stretch>
            </a:blipFill>
          </p:spPr>
          <p:txBody>
            <a:bodyPr/>
            <a:lstStyle/>
            <a:p>
              <a:endParaRPr lang="en-US" dirty="0"/>
            </a:p>
          </p:txBody>
        </p:sp>
      </p:grpSp>
      <p:grpSp>
        <p:nvGrpSpPr>
          <p:cNvPr id="94" name="Group 76">
            <a:extLst>
              <a:ext uri="{FF2B5EF4-FFF2-40B4-BE49-F238E27FC236}">
                <a16:creationId xmlns:a16="http://schemas.microsoft.com/office/drawing/2014/main" id="{C46792C1-609D-73F2-C7F0-B32A38519D01}"/>
              </a:ext>
            </a:extLst>
          </p:cNvPr>
          <p:cNvGrpSpPr/>
          <p:nvPr/>
        </p:nvGrpSpPr>
        <p:grpSpPr>
          <a:xfrm>
            <a:off x="10425117" y="7758205"/>
            <a:ext cx="304746" cy="336976"/>
            <a:chOff x="0" y="0"/>
            <a:chExt cx="645881" cy="917919"/>
          </a:xfrm>
        </p:grpSpPr>
        <p:sp>
          <p:nvSpPr>
            <p:cNvPr id="95" name="Freeform 77">
              <a:extLst>
                <a:ext uri="{FF2B5EF4-FFF2-40B4-BE49-F238E27FC236}">
                  <a16:creationId xmlns:a16="http://schemas.microsoft.com/office/drawing/2014/main" id="{0D418411-BE89-0E49-0AEB-009F27E90B82}"/>
                </a:ext>
              </a:extLst>
            </p:cNvPr>
            <p:cNvSpPr/>
            <p:nvPr/>
          </p:nvSpPr>
          <p:spPr>
            <a:xfrm>
              <a:off x="0" y="0"/>
              <a:ext cx="645922" cy="917956"/>
            </a:xfrm>
            <a:custGeom>
              <a:avLst/>
              <a:gdLst/>
              <a:ahLst/>
              <a:cxnLst/>
              <a:rect l="l" t="t" r="r" b="b"/>
              <a:pathLst>
                <a:path w="645922" h="917956">
                  <a:moveTo>
                    <a:pt x="0" y="0"/>
                  </a:moveTo>
                  <a:lnTo>
                    <a:pt x="645922" y="0"/>
                  </a:lnTo>
                  <a:lnTo>
                    <a:pt x="645922" y="917956"/>
                  </a:lnTo>
                  <a:lnTo>
                    <a:pt x="0" y="917956"/>
                  </a:lnTo>
                  <a:lnTo>
                    <a:pt x="0" y="0"/>
                  </a:lnTo>
                  <a:close/>
                </a:path>
              </a:pathLst>
            </a:custGeom>
            <a:blipFill>
              <a:blip r:embed="rId3"/>
              <a:stretch>
                <a:fillRect l="-617" r="-611" b="4"/>
              </a:stretch>
            </a:blipFill>
          </p:spPr>
          <p:txBody>
            <a:bodyPr/>
            <a:lstStyle/>
            <a:p>
              <a:endParaRPr lang="en-US" dirty="0"/>
            </a:p>
          </p:txBody>
        </p:sp>
      </p:grpSp>
    </p:spTree>
    <p:extLst>
      <p:ext uri="{BB962C8B-B14F-4D97-AF65-F5344CB8AC3E}">
        <p14:creationId xmlns:p14="http://schemas.microsoft.com/office/powerpoint/2010/main" val="36852846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7530" y="2286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18" b="-9518"/>
            </a:stretch>
          </a:blipFill>
        </p:spPr>
        <p:txBody>
          <a:bodyPr/>
          <a:lstStyle/>
          <a:p>
            <a:endParaRPr lang="en-LK" dirty="0"/>
          </a:p>
        </p:txBody>
      </p:sp>
      <p:grpSp>
        <p:nvGrpSpPr>
          <p:cNvPr id="3" name="Group 3"/>
          <p:cNvGrpSpPr/>
          <p:nvPr/>
        </p:nvGrpSpPr>
        <p:grpSpPr>
          <a:xfrm>
            <a:off x="474985" y="0"/>
            <a:ext cx="9144000" cy="10287000"/>
            <a:chOff x="0" y="0"/>
            <a:chExt cx="2408296" cy="2709333"/>
          </a:xfrm>
        </p:grpSpPr>
        <p:sp>
          <p:nvSpPr>
            <p:cNvPr id="4" name="Freeform 4"/>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00949D"/>
            </a:solidFill>
          </p:spPr>
          <p:txBody>
            <a:bodyPr/>
            <a:lstStyle/>
            <a:p>
              <a:endParaRPr lang="en-LK"/>
            </a:p>
          </p:txBody>
        </p:sp>
        <p:sp>
          <p:nvSpPr>
            <p:cNvPr id="5" name="TextBox 5"/>
            <p:cNvSpPr txBox="1"/>
            <p:nvPr/>
          </p:nvSpPr>
          <p:spPr>
            <a:xfrm>
              <a:off x="0" y="-38100"/>
              <a:ext cx="2408296" cy="2747433"/>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rot="18900000">
            <a:off x="7226960" y="4437070"/>
            <a:ext cx="16683427" cy="7332130"/>
          </a:xfrm>
          <a:prstGeom prst="rect">
            <a:avLst/>
          </a:prstGeom>
        </p:spPr>
        <p:txBody>
          <a:bodyPr lIns="50800" tIns="50800" rIns="50800" bIns="50800" rtlCol="0" anchor="ctr"/>
          <a:lstStyle/>
          <a:p>
            <a:pPr algn="ctr">
              <a:lnSpc>
                <a:spcPts val="2659"/>
              </a:lnSpc>
              <a:spcBef>
                <a:spcPct val="0"/>
              </a:spcBef>
            </a:pPr>
            <a:endParaRPr/>
          </a:p>
        </p:txBody>
      </p:sp>
      <p:sp>
        <p:nvSpPr>
          <p:cNvPr id="16" name="Freeform 16"/>
          <p:cNvSpPr/>
          <p:nvPr/>
        </p:nvSpPr>
        <p:spPr>
          <a:xfrm>
            <a:off x="1388002" y="1181100"/>
            <a:ext cx="474985" cy="474985"/>
          </a:xfrm>
          <a:custGeom>
            <a:avLst/>
            <a:gdLst/>
            <a:ahLst/>
            <a:cxnLst/>
            <a:rect l="l" t="t" r="r" b="b"/>
            <a:pathLst>
              <a:path w="474985" h="474985">
                <a:moveTo>
                  <a:pt x="0" y="0"/>
                </a:moveTo>
                <a:lnTo>
                  <a:pt x="474985" y="0"/>
                </a:lnTo>
                <a:lnTo>
                  <a:pt x="474985" y="474985"/>
                </a:lnTo>
                <a:lnTo>
                  <a:pt x="0" y="4749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LK"/>
          </a:p>
        </p:txBody>
      </p:sp>
      <p:sp>
        <p:nvSpPr>
          <p:cNvPr id="17" name="TextBox 17"/>
          <p:cNvSpPr txBox="1"/>
          <p:nvPr/>
        </p:nvSpPr>
        <p:spPr>
          <a:xfrm>
            <a:off x="1984285" y="1195750"/>
            <a:ext cx="6550115" cy="974626"/>
          </a:xfrm>
          <a:prstGeom prst="rect">
            <a:avLst/>
          </a:prstGeom>
        </p:spPr>
        <p:txBody>
          <a:bodyPr lIns="0" tIns="0" rIns="0" bIns="0" rtlCol="0" anchor="t">
            <a:spAutoFit/>
          </a:bodyPr>
          <a:lstStyle/>
          <a:p>
            <a:pPr algn="just">
              <a:lnSpc>
                <a:spcPts val="3811"/>
              </a:lnSpc>
            </a:pPr>
            <a:r>
              <a:rPr lang="en-US" sz="3600" b="1" dirty="0">
                <a:solidFill>
                  <a:schemeClr val="bg1"/>
                </a:solidFill>
              </a:rPr>
              <a:t>Main Objective </a:t>
            </a:r>
            <a:endParaRPr lang="en-US" sz="3600" dirty="0">
              <a:solidFill>
                <a:schemeClr val="bg1"/>
              </a:solidFill>
            </a:endParaRPr>
          </a:p>
          <a:p>
            <a:pPr algn="just">
              <a:lnSpc>
                <a:spcPts val="3811"/>
              </a:lnSpc>
            </a:pPr>
            <a:r>
              <a:rPr lang="en-US" sz="3595" spc="-97" dirty="0">
                <a:solidFill>
                  <a:srgbClr val="FFFFFF"/>
                </a:solidFill>
                <a:latin typeface="Montserrat Medium"/>
              </a:rPr>
              <a:t> </a:t>
            </a:r>
          </a:p>
        </p:txBody>
      </p:sp>
      <p:sp>
        <p:nvSpPr>
          <p:cNvPr id="18" name="TextBox 18"/>
          <p:cNvSpPr txBox="1"/>
          <p:nvPr/>
        </p:nvSpPr>
        <p:spPr>
          <a:xfrm>
            <a:off x="1388002" y="5809683"/>
            <a:ext cx="7018244" cy="3016210"/>
          </a:xfrm>
          <a:prstGeom prst="rect">
            <a:avLst/>
          </a:prstGeom>
        </p:spPr>
        <p:txBody>
          <a:bodyPr lIns="0" tIns="0" rIns="0" bIns="0" rtlCol="0" anchor="t">
            <a:spAutoFit/>
          </a:bodyPr>
          <a:lstStyle/>
          <a:p>
            <a:pPr marL="285750" indent="-285750" algn="just">
              <a:buFont typeface="Arial" panose="020B0604020202020204" pitchFamily="34" charset="0"/>
              <a:buChar char="•"/>
            </a:pPr>
            <a:r>
              <a:rPr lang="en-GB" sz="2800" dirty="0">
                <a:solidFill>
                  <a:schemeClr val="bg1"/>
                </a:solidFill>
              </a:rPr>
              <a:t>Diabetes Detection with Home-Captured Neck Images</a:t>
            </a:r>
          </a:p>
          <a:p>
            <a:pPr algn="just"/>
            <a:endParaRPr lang="en-GB" sz="2800" dirty="0">
              <a:solidFill>
                <a:schemeClr val="bg1"/>
              </a:solidFill>
            </a:endParaRPr>
          </a:p>
          <a:p>
            <a:pPr marL="285750" indent="-285750" algn="just">
              <a:buFont typeface="Arial" panose="020B0604020202020204" pitchFamily="34" charset="0"/>
              <a:buChar char="•"/>
            </a:pPr>
            <a:r>
              <a:rPr lang="en-GB" sz="2800" dirty="0">
                <a:solidFill>
                  <a:schemeClr val="bg1"/>
                </a:solidFill>
              </a:rPr>
              <a:t>This project aims to develop and evaluate a non-invasive, home-based system for  diabetes detection using images of the user's neck captured with a smartphone camera.</a:t>
            </a:r>
            <a:endParaRPr lang="en-LK" sz="2800" dirty="0">
              <a:solidFill>
                <a:schemeClr val="bg1"/>
              </a:solidFill>
            </a:endParaRPr>
          </a:p>
        </p:txBody>
      </p:sp>
      <p:sp>
        <p:nvSpPr>
          <p:cNvPr id="21" name="Freeform 21"/>
          <p:cNvSpPr/>
          <p:nvPr/>
        </p:nvSpPr>
        <p:spPr>
          <a:xfrm>
            <a:off x="10227201" y="1638300"/>
            <a:ext cx="474985" cy="474985"/>
          </a:xfrm>
          <a:custGeom>
            <a:avLst/>
            <a:gdLst/>
            <a:ahLst/>
            <a:cxnLst/>
            <a:rect l="l" t="t" r="r" b="b"/>
            <a:pathLst>
              <a:path w="474985" h="474985">
                <a:moveTo>
                  <a:pt x="0" y="0"/>
                </a:moveTo>
                <a:lnTo>
                  <a:pt x="474985" y="0"/>
                </a:lnTo>
                <a:lnTo>
                  <a:pt x="474985" y="474985"/>
                </a:lnTo>
                <a:lnTo>
                  <a:pt x="0" y="474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LK"/>
          </a:p>
        </p:txBody>
      </p:sp>
      <p:sp>
        <p:nvSpPr>
          <p:cNvPr id="22" name="TextBox 22"/>
          <p:cNvSpPr txBox="1"/>
          <p:nvPr/>
        </p:nvSpPr>
        <p:spPr>
          <a:xfrm>
            <a:off x="10823485" y="1652950"/>
            <a:ext cx="6550115" cy="974626"/>
          </a:xfrm>
          <a:prstGeom prst="rect">
            <a:avLst/>
          </a:prstGeom>
        </p:spPr>
        <p:txBody>
          <a:bodyPr lIns="0" tIns="0" rIns="0" bIns="0" rtlCol="0" anchor="t">
            <a:spAutoFit/>
          </a:bodyPr>
          <a:lstStyle/>
          <a:p>
            <a:pPr algn="just">
              <a:lnSpc>
                <a:spcPts val="3811"/>
              </a:lnSpc>
            </a:pPr>
            <a:r>
              <a:rPr lang="en-US" sz="3600" b="1" dirty="0">
                <a:solidFill>
                  <a:srgbClr val="096A72"/>
                </a:solidFill>
              </a:rPr>
              <a:t>Specific Objectives</a:t>
            </a:r>
          </a:p>
          <a:p>
            <a:pPr algn="just">
              <a:lnSpc>
                <a:spcPts val="3811"/>
              </a:lnSpc>
            </a:pPr>
            <a:endParaRPr lang="en-US" sz="3595" spc="-97" dirty="0">
              <a:solidFill>
                <a:srgbClr val="00949D"/>
              </a:solidFill>
              <a:latin typeface="Montserrat Medium"/>
            </a:endParaRPr>
          </a:p>
        </p:txBody>
      </p:sp>
      <p:sp>
        <p:nvSpPr>
          <p:cNvPr id="23" name="TextBox 23"/>
          <p:cNvSpPr txBox="1"/>
          <p:nvPr/>
        </p:nvSpPr>
        <p:spPr>
          <a:xfrm>
            <a:off x="10464693" y="2690031"/>
            <a:ext cx="7719045" cy="6032421"/>
          </a:xfrm>
          <a:prstGeom prst="rect">
            <a:avLst/>
          </a:prstGeom>
        </p:spPr>
        <p:txBody>
          <a:bodyPr wrap="square" lIns="0" tIns="0" rIns="0" bIns="0" rtlCol="0" anchor="t">
            <a:spAutoFit/>
          </a:bodyPr>
          <a:lstStyle/>
          <a:p>
            <a:pPr marL="342900" indent="-342900">
              <a:buFont typeface="Arial" panose="020B0604020202020204" pitchFamily="34" charset="0"/>
              <a:buChar char="•"/>
            </a:pPr>
            <a:r>
              <a:rPr lang="en-US" sz="2800" dirty="0">
                <a:solidFill>
                  <a:srgbClr val="096A72"/>
                </a:solidFill>
              </a:rPr>
              <a:t>Feasibility and Accuracy Assessment: Assess reliability of neck circumference from images for early diabetes detection.</a:t>
            </a:r>
          </a:p>
          <a:p>
            <a:endParaRPr lang="en-US" sz="2800" dirty="0">
              <a:solidFill>
                <a:srgbClr val="096A72"/>
              </a:solidFill>
            </a:endParaRPr>
          </a:p>
          <a:p>
            <a:pPr marL="342900" indent="-342900">
              <a:buFont typeface="Arial" panose="020B0604020202020204" pitchFamily="34" charset="0"/>
              <a:buChar char="•"/>
            </a:pPr>
            <a:r>
              <a:rPr lang="en-US" sz="2800" dirty="0">
                <a:solidFill>
                  <a:srgbClr val="096A72"/>
                </a:solidFill>
              </a:rPr>
              <a:t>Machine Learning Model Development: Develop algorithms for precise diabetes risk prediction using neck image features.</a:t>
            </a:r>
          </a:p>
          <a:p>
            <a:endParaRPr lang="en-US" sz="2800" dirty="0">
              <a:solidFill>
                <a:srgbClr val="096A72"/>
              </a:solidFill>
            </a:endParaRPr>
          </a:p>
          <a:p>
            <a:pPr marL="342900" indent="-342900">
              <a:buFont typeface="Arial" panose="020B0604020202020204" pitchFamily="34" charset="0"/>
              <a:buChar char="•"/>
            </a:pPr>
            <a:r>
              <a:rPr lang="en-US" sz="2800" dirty="0">
                <a:solidFill>
                  <a:srgbClr val="096A72"/>
                </a:solidFill>
              </a:rPr>
              <a:t>Mobile Application Development: Design user-friendly app for neck image capture, ML analysis, and diabetes risk feedback.</a:t>
            </a:r>
          </a:p>
          <a:p>
            <a:endParaRPr lang="en-US" sz="2800" dirty="0">
              <a:solidFill>
                <a:srgbClr val="096A72"/>
              </a:solidFill>
            </a:endParaRPr>
          </a:p>
          <a:p>
            <a:pPr marL="342900" indent="-342900">
              <a:buFont typeface="Arial" panose="020B0604020202020204" pitchFamily="34" charset="0"/>
              <a:buChar char="•"/>
            </a:pPr>
            <a:r>
              <a:rPr lang="en-US" sz="2800" dirty="0">
                <a:solidFill>
                  <a:srgbClr val="096A72"/>
                </a:solidFill>
              </a:rPr>
              <a:t>Usability and Feasibility Evaluation: Evaluate system usability across diverse populations.</a:t>
            </a:r>
          </a:p>
        </p:txBody>
      </p:sp>
      <p:sp>
        <p:nvSpPr>
          <p:cNvPr id="25" name="TextBox 24">
            <a:extLst>
              <a:ext uri="{FF2B5EF4-FFF2-40B4-BE49-F238E27FC236}">
                <a16:creationId xmlns:a16="http://schemas.microsoft.com/office/drawing/2014/main" id="{C1E19812-56AF-715A-CB2F-ED4D9EC07D5B}"/>
              </a:ext>
            </a:extLst>
          </p:cNvPr>
          <p:cNvSpPr txBox="1"/>
          <p:nvPr/>
        </p:nvSpPr>
        <p:spPr>
          <a:xfrm>
            <a:off x="7568841" y="252326"/>
            <a:ext cx="5088125" cy="1107996"/>
          </a:xfrm>
          <a:prstGeom prst="rect">
            <a:avLst/>
          </a:prstGeom>
          <a:noFill/>
        </p:spPr>
        <p:txBody>
          <a:bodyPr wrap="square" rtlCol="0">
            <a:spAutoFit/>
          </a:bodyPr>
          <a:lstStyle/>
          <a:p>
            <a:r>
              <a:rPr lang="en-LK" sz="6600" dirty="0">
                <a:solidFill>
                  <a:schemeClr val="bg1"/>
                </a:solidFill>
              </a:rPr>
              <a:t>Objec</a:t>
            </a:r>
            <a:r>
              <a:rPr lang="en-LK" sz="6600" dirty="0">
                <a:solidFill>
                  <a:srgbClr val="096A72"/>
                </a:solidFill>
              </a:rPr>
              <a:t>tives</a:t>
            </a:r>
          </a:p>
        </p:txBody>
      </p:sp>
      <p:pic>
        <p:nvPicPr>
          <p:cNvPr id="9" name="Picture 8" descr="A puzzle piece with a word on it&#10;&#10;Description automatically generated">
            <a:extLst>
              <a:ext uri="{FF2B5EF4-FFF2-40B4-BE49-F238E27FC236}">
                <a16:creationId xmlns:a16="http://schemas.microsoft.com/office/drawing/2014/main" id="{D00C56AD-AF91-4E42-9560-621C4CB6E0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65868" y="2060555"/>
            <a:ext cx="7018244" cy="3311545"/>
          </a:xfrm>
          <a:prstGeom prst="rect">
            <a:avLst/>
          </a:prstGeom>
        </p:spPr>
      </p:pic>
      <p:pic>
        <p:nvPicPr>
          <p:cNvPr id="11" name="Picture 10">
            <a:extLst>
              <a:ext uri="{FF2B5EF4-FFF2-40B4-BE49-F238E27FC236}">
                <a16:creationId xmlns:a16="http://schemas.microsoft.com/office/drawing/2014/main" id="{7D885ADF-D50C-C5A8-B767-CF3426F938B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82" y="9222377"/>
            <a:ext cx="18297882" cy="1178923"/>
          </a:xfrm>
          <a:prstGeom prst="rect">
            <a:avLst/>
          </a:prstGeom>
        </p:spPr>
      </p:pic>
      <p:sp>
        <p:nvSpPr>
          <p:cNvPr id="12" name="TextBox 11">
            <a:extLst>
              <a:ext uri="{FF2B5EF4-FFF2-40B4-BE49-F238E27FC236}">
                <a16:creationId xmlns:a16="http://schemas.microsoft.com/office/drawing/2014/main" id="{3F832D13-57DD-05DE-E87B-C4A4DA75CCA1}"/>
              </a:ext>
            </a:extLst>
          </p:cNvPr>
          <p:cNvSpPr txBox="1"/>
          <p:nvPr/>
        </p:nvSpPr>
        <p:spPr>
          <a:xfrm>
            <a:off x="6558887" y="9855897"/>
            <a:ext cx="9353006" cy="400110"/>
          </a:xfrm>
          <a:prstGeom prst="rect">
            <a:avLst/>
          </a:prstGeom>
          <a:noFill/>
        </p:spPr>
        <p:txBody>
          <a:bodyPr wrap="square">
            <a:spAutoFit/>
          </a:bodyPr>
          <a:lstStyle/>
          <a:p>
            <a:r>
              <a:rPr lang="en-US" sz="2000" b="1" dirty="0">
                <a:solidFill>
                  <a:schemeClr val="tx1"/>
                </a:solidFill>
              </a:rPr>
              <a:t>IT21069772</a:t>
            </a:r>
            <a:r>
              <a:rPr lang="en-US" sz="2000" dirty="0">
                <a:solidFill>
                  <a:schemeClr val="tx1"/>
                </a:solidFill>
              </a:rPr>
              <a:t> |   </a:t>
            </a:r>
            <a:r>
              <a:rPr lang="en-US" sz="2000" dirty="0" err="1">
                <a:solidFill>
                  <a:schemeClr val="tx1"/>
                </a:solidFill>
              </a:rPr>
              <a:t>Sangavi</a:t>
            </a:r>
            <a:r>
              <a:rPr lang="en-US" sz="2000" dirty="0">
                <a:solidFill>
                  <a:schemeClr val="tx1"/>
                </a:solidFill>
              </a:rPr>
              <a:t> G|   TMP-24-120</a:t>
            </a:r>
            <a:endParaRPr lang="en-US" sz="2000" b="0" dirty="0">
              <a:solidFill>
                <a:schemeClr val="tx1"/>
              </a:solidFill>
            </a:endParaRPr>
          </a:p>
        </p:txBody>
      </p:sp>
    </p:spTree>
    <p:extLst>
      <p:ext uri="{BB962C8B-B14F-4D97-AF65-F5344CB8AC3E}">
        <p14:creationId xmlns:p14="http://schemas.microsoft.com/office/powerpoint/2010/main" val="8060442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noFill/>
          <a:ln>
            <a:noFill/>
          </a:ln>
        </p:spPr>
        <p:txBody>
          <a:bodyPr/>
          <a:lstStyle/>
          <a:p>
            <a:endParaRPr lang="en-LK" dirty="0"/>
          </a:p>
        </p:txBody>
      </p:sp>
      <p:grpSp>
        <p:nvGrpSpPr>
          <p:cNvPr id="3" name="Group 3"/>
          <p:cNvGrpSpPr/>
          <p:nvPr/>
        </p:nvGrpSpPr>
        <p:grpSpPr>
          <a:xfrm>
            <a:off x="474985" y="0"/>
            <a:ext cx="9144000" cy="10287000"/>
            <a:chOff x="0" y="0"/>
            <a:chExt cx="2408296" cy="2709333"/>
          </a:xfrm>
        </p:grpSpPr>
        <p:sp>
          <p:nvSpPr>
            <p:cNvPr id="4" name="Freeform 4"/>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00949D"/>
            </a:solidFill>
          </p:spPr>
          <p:txBody>
            <a:bodyPr/>
            <a:lstStyle/>
            <a:p>
              <a:endParaRPr lang="en-LK" dirty="0"/>
            </a:p>
          </p:txBody>
        </p:sp>
        <p:sp>
          <p:nvSpPr>
            <p:cNvPr id="5" name="TextBox 5"/>
            <p:cNvSpPr txBox="1"/>
            <p:nvPr/>
          </p:nvSpPr>
          <p:spPr>
            <a:xfrm>
              <a:off x="0" y="-38100"/>
              <a:ext cx="2408296" cy="2747433"/>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1028700" y="2249224"/>
            <a:ext cx="474985" cy="474985"/>
          </a:xfrm>
          <a:custGeom>
            <a:avLst/>
            <a:gdLst/>
            <a:ahLst/>
            <a:cxnLst/>
            <a:rect l="l" t="t" r="r" b="b"/>
            <a:pathLst>
              <a:path w="474985" h="474985">
                <a:moveTo>
                  <a:pt x="0" y="0"/>
                </a:moveTo>
                <a:lnTo>
                  <a:pt x="474985" y="0"/>
                </a:lnTo>
                <a:lnTo>
                  <a:pt x="474985" y="474985"/>
                </a:lnTo>
                <a:lnTo>
                  <a:pt x="0" y="4749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LK"/>
          </a:p>
        </p:txBody>
      </p:sp>
      <p:sp>
        <p:nvSpPr>
          <p:cNvPr id="17" name="TextBox 17"/>
          <p:cNvSpPr txBox="1"/>
          <p:nvPr/>
        </p:nvSpPr>
        <p:spPr>
          <a:xfrm>
            <a:off x="1624983" y="2263874"/>
            <a:ext cx="6550115" cy="974626"/>
          </a:xfrm>
          <a:prstGeom prst="rect">
            <a:avLst/>
          </a:prstGeom>
        </p:spPr>
        <p:txBody>
          <a:bodyPr lIns="0" tIns="0" rIns="0" bIns="0" rtlCol="0" anchor="t">
            <a:spAutoFit/>
          </a:bodyPr>
          <a:lstStyle/>
          <a:p>
            <a:pPr algn="just">
              <a:lnSpc>
                <a:spcPts val="3811"/>
              </a:lnSpc>
            </a:pPr>
            <a:r>
              <a:rPr lang="en-US" sz="3600" b="1" dirty="0">
                <a:solidFill>
                  <a:schemeClr val="bg1"/>
                </a:solidFill>
              </a:rPr>
              <a:t>Functional</a:t>
            </a:r>
            <a:endParaRPr lang="en-US" sz="3600" dirty="0">
              <a:solidFill>
                <a:schemeClr val="bg1"/>
              </a:solidFill>
            </a:endParaRPr>
          </a:p>
          <a:p>
            <a:pPr algn="just">
              <a:lnSpc>
                <a:spcPts val="3811"/>
              </a:lnSpc>
            </a:pPr>
            <a:r>
              <a:rPr lang="en-US" sz="3595" spc="-97" dirty="0">
                <a:solidFill>
                  <a:srgbClr val="FFFFFF"/>
                </a:solidFill>
                <a:latin typeface="Montserrat Medium"/>
              </a:rPr>
              <a:t> </a:t>
            </a:r>
          </a:p>
        </p:txBody>
      </p:sp>
      <p:sp>
        <p:nvSpPr>
          <p:cNvPr id="18" name="TextBox 18"/>
          <p:cNvSpPr txBox="1"/>
          <p:nvPr/>
        </p:nvSpPr>
        <p:spPr>
          <a:xfrm>
            <a:off x="1589540" y="3383161"/>
            <a:ext cx="7554459" cy="4457502"/>
          </a:xfrm>
          <a:prstGeom prst="rect">
            <a:avLst/>
          </a:prstGeom>
        </p:spPr>
        <p:txBody>
          <a:bodyPr wrap="square" lIns="0" tIns="0" rIns="0" bIns="0" rtlCol="0" anchor="t">
            <a:spAutoFit/>
          </a:bodyPr>
          <a:lstStyle/>
          <a:p>
            <a:pPr marL="285750" indent="-285750" algn="l">
              <a:lnSpc>
                <a:spcPct val="150000"/>
              </a:lnSpc>
              <a:buFont typeface="Arial" panose="020B0604020202020204" pitchFamily="34" charset="0"/>
              <a:buChar char="•"/>
            </a:pPr>
            <a:r>
              <a:rPr lang="en-US" sz="2800" b="0" i="0" dirty="0">
                <a:solidFill>
                  <a:schemeClr val="bg1"/>
                </a:solidFill>
                <a:effectLst/>
                <a:latin typeface="Söhne"/>
              </a:rPr>
              <a:t>Use of </a:t>
            </a:r>
            <a:r>
              <a:rPr lang="en-US" sz="2800" dirty="0">
                <a:solidFill>
                  <a:schemeClr val="bg1"/>
                </a:solidFill>
                <a:latin typeface="Söhne"/>
              </a:rPr>
              <a:t>CNN</a:t>
            </a:r>
            <a:r>
              <a:rPr lang="en-US" sz="2800" b="0" i="0" dirty="0">
                <a:solidFill>
                  <a:schemeClr val="bg1"/>
                </a:solidFill>
                <a:effectLst/>
                <a:latin typeface="Söhne"/>
              </a:rPr>
              <a:t> functions to deduct the diabetic symptoms by using the Acanthosis nigricans images</a:t>
            </a:r>
          </a:p>
          <a:p>
            <a:pPr marL="285750" indent="-285750" algn="l">
              <a:lnSpc>
                <a:spcPct val="150000"/>
              </a:lnSpc>
              <a:buFont typeface="Arial" panose="020B0604020202020204" pitchFamily="34" charset="0"/>
              <a:buChar char="•"/>
            </a:pPr>
            <a:r>
              <a:rPr lang="en-US" sz="2800" dirty="0">
                <a:solidFill>
                  <a:schemeClr val="bg1"/>
                </a:solidFill>
                <a:latin typeface="Söhne"/>
              </a:rPr>
              <a:t>Well designed </a:t>
            </a:r>
            <a:r>
              <a:rPr lang="en-US" sz="2800" dirty="0" err="1">
                <a:solidFill>
                  <a:schemeClr val="bg1"/>
                </a:solidFill>
                <a:latin typeface="Söhne"/>
              </a:rPr>
              <a:t>ui</a:t>
            </a:r>
            <a:r>
              <a:rPr lang="en-US" sz="2800" dirty="0">
                <a:solidFill>
                  <a:schemeClr val="bg1"/>
                </a:solidFill>
                <a:latin typeface="Söhne"/>
              </a:rPr>
              <a:t> </a:t>
            </a:r>
            <a:r>
              <a:rPr lang="en-US" sz="2800" dirty="0" err="1">
                <a:solidFill>
                  <a:schemeClr val="bg1"/>
                </a:solidFill>
                <a:latin typeface="Söhne"/>
              </a:rPr>
              <a:t>ux</a:t>
            </a:r>
            <a:r>
              <a:rPr lang="en-US" sz="2800" dirty="0">
                <a:solidFill>
                  <a:schemeClr val="bg1"/>
                </a:solidFill>
                <a:latin typeface="Söhne"/>
              </a:rPr>
              <a:t> essential to manage the system</a:t>
            </a:r>
          </a:p>
          <a:p>
            <a:pPr marL="285750" indent="-285750" algn="l">
              <a:lnSpc>
                <a:spcPct val="150000"/>
              </a:lnSpc>
              <a:buFont typeface="Arial" panose="020B0604020202020204" pitchFamily="34" charset="0"/>
              <a:buChar char="•"/>
            </a:pPr>
            <a:r>
              <a:rPr lang="en-US" sz="2800" b="0" i="0" dirty="0">
                <a:solidFill>
                  <a:schemeClr val="bg1"/>
                </a:solidFill>
                <a:effectLst/>
                <a:latin typeface="Söhne"/>
              </a:rPr>
              <a:t>Flexible data connection required to generate new feature and solver user requirements</a:t>
            </a:r>
            <a:endParaRPr lang="en-LK" sz="2800" dirty="0">
              <a:solidFill>
                <a:schemeClr val="bg1"/>
              </a:solidFill>
            </a:endParaRPr>
          </a:p>
        </p:txBody>
      </p:sp>
      <p:sp>
        <p:nvSpPr>
          <p:cNvPr id="21" name="Freeform 21"/>
          <p:cNvSpPr/>
          <p:nvPr/>
        </p:nvSpPr>
        <p:spPr>
          <a:xfrm>
            <a:off x="10112901" y="2249224"/>
            <a:ext cx="474985" cy="474985"/>
          </a:xfrm>
          <a:custGeom>
            <a:avLst/>
            <a:gdLst/>
            <a:ahLst/>
            <a:cxnLst/>
            <a:rect l="l" t="t" r="r" b="b"/>
            <a:pathLst>
              <a:path w="474985" h="474985">
                <a:moveTo>
                  <a:pt x="0" y="0"/>
                </a:moveTo>
                <a:lnTo>
                  <a:pt x="474985" y="0"/>
                </a:lnTo>
                <a:lnTo>
                  <a:pt x="474985" y="474985"/>
                </a:lnTo>
                <a:lnTo>
                  <a:pt x="0" y="474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LK"/>
          </a:p>
        </p:txBody>
      </p:sp>
      <p:sp>
        <p:nvSpPr>
          <p:cNvPr id="22" name="TextBox 22"/>
          <p:cNvSpPr txBox="1"/>
          <p:nvPr/>
        </p:nvSpPr>
        <p:spPr>
          <a:xfrm>
            <a:off x="10709185" y="2263874"/>
            <a:ext cx="6550115" cy="974626"/>
          </a:xfrm>
          <a:prstGeom prst="rect">
            <a:avLst/>
          </a:prstGeom>
        </p:spPr>
        <p:txBody>
          <a:bodyPr lIns="0" tIns="0" rIns="0" bIns="0" rtlCol="0" anchor="t">
            <a:spAutoFit/>
          </a:bodyPr>
          <a:lstStyle/>
          <a:p>
            <a:pPr algn="just">
              <a:lnSpc>
                <a:spcPts val="3811"/>
              </a:lnSpc>
            </a:pPr>
            <a:r>
              <a:rPr lang="en-US" sz="3600" b="1" dirty="0">
                <a:solidFill>
                  <a:srgbClr val="096A72"/>
                </a:solidFill>
              </a:rPr>
              <a:t>Non-Functional</a:t>
            </a:r>
          </a:p>
          <a:p>
            <a:pPr algn="just">
              <a:lnSpc>
                <a:spcPts val="3811"/>
              </a:lnSpc>
            </a:pPr>
            <a:endParaRPr lang="en-US" sz="3595" spc="-97" dirty="0">
              <a:solidFill>
                <a:srgbClr val="00949D"/>
              </a:solidFill>
              <a:latin typeface="Montserrat Medium"/>
            </a:endParaRPr>
          </a:p>
        </p:txBody>
      </p:sp>
      <p:pic>
        <p:nvPicPr>
          <p:cNvPr id="26" name="Picture 25">
            <a:extLst>
              <a:ext uri="{FF2B5EF4-FFF2-40B4-BE49-F238E27FC236}">
                <a16:creationId xmlns:a16="http://schemas.microsoft.com/office/drawing/2014/main" id="{5B055A23-34C2-435D-9689-10B95730D7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9206048"/>
            <a:ext cx="18297882" cy="1178923"/>
          </a:xfrm>
          <a:prstGeom prst="rect">
            <a:avLst/>
          </a:prstGeom>
        </p:spPr>
      </p:pic>
      <p:sp>
        <p:nvSpPr>
          <p:cNvPr id="6" name="Rectangle 5">
            <a:extLst>
              <a:ext uri="{FF2B5EF4-FFF2-40B4-BE49-F238E27FC236}">
                <a16:creationId xmlns:a16="http://schemas.microsoft.com/office/drawing/2014/main" id="{E801B9E4-B693-8F16-356E-3E6A80563118}"/>
              </a:ext>
            </a:extLst>
          </p:cNvPr>
          <p:cNvSpPr/>
          <p:nvPr/>
        </p:nvSpPr>
        <p:spPr>
          <a:xfrm>
            <a:off x="6705600" y="419100"/>
            <a:ext cx="7814290" cy="1066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dirty="0"/>
          </a:p>
        </p:txBody>
      </p:sp>
      <p:sp>
        <p:nvSpPr>
          <p:cNvPr id="8" name="TextBox 7">
            <a:extLst>
              <a:ext uri="{FF2B5EF4-FFF2-40B4-BE49-F238E27FC236}">
                <a16:creationId xmlns:a16="http://schemas.microsoft.com/office/drawing/2014/main" id="{25878F1D-F013-C7F3-1EE8-17BA7FF2AAA6}"/>
              </a:ext>
            </a:extLst>
          </p:cNvPr>
          <p:cNvSpPr txBox="1"/>
          <p:nvPr/>
        </p:nvSpPr>
        <p:spPr>
          <a:xfrm>
            <a:off x="7367665" y="342745"/>
            <a:ext cx="6440442" cy="1107996"/>
          </a:xfrm>
          <a:prstGeom prst="rect">
            <a:avLst/>
          </a:prstGeom>
          <a:noFill/>
        </p:spPr>
        <p:txBody>
          <a:bodyPr wrap="square" rtlCol="0">
            <a:spAutoFit/>
          </a:bodyPr>
          <a:lstStyle/>
          <a:p>
            <a:r>
              <a:rPr lang="en-LK" sz="6600" dirty="0"/>
              <a:t>Requirements</a:t>
            </a:r>
          </a:p>
        </p:txBody>
      </p:sp>
      <p:sp>
        <p:nvSpPr>
          <p:cNvPr id="10" name="TextBox 9">
            <a:extLst>
              <a:ext uri="{FF2B5EF4-FFF2-40B4-BE49-F238E27FC236}">
                <a16:creationId xmlns:a16="http://schemas.microsoft.com/office/drawing/2014/main" id="{796B2006-0426-6C5A-0821-7B68AA696668}"/>
              </a:ext>
            </a:extLst>
          </p:cNvPr>
          <p:cNvSpPr txBox="1"/>
          <p:nvPr/>
        </p:nvSpPr>
        <p:spPr>
          <a:xfrm>
            <a:off x="10698098" y="3291439"/>
            <a:ext cx="5521415" cy="2610843"/>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LK" sz="2800" dirty="0">
                <a:solidFill>
                  <a:srgbClr val="096A72"/>
                </a:solidFill>
              </a:rPr>
              <a:t>Accuracy</a:t>
            </a:r>
          </a:p>
          <a:p>
            <a:pPr marL="285750" indent="-285750" algn="l">
              <a:lnSpc>
                <a:spcPct val="150000"/>
              </a:lnSpc>
              <a:buFont typeface="Arial" panose="020B0604020202020204" pitchFamily="34" charset="0"/>
              <a:buChar char="•"/>
            </a:pPr>
            <a:r>
              <a:rPr lang="en-LK" sz="2800" dirty="0">
                <a:solidFill>
                  <a:srgbClr val="096A72"/>
                </a:solidFill>
              </a:rPr>
              <a:t>Usability</a:t>
            </a:r>
          </a:p>
          <a:p>
            <a:pPr marL="285750" indent="-285750" algn="l">
              <a:lnSpc>
                <a:spcPct val="150000"/>
              </a:lnSpc>
              <a:buFont typeface="Arial" panose="020B0604020202020204" pitchFamily="34" charset="0"/>
              <a:buChar char="•"/>
            </a:pPr>
            <a:r>
              <a:rPr lang="en-LK" sz="2800" dirty="0">
                <a:solidFill>
                  <a:srgbClr val="096A72"/>
                </a:solidFill>
              </a:rPr>
              <a:t>Accessibility</a:t>
            </a:r>
          </a:p>
          <a:p>
            <a:pPr marL="285750" indent="-285750" algn="l">
              <a:lnSpc>
                <a:spcPct val="150000"/>
              </a:lnSpc>
              <a:buFont typeface="Arial" panose="020B0604020202020204" pitchFamily="34" charset="0"/>
              <a:buChar char="•"/>
            </a:pPr>
            <a:r>
              <a:rPr lang="en-LK" sz="2800" dirty="0">
                <a:solidFill>
                  <a:srgbClr val="096A72"/>
                </a:solidFill>
              </a:rPr>
              <a:t>Performance</a:t>
            </a:r>
          </a:p>
        </p:txBody>
      </p:sp>
      <p:pic>
        <p:nvPicPr>
          <p:cNvPr id="13" name="Content Placeholder 2" descr="A person and person sitting at a desk&#10;&#10;Description automatically generated">
            <a:extLst>
              <a:ext uri="{FF2B5EF4-FFF2-40B4-BE49-F238E27FC236}">
                <a16:creationId xmlns:a16="http://schemas.microsoft.com/office/drawing/2014/main" id="{C82BB447-EAF1-4EB1-6C37-EA8DA8C1B56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132427" y="4673785"/>
            <a:ext cx="5137852" cy="5135255"/>
          </a:xfrm>
          <a:prstGeom prst="rect">
            <a:avLst/>
          </a:prstGeom>
        </p:spPr>
      </p:pic>
      <p:sp>
        <p:nvSpPr>
          <p:cNvPr id="7" name="TextBox 6">
            <a:extLst>
              <a:ext uri="{FF2B5EF4-FFF2-40B4-BE49-F238E27FC236}">
                <a16:creationId xmlns:a16="http://schemas.microsoft.com/office/drawing/2014/main" id="{CACC5F6F-7320-630C-788E-7A74BC88AD82}"/>
              </a:ext>
            </a:extLst>
          </p:cNvPr>
          <p:cNvSpPr txBox="1"/>
          <p:nvPr/>
        </p:nvSpPr>
        <p:spPr>
          <a:xfrm>
            <a:off x="6558887" y="9855897"/>
            <a:ext cx="9353006" cy="400110"/>
          </a:xfrm>
          <a:prstGeom prst="rect">
            <a:avLst/>
          </a:prstGeom>
          <a:noFill/>
        </p:spPr>
        <p:txBody>
          <a:bodyPr wrap="square">
            <a:spAutoFit/>
          </a:bodyPr>
          <a:lstStyle/>
          <a:p>
            <a:r>
              <a:rPr lang="en-US" sz="2000" b="1" dirty="0">
                <a:solidFill>
                  <a:schemeClr val="tx1"/>
                </a:solidFill>
              </a:rPr>
              <a:t>IT21069772</a:t>
            </a:r>
            <a:r>
              <a:rPr lang="en-US" sz="2000" dirty="0">
                <a:solidFill>
                  <a:schemeClr val="tx1"/>
                </a:solidFill>
              </a:rPr>
              <a:t> |   </a:t>
            </a:r>
            <a:r>
              <a:rPr lang="en-US" sz="2000" dirty="0" err="1">
                <a:solidFill>
                  <a:schemeClr val="tx1"/>
                </a:solidFill>
              </a:rPr>
              <a:t>Sangavi</a:t>
            </a:r>
            <a:r>
              <a:rPr lang="en-US" sz="2000" dirty="0">
                <a:solidFill>
                  <a:schemeClr val="tx1"/>
                </a:solidFill>
              </a:rPr>
              <a:t> G|   TMP-24-120</a:t>
            </a:r>
            <a:endParaRPr lang="en-US" sz="2000" b="0" dirty="0">
              <a:solidFill>
                <a:schemeClr val="tx1"/>
              </a:solidFill>
            </a:endParaRPr>
          </a:p>
        </p:txBody>
      </p:sp>
    </p:spTree>
    <p:extLst>
      <p:ext uri="{BB962C8B-B14F-4D97-AF65-F5344CB8AC3E}">
        <p14:creationId xmlns:p14="http://schemas.microsoft.com/office/powerpoint/2010/main" val="18046082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8">
            <a:extLst>
              <a:ext uri="{FF2B5EF4-FFF2-40B4-BE49-F238E27FC236}">
                <a16:creationId xmlns:a16="http://schemas.microsoft.com/office/drawing/2014/main" id="{54640610-9CFB-BBB2-4388-AEA075507645}"/>
              </a:ext>
            </a:extLst>
          </p:cNvPr>
          <p:cNvGrpSpPr/>
          <p:nvPr/>
        </p:nvGrpSpPr>
        <p:grpSpPr>
          <a:xfrm>
            <a:off x="621150" y="15736"/>
            <a:ext cx="16828650" cy="3070364"/>
            <a:chOff x="0" y="-38100"/>
            <a:chExt cx="3326311" cy="1255581"/>
          </a:xfrm>
        </p:grpSpPr>
        <p:sp>
          <p:nvSpPr>
            <p:cNvPr id="19" name="Freeform 9">
              <a:extLst>
                <a:ext uri="{FF2B5EF4-FFF2-40B4-BE49-F238E27FC236}">
                  <a16:creationId xmlns:a16="http://schemas.microsoft.com/office/drawing/2014/main" id="{DEEC2789-75B9-DAA3-4AFA-8D25480B6298}"/>
                </a:ext>
              </a:extLst>
            </p:cNvPr>
            <p:cNvSpPr/>
            <p:nvPr/>
          </p:nvSpPr>
          <p:spPr>
            <a:xfrm>
              <a:off x="0" y="0"/>
              <a:ext cx="3326311" cy="523191"/>
            </a:xfrm>
            <a:custGeom>
              <a:avLst/>
              <a:gdLst/>
              <a:ahLst/>
              <a:cxnLst/>
              <a:rect l="l" t="t" r="r" b="b"/>
              <a:pathLst>
                <a:path w="3326311" h="1217481">
                  <a:moveTo>
                    <a:pt x="0" y="0"/>
                  </a:moveTo>
                  <a:lnTo>
                    <a:pt x="3326311" y="0"/>
                  </a:lnTo>
                  <a:lnTo>
                    <a:pt x="3326311" y="1217481"/>
                  </a:lnTo>
                  <a:lnTo>
                    <a:pt x="0" y="1217481"/>
                  </a:lnTo>
                  <a:close/>
                </a:path>
              </a:pathLst>
            </a:custGeom>
            <a:solidFill>
              <a:srgbClr val="00949D"/>
            </a:solidFill>
          </p:spPr>
          <p:txBody>
            <a:bodyPr/>
            <a:lstStyle/>
            <a:p>
              <a:endParaRPr lang="en-LK" dirty="0"/>
            </a:p>
          </p:txBody>
        </p:sp>
        <p:sp>
          <p:nvSpPr>
            <p:cNvPr id="20" name="TextBox 10">
              <a:extLst>
                <a:ext uri="{FF2B5EF4-FFF2-40B4-BE49-F238E27FC236}">
                  <a16:creationId xmlns:a16="http://schemas.microsoft.com/office/drawing/2014/main" id="{D5C33B1B-430E-26D2-DE39-ABBEDEF52C99}"/>
                </a:ext>
              </a:extLst>
            </p:cNvPr>
            <p:cNvSpPr txBox="1"/>
            <p:nvPr/>
          </p:nvSpPr>
          <p:spPr>
            <a:xfrm>
              <a:off x="0" y="-38100"/>
              <a:ext cx="3326311" cy="1255581"/>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1">
            <a:extLst>
              <a:ext uri="{FF2B5EF4-FFF2-40B4-BE49-F238E27FC236}">
                <a16:creationId xmlns:a16="http://schemas.microsoft.com/office/drawing/2014/main" id="{4721183F-7C21-D4FB-FEC1-714B89FD511A}"/>
              </a:ext>
            </a:extLst>
          </p:cNvPr>
          <p:cNvSpPr txBox="1"/>
          <p:nvPr/>
        </p:nvSpPr>
        <p:spPr>
          <a:xfrm>
            <a:off x="5943601" y="263135"/>
            <a:ext cx="5410200" cy="1015663"/>
          </a:xfrm>
          <a:prstGeom prst="rect">
            <a:avLst/>
          </a:prstGeom>
          <a:noFill/>
        </p:spPr>
        <p:txBody>
          <a:bodyPr wrap="square">
            <a:spAutoFit/>
          </a:bodyPr>
          <a:lstStyle/>
          <a:p>
            <a:r>
              <a:rPr lang="en-US" sz="6000" b="1" dirty="0">
                <a:solidFill>
                  <a:schemeClr val="bg1"/>
                </a:solidFill>
              </a:rPr>
              <a:t>System Diagram</a:t>
            </a:r>
          </a:p>
        </p:txBody>
      </p:sp>
      <p:pic>
        <p:nvPicPr>
          <p:cNvPr id="3" name="Picture 2" descr="A diagram of a diagram of a person&#10;&#10;Description automatically generated">
            <a:extLst>
              <a:ext uri="{FF2B5EF4-FFF2-40B4-BE49-F238E27FC236}">
                <a16:creationId xmlns:a16="http://schemas.microsoft.com/office/drawing/2014/main" id="{9E3E8FFB-6BF7-671F-461B-7E92C8464F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0446" y="1601268"/>
            <a:ext cx="8757225" cy="7659209"/>
          </a:xfrm>
          <a:prstGeom prst="rect">
            <a:avLst/>
          </a:prstGeom>
        </p:spPr>
      </p:pic>
      <p:pic>
        <p:nvPicPr>
          <p:cNvPr id="5" name="Picture 4">
            <a:extLst>
              <a:ext uri="{FF2B5EF4-FFF2-40B4-BE49-F238E27FC236}">
                <a16:creationId xmlns:a16="http://schemas.microsoft.com/office/drawing/2014/main" id="{43B99357-0B7C-FF68-4CF1-208E7562D5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2" y="9222377"/>
            <a:ext cx="18297882" cy="1178923"/>
          </a:xfrm>
          <a:prstGeom prst="rect">
            <a:avLst/>
          </a:prstGeom>
        </p:spPr>
      </p:pic>
      <p:sp>
        <p:nvSpPr>
          <p:cNvPr id="6" name="TextBox 5">
            <a:extLst>
              <a:ext uri="{FF2B5EF4-FFF2-40B4-BE49-F238E27FC236}">
                <a16:creationId xmlns:a16="http://schemas.microsoft.com/office/drawing/2014/main" id="{B9F6DEBC-24E8-6E46-8194-8245D17065B1}"/>
              </a:ext>
            </a:extLst>
          </p:cNvPr>
          <p:cNvSpPr txBox="1"/>
          <p:nvPr/>
        </p:nvSpPr>
        <p:spPr>
          <a:xfrm>
            <a:off x="6558887" y="9855897"/>
            <a:ext cx="9353006" cy="400110"/>
          </a:xfrm>
          <a:prstGeom prst="rect">
            <a:avLst/>
          </a:prstGeom>
          <a:noFill/>
        </p:spPr>
        <p:txBody>
          <a:bodyPr wrap="square">
            <a:spAutoFit/>
          </a:bodyPr>
          <a:lstStyle/>
          <a:p>
            <a:r>
              <a:rPr lang="en-US" sz="2000" b="1" dirty="0">
                <a:solidFill>
                  <a:schemeClr val="tx1"/>
                </a:solidFill>
              </a:rPr>
              <a:t>IT21069772</a:t>
            </a:r>
            <a:r>
              <a:rPr lang="en-US" sz="2000" dirty="0">
                <a:solidFill>
                  <a:schemeClr val="tx1"/>
                </a:solidFill>
              </a:rPr>
              <a:t> |   </a:t>
            </a:r>
            <a:r>
              <a:rPr lang="en-US" sz="2000" dirty="0" err="1">
                <a:solidFill>
                  <a:schemeClr val="tx1"/>
                </a:solidFill>
              </a:rPr>
              <a:t>Sangavi</a:t>
            </a:r>
            <a:r>
              <a:rPr lang="en-US" sz="2000" dirty="0">
                <a:solidFill>
                  <a:schemeClr val="tx1"/>
                </a:solidFill>
              </a:rPr>
              <a:t> G|   TMP-24-120</a:t>
            </a:r>
            <a:endParaRPr lang="en-US" sz="2000" b="0" dirty="0">
              <a:solidFill>
                <a:schemeClr val="tx1"/>
              </a:solidFill>
            </a:endParaRPr>
          </a:p>
        </p:txBody>
      </p:sp>
    </p:spTree>
    <p:extLst>
      <p:ext uri="{BB962C8B-B14F-4D97-AF65-F5344CB8AC3E}">
        <p14:creationId xmlns:p14="http://schemas.microsoft.com/office/powerpoint/2010/main" val="2944619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39"/>
          <p:cNvSpPr txBox="1">
            <a:spLocks noGrp="1"/>
          </p:cNvSpPr>
          <p:nvPr>
            <p:ph type="title"/>
          </p:nvPr>
        </p:nvSpPr>
        <p:spPr>
          <a:xfrm>
            <a:off x="1440000" y="890050"/>
            <a:ext cx="15408000" cy="1145400"/>
          </a:xfrm>
          <a:prstGeom prst="rect">
            <a:avLst/>
          </a:prstGeom>
        </p:spPr>
        <p:txBody>
          <a:bodyPr spcFirstLastPara="1" vert="horz" wrap="square" lIns="182850" tIns="182850" rIns="182850" bIns="182850" rtlCol="0" anchor="t" anchorCtr="0">
            <a:noAutofit/>
          </a:bodyPr>
          <a:lstStyle/>
          <a:p>
            <a:r>
              <a:rPr lang="en" sz="6400" dirty="0">
                <a:latin typeface="Times New Roman" panose="02020603050405020304" pitchFamily="18" charset="0"/>
                <a:cs typeface="Times New Roman" panose="02020603050405020304" pitchFamily="18" charset="0"/>
              </a:rPr>
              <a:t>This is our team</a:t>
            </a:r>
            <a:endParaRPr sz="6400" dirty="0">
              <a:latin typeface="Times New Roman" panose="02020603050405020304" pitchFamily="18" charset="0"/>
              <a:cs typeface="Times New Roman" panose="02020603050405020304" pitchFamily="18" charset="0"/>
            </a:endParaRPr>
          </a:p>
        </p:txBody>
      </p:sp>
      <p:sp>
        <p:nvSpPr>
          <p:cNvPr id="557" name="Google Shape;557;p39"/>
          <p:cNvSpPr txBox="1"/>
          <p:nvPr/>
        </p:nvSpPr>
        <p:spPr>
          <a:xfrm>
            <a:off x="5740400" y="2378208"/>
            <a:ext cx="6807200" cy="923400"/>
          </a:xfrm>
          <a:prstGeom prst="rect">
            <a:avLst/>
          </a:prstGeom>
          <a:noFill/>
          <a:ln>
            <a:noFill/>
          </a:ln>
        </p:spPr>
        <p:txBody>
          <a:bodyPr spcFirstLastPara="1" wrap="square" lIns="182850" tIns="182850" rIns="182850" bIns="182850" anchor="t" anchorCtr="0">
            <a:noAutofit/>
          </a:bodyPr>
          <a:lstStyle/>
          <a:p>
            <a:pPr algn="ctr"/>
            <a:r>
              <a:rPr lang="en" sz="3200" b="1" dirty="0">
                <a:solidFill>
                  <a:schemeClr val="dk2"/>
                </a:solidFill>
                <a:latin typeface="Times New Roman" panose="02020603050405020304" pitchFamily="18" charset="0"/>
                <a:cs typeface="Times New Roman" panose="02020603050405020304" pitchFamily="18" charset="0"/>
                <a:sym typeface="Plus Jakarta Sans"/>
              </a:rPr>
              <a:t>Supervisor  - Mrs. Wishalya Tissera</a:t>
            </a:r>
            <a:br>
              <a:rPr lang="en" sz="3200" b="1" dirty="0">
                <a:solidFill>
                  <a:schemeClr val="dk2"/>
                </a:solidFill>
                <a:latin typeface="Times New Roman" panose="02020603050405020304" pitchFamily="18" charset="0"/>
                <a:cs typeface="Times New Roman" panose="02020603050405020304" pitchFamily="18" charset="0"/>
                <a:sym typeface="Plus Jakarta Sans"/>
              </a:rPr>
            </a:br>
            <a:endParaRPr sz="3200" b="1" dirty="0">
              <a:solidFill>
                <a:schemeClr val="dk2"/>
              </a:solidFill>
              <a:latin typeface="Times New Roman" panose="02020603050405020304" pitchFamily="18" charset="0"/>
              <a:cs typeface="Times New Roman" panose="02020603050405020304" pitchFamily="18" charset="0"/>
              <a:sym typeface="Plus Jakarta Sans"/>
            </a:endParaRPr>
          </a:p>
        </p:txBody>
      </p:sp>
      <p:graphicFrame>
        <p:nvGraphicFramePr>
          <p:cNvPr id="2" name="Table 1">
            <a:extLst>
              <a:ext uri="{FF2B5EF4-FFF2-40B4-BE49-F238E27FC236}">
                <a16:creationId xmlns:a16="http://schemas.microsoft.com/office/drawing/2014/main" id="{068E3B0B-9F5D-36B5-B8AE-E87C2AA144D9}"/>
              </a:ext>
            </a:extLst>
          </p:cNvPr>
          <p:cNvGraphicFramePr>
            <a:graphicFrameLocks noGrp="1"/>
          </p:cNvGraphicFramePr>
          <p:nvPr/>
        </p:nvGraphicFramePr>
        <p:xfrm>
          <a:off x="3048000" y="4361292"/>
          <a:ext cx="12192000" cy="3715908"/>
        </p:xfrm>
        <a:graphic>
          <a:graphicData uri="http://schemas.openxmlformats.org/drawingml/2006/table">
            <a:tbl>
              <a:tblPr firstRow="1" bandRow="1">
                <a:tableStyleId>{3C2FFA5D-87B4-456A-9821-1D502468CF0F}</a:tableStyleId>
              </a:tblPr>
              <a:tblGrid>
                <a:gridCol w="6096000">
                  <a:extLst>
                    <a:ext uri="{9D8B030D-6E8A-4147-A177-3AD203B41FA5}">
                      <a16:colId xmlns:a16="http://schemas.microsoft.com/office/drawing/2014/main" val="2495299217"/>
                    </a:ext>
                  </a:extLst>
                </a:gridCol>
                <a:gridCol w="6096000">
                  <a:extLst>
                    <a:ext uri="{9D8B030D-6E8A-4147-A177-3AD203B41FA5}">
                      <a16:colId xmlns:a16="http://schemas.microsoft.com/office/drawing/2014/main" val="671712237"/>
                    </a:ext>
                  </a:extLst>
                </a:gridCol>
              </a:tblGrid>
              <a:tr h="741680">
                <a:tc>
                  <a:txBody>
                    <a:bodyPr/>
                    <a:lstStyle/>
                    <a:p>
                      <a:r>
                        <a:rPr lang="en-GB" sz="3600" dirty="0">
                          <a:latin typeface="Times New Roman" panose="02020603050405020304" pitchFamily="18" charset="0"/>
                          <a:cs typeface="Times New Roman" panose="02020603050405020304" pitchFamily="18" charset="0"/>
                        </a:rPr>
                        <a:t>Student Name</a:t>
                      </a:r>
                    </a:p>
                  </a:txBody>
                  <a:tcPr marL="182880" marR="182880" marT="91440" marB="91440"/>
                </a:tc>
                <a:tc>
                  <a:txBody>
                    <a:bodyPr/>
                    <a:lstStyle/>
                    <a:p>
                      <a:pPr marR="0" algn="l" rtl="0">
                        <a:lnSpc>
                          <a:spcPct val="100000"/>
                        </a:lnSpc>
                        <a:spcBef>
                          <a:spcPts val="0"/>
                        </a:spcBef>
                        <a:spcAft>
                          <a:spcPts val="0"/>
                        </a:spcAft>
                        <a:buClr>
                          <a:srgbClr val="000000"/>
                        </a:buClr>
                        <a:buFont typeface="Arial"/>
                      </a:pPr>
                      <a:r>
                        <a:rPr lang="en-GB" sz="2800" b="1" i="0" u="none" strike="noStrike" cap="none" dirty="0">
                          <a:solidFill>
                            <a:schemeClr val="lt1"/>
                          </a:solidFill>
                          <a:latin typeface="Times New Roman" panose="02020603050405020304" pitchFamily="18" charset="0"/>
                          <a:ea typeface="+mn-ea"/>
                          <a:cs typeface="Times New Roman" panose="02020603050405020304" pitchFamily="18" charset="0"/>
                          <a:sym typeface="Arial"/>
                        </a:rPr>
                        <a:t>Registration Number</a:t>
                      </a:r>
                    </a:p>
                  </a:txBody>
                  <a:tcPr marL="182880" marR="182880" marT="91440" marB="91440"/>
                </a:tc>
                <a:extLst>
                  <a:ext uri="{0D108BD9-81ED-4DB2-BD59-A6C34878D82A}">
                    <a16:rowId xmlns:a16="http://schemas.microsoft.com/office/drawing/2014/main" val="3995987813"/>
                  </a:ext>
                </a:extLst>
              </a:tr>
              <a:tr h="741680">
                <a:tc>
                  <a:txBody>
                    <a:bodyPr/>
                    <a:lstStyle/>
                    <a:p>
                      <a:r>
                        <a:rPr lang="en-GB" sz="2800" b="1" i="0" u="none" strike="noStrike" cap="none" dirty="0" err="1">
                          <a:solidFill>
                            <a:schemeClr val="bg1">
                              <a:lumMod val="10000"/>
                            </a:schemeClr>
                          </a:solidFill>
                          <a:latin typeface="Times New Roman" panose="02020603050405020304" pitchFamily="18" charset="0"/>
                          <a:ea typeface="+mn-ea"/>
                          <a:cs typeface="Times New Roman" panose="02020603050405020304" pitchFamily="18" charset="0"/>
                          <a:sym typeface="Arial"/>
                        </a:rPr>
                        <a:t>Sangavi</a:t>
                      </a:r>
                      <a:r>
                        <a:rPr lang="en-GB" sz="2800" b="1" i="0" u="none" strike="noStrike" cap="none" dirty="0">
                          <a:solidFill>
                            <a:schemeClr val="bg1">
                              <a:lumMod val="10000"/>
                            </a:schemeClr>
                          </a:solidFill>
                          <a:latin typeface="Times New Roman" panose="02020603050405020304" pitchFamily="18" charset="0"/>
                          <a:ea typeface="+mn-ea"/>
                          <a:cs typeface="Times New Roman" panose="02020603050405020304" pitchFamily="18" charset="0"/>
                          <a:sym typeface="Arial"/>
                        </a:rPr>
                        <a:t> G</a:t>
                      </a:r>
                    </a:p>
                  </a:txBody>
                  <a:tcPr marL="182880" marR="182880" marT="91440" marB="91440"/>
                </a:tc>
                <a:tc>
                  <a:txBody>
                    <a:bodyPr/>
                    <a:lstStyle/>
                    <a:p>
                      <a:pPr marR="0" algn="l" rtl="0">
                        <a:lnSpc>
                          <a:spcPct val="100000"/>
                        </a:lnSpc>
                        <a:spcBef>
                          <a:spcPts val="0"/>
                        </a:spcBef>
                        <a:spcAft>
                          <a:spcPts val="0"/>
                        </a:spcAft>
                        <a:buClr>
                          <a:srgbClr val="000000"/>
                        </a:buClr>
                        <a:buFont typeface="Arial"/>
                      </a:pPr>
                      <a:r>
                        <a:rPr lang="en-GB" sz="2800" b="1" i="0" u="none" strike="noStrike" cap="none" dirty="0">
                          <a:solidFill>
                            <a:schemeClr val="bg1">
                              <a:lumMod val="10000"/>
                            </a:schemeClr>
                          </a:solidFill>
                          <a:latin typeface="Times New Roman" panose="02020603050405020304" pitchFamily="18" charset="0"/>
                          <a:ea typeface="+mn-ea"/>
                          <a:cs typeface="Times New Roman" panose="02020603050405020304" pitchFamily="18" charset="0"/>
                          <a:sym typeface="Arial"/>
                        </a:rPr>
                        <a:t>IT21069772</a:t>
                      </a:r>
                    </a:p>
                  </a:txBody>
                  <a:tcPr marL="182880" marR="182880" marT="91440" marB="91440"/>
                </a:tc>
                <a:extLst>
                  <a:ext uri="{0D108BD9-81ED-4DB2-BD59-A6C34878D82A}">
                    <a16:rowId xmlns:a16="http://schemas.microsoft.com/office/drawing/2014/main" val="1138895538"/>
                  </a:ext>
                </a:extLst>
              </a:tr>
              <a:tr h="741680">
                <a:tc>
                  <a:txBody>
                    <a:bodyPr/>
                    <a:lstStyle/>
                    <a:p>
                      <a:r>
                        <a:rPr lang="en-GB" sz="2800" b="1" i="0" u="none" strike="noStrike" cap="none" dirty="0">
                          <a:solidFill>
                            <a:schemeClr val="bg1">
                              <a:lumMod val="10000"/>
                            </a:schemeClr>
                          </a:solidFill>
                          <a:latin typeface="Times New Roman" panose="02020603050405020304" pitchFamily="18" charset="0"/>
                          <a:ea typeface="+mn-ea"/>
                          <a:cs typeface="Times New Roman" panose="02020603050405020304" pitchFamily="18" charset="0"/>
                          <a:sym typeface="Arial"/>
                        </a:rPr>
                        <a:t>Venuganth A</a:t>
                      </a:r>
                    </a:p>
                  </a:txBody>
                  <a:tcPr marL="182880" marR="182880" marT="91440" marB="91440"/>
                </a:tc>
                <a:tc>
                  <a:txBody>
                    <a:bodyPr/>
                    <a:lstStyle/>
                    <a:p>
                      <a:pPr marR="0" algn="l" rtl="0">
                        <a:lnSpc>
                          <a:spcPct val="100000"/>
                        </a:lnSpc>
                        <a:spcBef>
                          <a:spcPts val="0"/>
                        </a:spcBef>
                        <a:spcAft>
                          <a:spcPts val="0"/>
                        </a:spcAft>
                        <a:buClr>
                          <a:srgbClr val="000000"/>
                        </a:buClr>
                        <a:buFont typeface="Arial"/>
                      </a:pPr>
                      <a:r>
                        <a:rPr lang="en-GB" sz="2800" b="1" i="0" u="none" strike="noStrike" cap="none" dirty="0">
                          <a:solidFill>
                            <a:schemeClr val="bg1">
                              <a:lumMod val="10000"/>
                            </a:schemeClr>
                          </a:solidFill>
                          <a:latin typeface="Times New Roman" panose="02020603050405020304" pitchFamily="18" charset="0"/>
                          <a:ea typeface="+mn-ea"/>
                          <a:cs typeface="Times New Roman" panose="02020603050405020304" pitchFamily="18" charset="0"/>
                          <a:sym typeface="Arial"/>
                        </a:rPr>
                        <a:t>IT21102646</a:t>
                      </a:r>
                    </a:p>
                  </a:txBody>
                  <a:tcPr marL="182880" marR="182880" marT="91440" marB="91440"/>
                </a:tc>
                <a:extLst>
                  <a:ext uri="{0D108BD9-81ED-4DB2-BD59-A6C34878D82A}">
                    <a16:rowId xmlns:a16="http://schemas.microsoft.com/office/drawing/2014/main" val="3601435647"/>
                  </a:ext>
                </a:extLst>
              </a:tr>
              <a:tr h="741680">
                <a:tc>
                  <a:txBody>
                    <a:bodyPr/>
                    <a:lstStyle/>
                    <a:p>
                      <a:r>
                        <a:rPr lang="en-GB" sz="2800" b="1" i="0" u="none" strike="noStrike" cap="none" dirty="0" err="1">
                          <a:solidFill>
                            <a:schemeClr val="bg1">
                              <a:lumMod val="10000"/>
                            </a:schemeClr>
                          </a:solidFill>
                          <a:latin typeface="Times New Roman" panose="02020603050405020304" pitchFamily="18" charset="0"/>
                          <a:ea typeface="+mn-ea"/>
                          <a:cs typeface="Times New Roman" panose="02020603050405020304" pitchFamily="18" charset="0"/>
                          <a:sym typeface="Arial"/>
                        </a:rPr>
                        <a:t>Kajanan</a:t>
                      </a:r>
                      <a:r>
                        <a:rPr lang="en-GB" sz="2800" b="1" i="0" u="none" strike="noStrike" cap="none" dirty="0">
                          <a:solidFill>
                            <a:schemeClr val="bg1">
                              <a:lumMod val="10000"/>
                            </a:schemeClr>
                          </a:solidFill>
                          <a:latin typeface="Times New Roman" panose="02020603050405020304" pitchFamily="18" charset="0"/>
                          <a:ea typeface="+mn-ea"/>
                          <a:cs typeface="Times New Roman" panose="02020603050405020304" pitchFamily="18" charset="0"/>
                          <a:sym typeface="Arial"/>
                        </a:rPr>
                        <a:t> T</a:t>
                      </a:r>
                    </a:p>
                  </a:txBody>
                  <a:tcPr marL="182880" marR="182880" marT="91440" marB="91440"/>
                </a:tc>
                <a:tc>
                  <a:txBody>
                    <a:bodyPr/>
                    <a:lstStyle/>
                    <a:p>
                      <a:pPr marR="0" algn="l" rtl="0">
                        <a:lnSpc>
                          <a:spcPct val="100000"/>
                        </a:lnSpc>
                        <a:spcBef>
                          <a:spcPts val="0"/>
                        </a:spcBef>
                        <a:spcAft>
                          <a:spcPts val="0"/>
                        </a:spcAft>
                        <a:buClr>
                          <a:srgbClr val="000000"/>
                        </a:buClr>
                        <a:buFont typeface="Arial"/>
                      </a:pPr>
                      <a:r>
                        <a:rPr lang="en-GB" sz="2800" b="1" i="0" u="none" strike="noStrike" cap="none" dirty="0">
                          <a:solidFill>
                            <a:schemeClr val="bg1">
                              <a:lumMod val="10000"/>
                            </a:schemeClr>
                          </a:solidFill>
                          <a:latin typeface="Times New Roman" panose="02020603050405020304" pitchFamily="18" charset="0"/>
                          <a:ea typeface="+mn-ea"/>
                          <a:cs typeface="Times New Roman" panose="02020603050405020304" pitchFamily="18" charset="0"/>
                          <a:sym typeface="Arial"/>
                        </a:rPr>
                        <a:t>IT21085062</a:t>
                      </a:r>
                    </a:p>
                  </a:txBody>
                  <a:tcPr marL="182880" marR="182880" marT="91440" marB="91440"/>
                </a:tc>
                <a:extLst>
                  <a:ext uri="{0D108BD9-81ED-4DB2-BD59-A6C34878D82A}">
                    <a16:rowId xmlns:a16="http://schemas.microsoft.com/office/drawing/2014/main" val="2612923529"/>
                  </a:ext>
                </a:extLst>
              </a:tr>
              <a:tr h="749188">
                <a:tc>
                  <a:txBody>
                    <a:bodyPr/>
                    <a:lstStyle/>
                    <a:p>
                      <a:r>
                        <a:rPr lang="en-GB" sz="2800" b="1" i="0" u="none" strike="noStrike" cap="none" dirty="0" err="1">
                          <a:solidFill>
                            <a:schemeClr val="bg1">
                              <a:lumMod val="10000"/>
                            </a:schemeClr>
                          </a:solidFill>
                          <a:latin typeface="Times New Roman" panose="02020603050405020304" pitchFamily="18" charset="0"/>
                          <a:ea typeface="+mn-ea"/>
                          <a:cs typeface="Times New Roman" panose="02020603050405020304" pitchFamily="18" charset="0"/>
                          <a:sym typeface="Arial"/>
                        </a:rPr>
                        <a:t>Methiny</a:t>
                      </a:r>
                      <a:r>
                        <a:rPr lang="en-GB" sz="2800" b="1" i="0" u="none" strike="noStrike" cap="none" dirty="0">
                          <a:solidFill>
                            <a:schemeClr val="bg1">
                              <a:lumMod val="10000"/>
                            </a:schemeClr>
                          </a:solidFill>
                          <a:latin typeface="Times New Roman" panose="02020603050405020304" pitchFamily="18" charset="0"/>
                          <a:ea typeface="+mn-ea"/>
                          <a:cs typeface="Times New Roman" panose="02020603050405020304" pitchFamily="18" charset="0"/>
                          <a:sym typeface="Arial"/>
                        </a:rPr>
                        <a:t> S</a:t>
                      </a:r>
                    </a:p>
                  </a:txBody>
                  <a:tcPr marL="182880" marR="182880" marT="91440" marB="91440"/>
                </a:tc>
                <a:tc>
                  <a:txBody>
                    <a:bodyPr/>
                    <a:lstStyle/>
                    <a:p>
                      <a:pPr marR="0" algn="l" rtl="0">
                        <a:lnSpc>
                          <a:spcPct val="100000"/>
                        </a:lnSpc>
                        <a:spcBef>
                          <a:spcPts val="0"/>
                        </a:spcBef>
                        <a:spcAft>
                          <a:spcPts val="0"/>
                        </a:spcAft>
                        <a:buClr>
                          <a:srgbClr val="000000"/>
                        </a:buClr>
                        <a:buFont typeface="Arial"/>
                      </a:pPr>
                      <a:r>
                        <a:rPr lang="en-GB" sz="2800" b="1" i="0" u="none" strike="noStrike" cap="none" dirty="0">
                          <a:solidFill>
                            <a:schemeClr val="bg1">
                              <a:lumMod val="10000"/>
                            </a:schemeClr>
                          </a:solidFill>
                          <a:latin typeface="Times New Roman" panose="02020603050405020304" pitchFamily="18" charset="0"/>
                          <a:ea typeface="+mn-ea"/>
                          <a:cs typeface="Times New Roman" panose="02020603050405020304" pitchFamily="18" charset="0"/>
                          <a:sym typeface="Arial"/>
                        </a:rPr>
                        <a:t>IT21083228</a:t>
                      </a:r>
                    </a:p>
                  </a:txBody>
                  <a:tcPr marL="182880" marR="182880" marT="91440" marB="91440"/>
                </a:tc>
                <a:extLst>
                  <a:ext uri="{0D108BD9-81ED-4DB2-BD59-A6C34878D82A}">
                    <a16:rowId xmlns:a16="http://schemas.microsoft.com/office/drawing/2014/main" val="3353516856"/>
                  </a:ext>
                </a:extLst>
              </a:tr>
            </a:tbl>
          </a:graphicData>
        </a:graphic>
      </p:graphicFrame>
      <p:sp>
        <p:nvSpPr>
          <p:cNvPr id="4" name="TextBox 3">
            <a:extLst>
              <a:ext uri="{FF2B5EF4-FFF2-40B4-BE49-F238E27FC236}">
                <a16:creationId xmlns:a16="http://schemas.microsoft.com/office/drawing/2014/main" id="{FA5A5FE3-2983-1F6A-8856-CECF023E3288}"/>
              </a:ext>
            </a:extLst>
          </p:cNvPr>
          <p:cNvSpPr txBox="1"/>
          <p:nvPr/>
        </p:nvSpPr>
        <p:spPr>
          <a:xfrm>
            <a:off x="2933700" y="3253297"/>
            <a:ext cx="12420600" cy="1015663"/>
          </a:xfrm>
          <a:prstGeom prst="rect">
            <a:avLst/>
          </a:prstGeom>
          <a:noFill/>
        </p:spPr>
        <p:txBody>
          <a:bodyPr wrap="square">
            <a:spAutoFit/>
          </a:bodyPr>
          <a:lstStyle/>
          <a:p>
            <a:pPr algn="ctr"/>
            <a:r>
              <a:rPr lang="en-GB" sz="3200" b="1" dirty="0">
                <a:solidFill>
                  <a:schemeClr val="dk2"/>
                </a:solidFill>
                <a:latin typeface="Times New Roman" panose="02020603050405020304" pitchFamily="18" charset="0"/>
                <a:ea typeface="Plus Jakarta Sans"/>
                <a:cs typeface="Times New Roman" panose="02020603050405020304" pitchFamily="18" charset="0"/>
                <a:sym typeface="Plus Jakarta Sans"/>
              </a:rPr>
              <a:t>Co-Supervisor  - Ms. </a:t>
            </a:r>
            <a:r>
              <a:rPr lang="en-GB" sz="3200" b="1" dirty="0" err="1">
                <a:solidFill>
                  <a:schemeClr val="dk2"/>
                </a:solidFill>
                <a:latin typeface="Times New Roman" panose="02020603050405020304" pitchFamily="18" charset="0"/>
                <a:ea typeface="Plus Jakarta Sans"/>
                <a:cs typeface="Times New Roman" panose="02020603050405020304" pitchFamily="18" charset="0"/>
                <a:sym typeface="Plus Jakarta Sans"/>
              </a:rPr>
              <a:t>Karthiga</a:t>
            </a:r>
            <a:r>
              <a:rPr lang="en-GB" sz="3200" b="1" dirty="0">
                <a:solidFill>
                  <a:schemeClr val="dk2"/>
                </a:solidFill>
                <a:latin typeface="Times New Roman" panose="02020603050405020304" pitchFamily="18" charset="0"/>
                <a:ea typeface="Plus Jakarta Sans"/>
                <a:cs typeface="Times New Roman" panose="02020603050405020304" pitchFamily="18" charset="0"/>
                <a:sym typeface="Plus Jakarta Sans"/>
              </a:rPr>
              <a:t> Rajendran</a:t>
            </a:r>
            <a:br>
              <a:rPr lang="en-GB" sz="2800" b="1" dirty="0">
                <a:solidFill>
                  <a:schemeClr val="dk2"/>
                </a:solidFill>
                <a:latin typeface="Plus Jakarta Sans"/>
                <a:ea typeface="Plus Jakarta Sans"/>
                <a:cs typeface="Plus Jakarta Sans"/>
                <a:sym typeface="Plus Jakarta Sans"/>
              </a:rPr>
            </a:br>
            <a:endParaRPr lang="en-GB" sz="2800" b="1" dirty="0">
              <a:solidFill>
                <a:schemeClr val="dk2"/>
              </a:solidFill>
              <a:latin typeface="Plus Jakarta Sans"/>
              <a:ea typeface="Plus Jakarta Sans"/>
              <a:cs typeface="Plus Jakarta Sans"/>
              <a:sym typeface="Plus Jakarta Sans"/>
            </a:endParaRPr>
          </a:p>
        </p:txBody>
      </p:sp>
      <p:pic>
        <p:nvPicPr>
          <p:cNvPr id="5" name="Picture 4">
            <a:extLst>
              <a:ext uri="{FF2B5EF4-FFF2-40B4-BE49-F238E27FC236}">
                <a16:creationId xmlns:a16="http://schemas.microsoft.com/office/drawing/2014/main" id="{28D1C551-9914-A215-D5BA-11EBDA8CCD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2" y="9222377"/>
            <a:ext cx="18297882" cy="117892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8">
            <a:extLst>
              <a:ext uri="{FF2B5EF4-FFF2-40B4-BE49-F238E27FC236}">
                <a16:creationId xmlns:a16="http://schemas.microsoft.com/office/drawing/2014/main" id="{54640610-9CFB-BBB2-4388-AEA075507645}"/>
              </a:ext>
            </a:extLst>
          </p:cNvPr>
          <p:cNvGrpSpPr/>
          <p:nvPr/>
        </p:nvGrpSpPr>
        <p:grpSpPr>
          <a:xfrm>
            <a:off x="724734" y="29138"/>
            <a:ext cx="16828650" cy="3167086"/>
            <a:chOff x="0" y="-38100"/>
            <a:chExt cx="3326311" cy="1255581"/>
          </a:xfrm>
        </p:grpSpPr>
        <p:sp>
          <p:nvSpPr>
            <p:cNvPr id="19" name="Freeform 9">
              <a:extLst>
                <a:ext uri="{FF2B5EF4-FFF2-40B4-BE49-F238E27FC236}">
                  <a16:creationId xmlns:a16="http://schemas.microsoft.com/office/drawing/2014/main" id="{DEEC2789-75B9-DAA3-4AFA-8D25480B6298}"/>
                </a:ext>
              </a:extLst>
            </p:cNvPr>
            <p:cNvSpPr/>
            <p:nvPr/>
          </p:nvSpPr>
          <p:spPr>
            <a:xfrm>
              <a:off x="0" y="0"/>
              <a:ext cx="3326311" cy="523191"/>
            </a:xfrm>
            <a:custGeom>
              <a:avLst/>
              <a:gdLst/>
              <a:ahLst/>
              <a:cxnLst/>
              <a:rect l="l" t="t" r="r" b="b"/>
              <a:pathLst>
                <a:path w="3326311" h="1217481">
                  <a:moveTo>
                    <a:pt x="0" y="0"/>
                  </a:moveTo>
                  <a:lnTo>
                    <a:pt x="3326311" y="0"/>
                  </a:lnTo>
                  <a:lnTo>
                    <a:pt x="3326311" y="1217481"/>
                  </a:lnTo>
                  <a:lnTo>
                    <a:pt x="0" y="1217481"/>
                  </a:lnTo>
                  <a:close/>
                </a:path>
              </a:pathLst>
            </a:custGeom>
            <a:solidFill>
              <a:srgbClr val="00949D"/>
            </a:solidFill>
          </p:spPr>
          <p:txBody>
            <a:bodyPr/>
            <a:lstStyle/>
            <a:p>
              <a:endParaRPr lang="en-LK" dirty="0"/>
            </a:p>
          </p:txBody>
        </p:sp>
        <p:sp>
          <p:nvSpPr>
            <p:cNvPr id="20" name="TextBox 10">
              <a:extLst>
                <a:ext uri="{FF2B5EF4-FFF2-40B4-BE49-F238E27FC236}">
                  <a16:creationId xmlns:a16="http://schemas.microsoft.com/office/drawing/2014/main" id="{D5C33B1B-430E-26D2-DE39-ABBEDEF52C99}"/>
                </a:ext>
              </a:extLst>
            </p:cNvPr>
            <p:cNvSpPr txBox="1"/>
            <p:nvPr/>
          </p:nvSpPr>
          <p:spPr>
            <a:xfrm>
              <a:off x="0" y="-38100"/>
              <a:ext cx="3326311" cy="1255581"/>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1">
            <a:extLst>
              <a:ext uri="{FF2B5EF4-FFF2-40B4-BE49-F238E27FC236}">
                <a16:creationId xmlns:a16="http://schemas.microsoft.com/office/drawing/2014/main" id="{4721183F-7C21-D4FB-FEC1-714B89FD511A}"/>
              </a:ext>
            </a:extLst>
          </p:cNvPr>
          <p:cNvSpPr txBox="1"/>
          <p:nvPr/>
        </p:nvSpPr>
        <p:spPr>
          <a:xfrm>
            <a:off x="6558887" y="243336"/>
            <a:ext cx="7695377" cy="1015663"/>
          </a:xfrm>
          <a:prstGeom prst="rect">
            <a:avLst/>
          </a:prstGeom>
          <a:noFill/>
        </p:spPr>
        <p:txBody>
          <a:bodyPr wrap="square">
            <a:spAutoFit/>
          </a:bodyPr>
          <a:lstStyle/>
          <a:p>
            <a:r>
              <a:rPr lang="en-US" sz="6000" b="1" dirty="0">
                <a:solidFill>
                  <a:schemeClr val="bg1"/>
                </a:solidFill>
              </a:rPr>
              <a:t>Gantt Chart</a:t>
            </a:r>
          </a:p>
        </p:txBody>
      </p:sp>
      <p:pic>
        <p:nvPicPr>
          <p:cNvPr id="4" name="Picture 3" descr="A screenshot of a calendar&#10;&#10;Description automatically generated">
            <a:extLst>
              <a:ext uri="{FF2B5EF4-FFF2-40B4-BE49-F238E27FC236}">
                <a16:creationId xmlns:a16="http://schemas.microsoft.com/office/drawing/2014/main" id="{A25B250A-6585-5D78-7408-61EC7AAB37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354" y="2031721"/>
            <a:ext cx="15077410" cy="7004712"/>
          </a:xfrm>
          <a:prstGeom prst="rect">
            <a:avLst/>
          </a:prstGeom>
        </p:spPr>
      </p:pic>
      <p:pic>
        <p:nvPicPr>
          <p:cNvPr id="5" name="Picture 4">
            <a:extLst>
              <a:ext uri="{FF2B5EF4-FFF2-40B4-BE49-F238E27FC236}">
                <a16:creationId xmlns:a16="http://schemas.microsoft.com/office/drawing/2014/main" id="{4B19E8D2-5F69-A9C0-9471-2F91EB5D7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2" y="9222377"/>
            <a:ext cx="18297882" cy="1178923"/>
          </a:xfrm>
          <a:prstGeom prst="rect">
            <a:avLst/>
          </a:prstGeom>
        </p:spPr>
      </p:pic>
      <p:sp>
        <p:nvSpPr>
          <p:cNvPr id="6" name="TextBox 5">
            <a:extLst>
              <a:ext uri="{FF2B5EF4-FFF2-40B4-BE49-F238E27FC236}">
                <a16:creationId xmlns:a16="http://schemas.microsoft.com/office/drawing/2014/main" id="{B5EF245A-DE31-FBDC-A307-730388F4931F}"/>
              </a:ext>
            </a:extLst>
          </p:cNvPr>
          <p:cNvSpPr txBox="1"/>
          <p:nvPr/>
        </p:nvSpPr>
        <p:spPr>
          <a:xfrm>
            <a:off x="6558887" y="9855897"/>
            <a:ext cx="9353006" cy="400110"/>
          </a:xfrm>
          <a:prstGeom prst="rect">
            <a:avLst/>
          </a:prstGeom>
          <a:noFill/>
        </p:spPr>
        <p:txBody>
          <a:bodyPr wrap="square">
            <a:spAutoFit/>
          </a:bodyPr>
          <a:lstStyle/>
          <a:p>
            <a:r>
              <a:rPr lang="en-US" sz="2000" b="1" dirty="0">
                <a:solidFill>
                  <a:schemeClr val="tx1"/>
                </a:solidFill>
              </a:rPr>
              <a:t>IT21069772</a:t>
            </a:r>
            <a:r>
              <a:rPr lang="en-US" sz="2000" dirty="0">
                <a:solidFill>
                  <a:schemeClr val="tx1"/>
                </a:solidFill>
              </a:rPr>
              <a:t> |   </a:t>
            </a:r>
            <a:r>
              <a:rPr lang="en-US" sz="2000" dirty="0" err="1">
                <a:solidFill>
                  <a:schemeClr val="tx1"/>
                </a:solidFill>
              </a:rPr>
              <a:t>Sangavi</a:t>
            </a:r>
            <a:r>
              <a:rPr lang="en-US" sz="2000" dirty="0">
                <a:solidFill>
                  <a:schemeClr val="tx1"/>
                </a:solidFill>
              </a:rPr>
              <a:t> G|   TMP-24-120</a:t>
            </a:r>
            <a:endParaRPr lang="en-US" sz="2000" b="0" dirty="0">
              <a:solidFill>
                <a:schemeClr val="tx1"/>
              </a:solidFill>
            </a:endParaRPr>
          </a:p>
        </p:txBody>
      </p:sp>
    </p:spTree>
    <p:extLst>
      <p:ext uri="{BB962C8B-B14F-4D97-AF65-F5344CB8AC3E}">
        <p14:creationId xmlns:p14="http://schemas.microsoft.com/office/powerpoint/2010/main" val="4319519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8">
            <a:extLst>
              <a:ext uri="{FF2B5EF4-FFF2-40B4-BE49-F238E27FC236}">
                <a16:creationId xmlns:a16="http://schemas.microsoft.com/office/drawing/2014/main" id="{54640610-9CFB-BBB2-4388-AEA075507645}"/>
              </a:ext>
            </a:extLst>
          </p:cNvPr>
          <p:cNvGrpSpPr/>
          <p:nvPr/>
        </p:nvGrpSpPr>
        <p:grpSpPr>
          <a:xfrm>
            <a:off x="621150" y="376214"/>
            <a:ext cx="16828650" cy="4767286"/>
            <a:chOff x="0" y="-38100"/>
            <a:chExt cx="3326311" cy="1255581"/>
          </a:xfrm>
        </p:grpSpPr>
        <p:sp>
          <p:nvSpPr>
            <p:cNvPr id="19" name="Freeform 9">
              <a:extLst>
                <a:ext uri="{FF2B5EF4-FFF2-40B4-BE49-F238E27FC236}">
                  <a16:creationId xmlns:a16="http://schemas.microsoft.com/office/drawing/2014/main" id="{DEEC2789-75B9-DAA3-4AFA-8D25480B6298}"/>
                </a:ext>
              </a:extLst>
            </p:cNvPr>
            <p:cNvSpPr/>
            <p:nvPr/>
          </p:nvSpPr>
          <p:spPr>
            <a:xfrm>
              <a:off x="0" y="0"/>
              <a:ext cx="3326311" cy="523191"/>
            </a:xfrm>
            <a:custGeom>
              <a:avLst/>
              <a:gdLst/>
              <a:ahLst/>
              <a:cxnLst/>
              <a:rect l="l" t="t" r="r" b="b"/>
              <a:pathLst>
                <a:path w="3326311" h="1217481">
                  <a:moveTo>
                    <a:pt x="0" y="0"/>
                  </a:moveTo>
                  <a:lnTo>
                    <a:pt x="3326311" y="0"/>
                  </a:lnTo>
                  <a:lnTo>
                    <a:pt x="3326311" y="1217481"/>
                  </a:lnTo>
                  <a:lnTo>
                    <a:pt x="0" y="1217481"/>
                  </a:lnTo>
                  <a:close/>
                </a:path>
              </a:pathLst>
            </a:custGeom>
            <a:solidFill>
              <a:srgbClr val="00949D"/>
            </a:solidFill>
          </p:spPr>
          <p:txBody>
            <a:bodyPr/>
            <a:lstStyle/>
            <a:p>
              <a:endParaRPr lang="en-LK"/>
            </a:p>
          </p:txBody>
        </p:sp>
        <p:sp>
          <p:nvSpPr>
            <p:cNvPr id="20" name="TextBox 10">
              <a:extLst>
                <a:ext uri="{FF2B5EF4-FFF2-40B4-BE49-F238E27FC236}">
                  <a16:creationId xmlns:a16="http://schemas.microsoft.com/office/drawing/2014/main" id="{D5C33B1B-430E-26D2-DE39-ABBEDEF52C99}"/>
                </a:ext>
              </a:extLst>
            </p:cNvPr>
            <p:cNvSpPr txBox="1"/>
            <p:nvPr/>
          </p:nvSpPr>
          <p:spPr>
            <a:xfrm>
              <a:off x="0" y="-38100"/>
              <a:ext cx="3326311" cy="1255581"/>
            </a:xfrm>
            <a:prstGeom prst="rect">
              <a:avLst/>
            </a:prstGeom>
          </p:spPr>
          <p:txBody>
            <a:bodyPr lIns="50800" tIns="50800" rIns="50800" bIns="50800" rtlCol="0" anchor="ctr"/>
            <a:lstStyle/>
            <a:p>
              <a:pPr algn="ctr">
                <a:lnSpc>
                  <a:spcPts val="2659"/>
                </a:lnSpc>
                <a:spcBef>
                  <a:spcPct val="0"/>
                </a:spcBef>
              </a:pPr>
              <a:endParaRPr/>
            </a:p>
          </p:txBody>
        </p:sp>
      </p:grpSp>
      <p:pic>
        <p:nvPicPr>
          <p:cNvPr id="2" name="Picture 1">
            <a:extLst>
              <a:ext uri="{FF2B5EF4-FFF2-40B4-BE49-F238E27FC236}">
                <a16:creationId xmlns:a16="http://schemas.microsoft.com/office/drawing/2014/main" id="{12C7CA27-DD4C-8CE8-5C23-4E1FEC8B4D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2" y="9222377"/>
            <a:ext cx="18297882" cy="1178923"/>
          </a:xfrm>
          <a:prstGeom prst="rect">
            <a:avLst/>
          </a:prstGeom>
        </p:spPr>
      </p:pic>
      <p:sp>
        <p:nvSpPr>
          <p:cNvPr id="3" name="TextBox 2">
            <a:extLst>
              <a:ext uri="{FF2B5EF4-FFF2-40B4-BE49-F238E27FC236}">
                <a16:creationId xmlns:a16="http://schemas.microsoft.com/office/drawing/2014/main" id="{B1C63397-B64F-AA57-1390-29A1E942ACA3}"/>
              </a:ext>
            </a:extLst>
          </p:cNvPr>
          <p:cNvSpPr txBox="1"/>
          <p:nvPr/>
        </p:nvSpPr>
        <p:spPr>
          <a:xfrm>
            <a:off x="6558887" y="9855897"/>
            <a:ext cx="9353006" cy="400110"/>
          </a:xfrm>
          <a:prstGeom prst="rect">
            <a:avLst/>
          </a:prstGeom>
          <a:noFill/>
        </p:spPr>
        <p:txBody>
          <a:bodyPr wrap="square">
            <a:spAutoFit/>
          </a:bodyPr>
          <a:lstStyle/>
          <a:p>
            <a:r>
              <a:rPr lang="en-US" sz="2000" b="1" dirty="0">
                <a:solidFill>
                  <a:schemeClr val="tx1"/>
                </a:solidFill>
              </a:rPr>
              <a:t>IT21069772</a:t>
            </a:r>
            <a:r>
              <a:rPr lang="en-US" sz="2000" dirty="0">
                <a:solidFill>
                  <a:schemeClr val="tx1"/>
                </a:solidFill>
              </a:rPr>
              <a:t> |   </a:t>
            </a:r>
            <a:r>
              <a:rPr lang="en-US" sz="2000" dirty="0" err="1">
                <a:solidFill>
                  <a:schemeClr val="tx1"/>
                </a:solidFill>
              </a:rPr>
              <a:t>Sangavi</a:t>
            </a:r>
            <a:r>
              <a:rPr lang="en-US" sz="2000" dirty="0">
                <a:solidFill>
                  <a:schemeClr val="tx1"/>
                </a:solidFill>
              </a:rPr>
              <a:t> G|   TMP-24-120</a:t>
            </a:r>
            <a:endParaRPr lang="en-US" sz="2000" b="0" dirty="0">
              <a:solidFill>
                <a:schemeClr val="tx1"/>
              </a:solidFill>
            </a:endParaRPr>
          </a:p>
        </p:txBody>
      </p:sp>
      <p:sp>
        <p:nvSpPr>
          <p:cNvPr id="4" name="TextBox 3">
            <a:extLst>
              <a:ext uri="{FF2B5EF4-FFF2-40B4-BE49-F238E27FC236}">
                <a16:creationId xmlns:a16="http://schemas.microsoft.com/office/drawing/2014/main" id="{347F30D6-67A0-AF22-83AB-40CA3DE82C2B}"/>
              </a:ext>
            </a:extLst>
          </p:cNvPr>
          <p:cNvSpPr txBox="1"/>
          <p:nvPr/>
        </p:nvSpPr>
        <p:spPr>
          <a:xfrm>
            <a:off x="6585468" y="1006289"/>
            <a:ext cx="3886200" cy="1015663"/>
          </a:xfrm>
          <a:prstGeom prst="rect">
            <a:avLst/>
          </a:prstGeom>
          <a:noFill/>
        </p:spPr>
        <p:txBody>
          <a:bodyPr wrap="square" rtlCol="0">
            <a:spAutoFit/>
          </a:bodyPr>
          <a:lstStyle/>
          <a:p>
            <a:r>
              <a:rPr lang="en-LK" sz="6000" dirty="0">
                <a:solidFill>
                  <a:schemeClr val="bg1"/>
                </a:solidFill>
              </a:rPr>
              <a:t>References</a:t>
            </a:r>
          </a:p>
        </p:txBody>
      </p:sp>
      <p:sp>
        <p:nvSpPr>
          <p:cNvPr id="8" name="TextBox 7">
            <a:extLst>
              <a:ext uri="{FF2B5EF4-FFF2-40B4-BE49-F238E27FC236}">
                <a16:creationId xmlns:a16="http://schemas.microsoft.com/office/drawing/2014/main" id="{BA2C2A74-B12E-980F-EC23-B87EE652EC96}"/>
              </a:ext>
            </a:extLst>
          </p:cNvPr>
          <p:cNvSpPr txBox="1"/>
          <p:nvPr/>
        </p:nvSpPr>
        <p:spPr>
          <a:xfrm>
            <a:off x="621150" y="2916170"/>
            <a:ext cx="14618850" cy="5732338"/>
          </a:xfrm>
          <a:prstGeom prst="rect">
            <a:avLst/>
          </a:prstGeom>
          <a:noFill/>
        </p:spPr>
        <p:txBody>
          <a:bodyPr wrap="square">
            <a:spAutoFit/>
          </a:bodyPr>
          <a:lstStyle/>
          <a:p>
            <a:pPr marL="341630" indent="-329565" algn="l">
              <a:lnSpc>
                <a:spcPct val="100000"/>
              </a:lnSpc>
              <a:spcBef>
                <a:spcPts val="95"/>
              </a:spcBef>
              <a:buSzPct val="93750"/>
              <a:buAutoNum type="arabicPeriod"/>
              <a:tabLst>
                <a:tab pos="342265" algn="l"/>
                <a:tab pos="1419225" algn="l"/>
                <a:tab pos="2563495" algn="l"/>
                <a:tab pos="3173095" algn="l"/>
                <a:tab pos="3830320" algn="l"/>
                <a:tab pos="4789170" algn="l"/>
                <a:tab pos="5264785" algn="l"/>
                <a:tab pos="5688330" algn="l"/>
                <a:tab pos="6318250" algn="l"/>
                <a:tab pos="6884670" algn="l"/>
              </a:tabLst>
            </a:pPr>
            <a:r>
              <a:rPr lang="en-US" sz="2800" spc="-10" dirty="0">
                <a:solidFill>
                  <a:srgbClr val="096A72"/>
                </a:solidFill>
                <a:latin typeface="Calibri"/>
                <a:cs typeface="Calibri"/>
              </a:rPr>
              <a:t>Lakhani, O. J. (2024). Artificial Intelligence in diabetes management and research. Chronicle of Diabetes Research and Practice, 3(1), 5–7. https://</a:t>
            </a:r>
            <a:r>
              <a:rPr lang="en-US" sz="2800" spc="-10" dirty="0" err="1">
                <a:solidFill>
                  <a:srgbClr val="096A72"/>
                </a:solidFill>
                <a:latin typeface="Calibri"/>
                <a:cs typeface="Calibri"/>
              </a:rPr>
              <a:t>doi.org</a:t>
            </a:r>
            <a:r>
              <a:rPr lang="en-US" sz="2800" spc="-10" dirty="0">
                <a:solidFill>
                  <a:srgbClr val="096A72"/>
                </a:solidFill>
                <a:latin typeface="Calibri"/>
                <a:cs typeface="Calibri"/>
              </a:rPr>
              <a:t>/10.4103/cdrp.cdrp_14_23 </a:t>
            </a:r>
          </a:p>
          <a:p>
            <a:pPr marL="341630" indent="-329565" algn="l">
              <a:lnSpc>
                <a:spcPct val="100000"/>
              </a:lnSpc>
              <a:spcBef>
                <a:spcPts val="95"/>
              </a:spcBef>
              <a:buSzPct val="93750"/>
              <a:buAutoNum type="arabicPeriod"/>
              <a:tabLst>
                <a:tab pos="342265" algn="l"/>
                <a:tab pos="1419225" algn="l"/>
                <a:tab pos="2563495" algn="l"/>
                <a:tab pos="3173095" algn="l"/>
                <a:tab pos="3830320" algn="l"/>
                <a:tab pos="4789170" algn="l"/>
                <a:tab pos="5264785" algn="l"/>
                <a:tab pos="5688330" algn="l"/>
                <a:tab pos="6318250" algn="l"/>
                <a:tab pos="6884670" algn="l"/>
              </a:tabLst>
            </a:pPr>
            <a:r>
              <a:rPr lang="en-US" sz="2800" dirty="0">
                <a:solidFill>
                  <a:srgbClr val="096A72"/>
                </a:solidFill>
                <a:latin typeface="Calibri"/>
                <a:cs typeface="Calibri"/>
              </a:rPr>
              <a:t>Novotny, R., Davis, J., </a:t>
            </a:r>
            <a:r>
              <a:rPr lang="en-US" sz="2800" dirty="0" err="1">
                <a:solidFill>
                  <a:srgbClr val="096A72"/>
                </a:solidFill>
                <a:latin typeface="Calibri"/>
                <a:cs typeface="Calibri"/>
              </a:rPr>
              <a:t>Butel</a:t>
            </a:r>
            <a:r>
              <a:rPr lang="en-US" sz="2800" dirty="0">
                <a:solidFill>
                  <a:srgbClr val="096A72"/>
                </a:solidFill>
                <a:latin typeface="Calibri"/>
                <a:cs typeface="Calibri"/>
              </a:rPr>
              <a:t>, J., Boushey, C. J., </a:t>
            </a:r>
            <a:r>
              <a:rPr lang="en-US" sz="2800" dirty="0" err="1">
                <a:solidFill>
                  <a:srgbClr val="096A72"/>
                </a:solidFill>
                <a:latin typeface="Calibri"/>
                <a:cs typeface="Calibri"/>
              </a:rPr>
              <a:t>Fialkowski</a:t>
            </a:r>
            <a:r>
              <a:rPr lang="en-US" sz="2800" dirty="0">
                <a:solidFill>
                  <a:srgbClr val="096A72"/>
                </a:solidFill>
                <a:latin typeface="Calibri"/>
                <a:cs typeface="Calibri"/>
              </a:rPr>
              <a:t>, M. K., </a:t>
            </a:r>
            <a:r>
              <a:rPr lang="en-US" sz="2800" dirty="0" err="1">
                <a:solidFill>
                  <a:srgbClr val="096A72"/>
                </a:solidFill>
                <a:latin typeface="Calibri"/>
                <a:cs typeface="Calibri"/>
              </a:rPr>
              <a:t>Nigg</a:t>
            </a:r>
            <a:r>
              <a:rPr lang="en-US" sz="2800" dirty="0">
                <a:solidFill>
                  <a:srgbClr val="096A72"/>
                </a:solidFill>
                <a:latin typeface="Calibri"/>
                <a:cs typeface="Calibri"/>
              </a:rPr>
              <a:t>, C. R., Braun, K. L., Leon Guerrero, R. T., Coleman, P., </a:t>
            </a:r>
            <a:r>
              <a:rPr lang="en-US" sz="2800" dirty="0" err="1">
                <a:solidFill>
                  <a:srgbClr val="096A72"/>
                </a:solidFill>
                <a:latin typeface="Calibri"/>
                <a:cs typeface="Calibri"/>
              </a:rPr>
              <a:t>Bersamin</a:t>
            </a:r>
            <a:r>
              <a:rPr lang="en-US" sz="2800" dirty="0">
                <a:solidFill>
                  <a:srgbClr val="096A72"/>
                </a:solidFill>
                <a:latin typeface="Calibri"/>
                <a:cs typeface="Calibri"/>
              </a:rPr>
              <a:t>, A., </a:t>
            </a:r>
            <a:r>
              <a:rPr lang="en-US" sz="2800" dirty="0" err="1">
                <a:solidFill>
                  <a:srgbClr val="096A72"/>
                </a:solidFill>
                <a:latin typeface="Calibri"/>
                <a:cs typeface="Calibri"/>
              </a:rPr>
              <a:t>Areta</a:t>
            </a:r>
            <a:r>
              <a:rPr lang="en-US" sz="2800" dirty="0">
                <a:solidFill>
                  <a:srgbClr val="096A72"/>
                </a:solidFill>
                <a:latin typeface="Calibri"/>
                <a:cs typeface="Calibri"/>
              </a:rPr>
              <a:t>, A. A., Barber, L. R., Belyeu-Camacho, T., Greenberg, J., Fleming, T., Dela Cruz-Talbert, E., Yamanaka, A., &amp; Wilkens, L. R. (2018). Effect of the children’s healthy living program on young child overweight, obesity, and acanthosis nigricans in the US-affiliated Pacific Region. JAMA Network Open, 1(6). https://</a:t>
            </a:r>
            <a:r>
              <a:rPr lang="en-US" sz="2800" dirty="0" err="1">
                <a:solidFill>
                  <a:srgbClr val="096A72"/>
                </a:solidFill>
                <a:latin typeface="Calibri"/>
                <a:cs typeface="Calibri"/>
              </a:rPr>
              <a:t>doi.org</a:t>
            </a:r>
            <a:r>
              <a:rPr lang="en-US" sz="2800" dirty="0">
                <a:solidFill>
                  <a:srgbClr val="096A72"/>
                </a:solidFill>
                <a:latin typeface="Calibri"/>
                <a:cs typeface="Calibri"/>
              </a:rPr>
              <a:t>/10.1001/jamanetworkopen.2018.3896 </a:t>
            </a:r>
          </a:p>
          <a:p>
            <a:pPr marL="341630" indent="-329565" algn="l">
              <a:lnSpc>
                <a:spcPct val="100000"/>
              </a:lnSpc>
              <a:spcBef>
                <a:spcPts val="95"/>
              </a:spcBef>
              <a:buSzPct val="93750"/>
              <a:buAutoNum type="arabicPeriod"/>
              <a:tabLst>
                <a:tab pos="342265" algn="l"/>
                <a:tab pos="1419225" algn="l"/>
                <a:tab pos="2563495" algn="l"/>
                <a:tab pos="3173095" algn="l"/>
                <a:tab pos="3830320" algn="l"/>
                <a:tab pos="4789170" algn="l"/>
                <a:tab pos="5264785" algn="l"/>
                <a:tab pos="5688330" algn="l"/>
                <a:tab pos="6318250" algn="l"/>
                <a:tab pos="6884670" algn="l"/>
              </a:tabLst>
            </a:pPr>
            <a:r>
              <a:rPr lang="en-US" sz="2800" dirty="0">
                <a:solidFill>
                  <a:srgbClr val="096A72"/>
                </a:solidFill>
                <a:latin typeface="Calibri"/>
                <a:cs typeface="Calibri"/>
              </a:rPr>
              <a:t>References and reviews. (1965). JAMA: The Journal of the American Medical Association, 192(4), 148. https://</a:t>
            </a:r>
            <a:r>
              <a:rPr lang="en-US" sz="2800" dirty="0" err="1">
                <a:solidFill>
                  <a:srgbClr val="096A72"/>
                </a:solidFill>
                <a:latin typeface="Calibri"/>
                <a:cs typeface="Calibri"/>
              </a:rPr>
              <a:t>doi.org</a:t>
            </a:r>
            <a:r>
              <a:rPr lang="en-US" sz="2800" dirty="0">
                <a:solidFill>
                  <a:srgbClr val="096A72"/>
                </a:solidFill>
                <a:latin typeface="Calibri"/>
                <a:cs typeface="Calibri"/>
              </a:rPr>
              <a:t>/10.1001/jama.1965.03080170092046 </a:t>
            </a:r>
          </a:p>
          <a:p>
            <a:pPr marL="341630" indent="-329565" algn="l">
              <a:lnSpc>
                <a:spcPct val="100000"/>
              </a:lnSpc>
              <a:spcBef>
                <a:spcPts val="95"/>
              </a:spcBef>
              <a:buSzPct val="93750"/>
              <a:buAutoNum type="arabicPeriod"/>
              <a:tabLst>
                <a:tab pos="342265" algn="l"/>
                <a:tab pos="1419225" algn="l"/>
                <a:tab pos="2563495" algn="l"/>
                <a:tab pos="3173095" algn="l"/>
                <a:tab pos="3830320" algn="l"/>
                <a:tab pos="4789170" algn="l"/>
                <a:tab pos="5264785" algn="l"/>
                <a:tab pos="5688330" algn="l"/>
                <a:tab pos="6318250" algn="l"/>
                <a:tab pos="6884670" algn="l"/>
              </a:tabLst>
            </a:pPr>
            <a:r>
              <a:rPr lang="en-US" sz="2800" dirty="0" err="1">
                <a:solidFill>
                  <a:srgbClr val="096A72"/>
                </a:solidFill>
                <a:latin typeface="Calibri"/>
                <a:cs typeface="Calibri"/>
              </a:rPr>
              <a:t>Jeong</a:t>
            </a:r>
            <a:r>
              <a:rPr lang="en-US" sz="2800" dirty="0">
                <a:solidFill>
                  <a:srgbClr val="096A72"/>
                </a:solidFill>
                <a:latin typeface="Calibri"/>
                <a:cs typeface="Calibri"/>
              </a:rPr>
              <a:t>, M., Sohn, J., Sung, M., &amp; Kang, J. (2024). Improving Medical Reasoning through Retrieval and Self-Reflection with Retrieval-Augmented Large Language Models. </a:t>
            </a:r>
            <a:r>
              <a:rPr lang="en-US" sz="2800" dirty="0" err="1">
                <a:solidFill>
                  <a:srgbClr val="096A72"/>
                </a:solidFill>
                <a:latin typeface="Calibri"/>
                <a:cs typeface="Calibri"/>
              </a:rPr>
              <a:t>arXiv</a:t>
            </a:r>
            <a:r>
              <a:rPr lang="en-US" sz="2800" dirty="0">
                <a:solidFill>
                  <a:srgbClr val="096A72"/>
                </a:solidFill>
                <a:latin typeface="Calibri"/>
                <a:cs typeface="Calibri"/>
              </a:rPr>
              <a:t> preprint arXiv:2401.15269.</a:t>
            </a:r>
          </a:p>
        </p:txBody>
      </p:sp>
    </p:spTree>
    <p:extLst>
      <p:ext uri="{BB962C8B-B14F-4D97-AF65-F5344CB8AC3E}">
        <p14:creationId xmlns:p14="http://schemas.microsoft.com/office/powerpoint/2010/main" val="2227701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56F63E36-ADD5-2350-0BD7-722EBD42E5E9}"/>
              </a:ext>
            </a:extLst>
          </p:cNvPr>
          <p:cNvSpPr txBox="1"/>
          <p:nvPr/>
        </p:nvSpPr>
        <p:spPr>
          <a:xfrm>
            <a:off x="4724400" y="3993134"/>
            <a:ext cx="12877800" cy="1754326"/>
          </a:xfrm>
          <a:prstGeom prst="rect">
            <a:avLst/>
          </a:prstGeom>
          <a:noFill/>
        </p:spPr>
        <p:txBody>
          <a:bodyPr wrap="square" rtlCol="0">
            <a:spAutoFit/>
          </a:bodyPr>
          <a:lstStyle/>
          <a:p>
            <a:r>
              <a:rPr lang="en-US" sz="3600" dirty="0">
                <a:solidFill>
                  <a:srgbClr val="096A72"/>
                </a:solidFill>
              </a:rPr>
              <a:t>Diabetic prediction using foot ulcer</a:t>
            </a:r>
          </a:p>
          <a:p>
            <a:endParaRPr lang="en-LK" sz="3600" dirty="0">
              <a:solidFill>
                <a:srgbClr val="096A72"/>
              </a:solidFill>
            </a:endParaRPr>
          </a:p>
          <a:p>
            <a:endParaRPr lang="en-LK" sz="3600" dirty="0">
              <a:solidFill>
                <a:srgbClr val="096A72"/>
              </a:solidFill>
            </a:endParaRPr>
          </a:p>
        </p:txBody>
      </p:sp>
      <p:sp>
        <p:nvSpPr>
          <p:cNvPr id="16" name="TextBox 15">
            <a:extLst>
              <a:ext uri="{FF2B5EF4-FFF2-40B4-BE49-F238E27FC236}">
                <a16:creationId xmlns:a16="http://schemas.microsoft.com/office/drawing/2014/main" id="{293F85C7-E37B-03A8-212F-B5E74DD9C3DD}"/>
              </a:ext>
            </a:extLst>
          </p:cNvPr>
          <p:cNvSpPr txBox="1"/>
          <p:nvPr/>
        </p:nvSpPr>
        <p:spPr>
          <a:xfrm>
            <a:off x="2895600" y="5925879"/>
            <a:ext cx="12877800" cy="1446550"/>
          </a:xfrm>
          <a:prstGeom prst="rect">
            <a:avLst/>
          </a:prstGeom>
          <a:noFill/>
        </p:spPr>
        <p:txBody>
          <a:bodyPr wrap="square" rtlCol="0">
            <a:spAutoFit/>
          </a:bodyPr>
          <a:lstStyle/>
          <a:p>
            <a:r>
              <a:rPr lang="en-US" sz="4400" dirty="0">
                <a:solidFill>
                  <a:srgbClr val="096A72"/>
                </a:solidFill>
              </a:rPr>
              <a:t>BSc (Hons) in Information Technology </a:t>
            </a:r>
            <a:r>
              <a:rPr lang="en-US" sz="4400" dirty="0" err="1">
                <a:solidFill>
                  <a:srgbClr val="096A72"/>
                </a:solidFill>
              </a:rPr>
              <a:t>Specialising</a:t>
            </a:r>
            <a:r>
              <a:rPr lang="en-US" sz="4400" dirty="0">
                <a:solidFill>
                  <a:srgbClr val="096A72"/>
                </a:solidFill>
              </a:rPr>
              <a:t> in IT</a:t>
            </a:r>
          </a:p>
          <a:p>
            <a:endParaRPr lang="en-LK" sz="4400" dirty="0">
              <a:solidFill>
                <a:srgbClr val="096A72"/>
              </a:solidFill>
            </a:endParaRPr>
          </a:p>
        </p:txBody>
      </p:sp>
      <p:grpSp>
        <p:nvGrpSpPr>
          <p:cNvPr id="18" name="Group 8">
            <a:extLst>
              <a:ext uri="{FF2B5EF4-FFF2-40B4-BE49-F238E27FC236}">
                <a16:creationId xmlns:a16="http://schemas.microsoft.com/office/drawing/2014/main" id="{54640610-9CFB-BBB2-4388-AEA075507645}"/>
              </a:ext>
            </a:extLst>
          </p:cNvPr>
          <p:cNvGrpSpPr/>
          <p:nvPr/>
        </p:nvGrpSpPr>
        <p:grpSpPr>
          <a:xfrm>
            <a:off x="1588128" y="1181100"/>
            <a:ext cx="14302500" cy="4767286"/>
            <a:chOff x="0" y="-38100"/>
            <a:chExt cx="3326311" cy="1255581"/>
          </a:xfrm>
        </p:grpSpPr>
        <p:sp>
          <p:nvSpPr>
            <p:cNvPr id="19" name="Freeform 9">
              <a:extLst>
                <a:ext uri="{FF2B5EF4-FFF2-40B4-BE49-F238E27FC236}">
                  <a16:creationId xmlns:a16="http://schemas.microsoft.com/office/drawing/2014/main" id="{DEEC2789-75B9-DAA3-4AFA-8D25480B6298}"/>
                </a:ext>
              </a:extLst>
            </p:cNvPr>
            <p:cNvSpPr/>
            <p:nvPr/>
          </p:nvSpPr>
          <p:spPr>
            <a:xfrm>
              <a:off x="0" y="0"/>
              <a:ext cx="3326311" cy="523191"/>
            </a:xfrm>
            <a:custGeom>
              <a:avLst/>
              <a:gdLst/>
              <a:ahLst/>
              <a:cxnLst/>
              <a:rect l="l" t="t" r="r" b="b"/>
              <a:pathLst>
                <a:path w="3326311" h="1217481">
                  <a:moveTo>
                    <a:pt x="0" y="0"/>
                  </a:moveTo>
                  <a:lnTo>
                    <a:pt x="3326311" y="0"/>
                  </a:lnTo>
                  <a:lnTo>
                    <a:pt x="3326311" y="1217481"/>
                  </a:lnTo>
                  <a:lnTo>
                    <a:pt x="0" y="1217481"/>
                  </a:lnTo>
                  <a:close/>
                </a:path>
              </a:pathLst>
            </a:custGeom>
            <a:solidFill>
              <a:srgbClr val="00949D"/>
            </a:solidFill>
          </p:spPr>
          <p:txBody>
            <a:bodyPr/>
            <a:lstStyle/>
            <a:p>
              <a:endParaRPr lang="en-LK"/>
            </a:p>
          </p:txBody>
        </p:sp>
        <p:sp>
          <p:nvSpPr>
            <p:cNvPr id="20" name="TextBox 10">
              <a:extLst>
                <a:ext uri="{FF2B5EF4-FFF2-40B4-BE49-F238E27FC236}">
                  <a16:creationId xmlns:a16="http://schemas.microsoft.com/office/drawing/2014/main" id="{D5C33B1B-430E-26D2-DE39-ABBEDEF52C99}"/>
                </a:ext>
              </a:extLst>
            </p:cNvPr>
            <p:cNvSpPr txBox="1"/>
            <p:nvPr/>
          </p:nvSpPr>
          <p:spPr>
            <a:xfrm>
              <a:off x="0" y="-38100"/>
              <a:ext cx="3326311" cy="1255581"/>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1">
            <a:extLst>
              <a:ext uri="{FF2B5EF4-FFF2-40B4-BE49-F238E27FC236}">
                <a16:creationId xmlns:a16="http://schemas.microsoft.com/office/drawing/2014/main" id="{4721183F-7C21-D4FB-FEC1-714B89FD511A}"/>
              </a:ext>
            </a:extLst>
          </p:cNvPr>
          <p:cNvSpPr txBox="1"/>
          <p:nvPr/>
        </p:nvSpPr>
        <p:spPr>
          <a:xfrm>
            <a:off x="4724400" y="1861494"/>
            <a:ext cx="9144000" cy="1063625"/>
          </a:xfrm>
          <a:prstGeom prst="rect">
            <a:avLst/>
          </a:prstGeom>
          <a:noFill/>
        </p:spPr>
        <p:txBody>
          <a:bodyPr wrap="square">
            <a:spAutoFit/>
          </a:bodyPr>
          <a:lstStyle/>
          <a:p>
            <a:pPr>
              <a:lnSpc>
                <a:spcPts val="8049"/>
              </a:lnSpc>
            </a:pPr>
            <a:r>
              <a:rPr lang="en-US" sz="6000" spc="272" dirty="0">
                <a:solidFill>
                  <a:schemeClr val="bg1"/>
                </a:solidFill>
                <a:latin typeface="Anton Bold"/>
              </a:rPr>
              <a:t>IT2105062 | </a:t>
            </a:r>
            <a:r>
              <a:rPr lang="en-US" sz="6000" spc="272" dirty="0" err="1">
                <a:solidFill>
                  <a:schemeClr val="bg1"/>
                </a:solidFill>
                <a:latin typeface="Anton Bold"/>
              </a:rPr>
              <a:t>Kajanan</a:t>
            </a:r>
            <a:r>
              <a:rPr lang="en-US" sz="6000" spc="272" dirty="0">
                <a:solidFill>
                  <a:schemeClr val="bg1"/>
                </a:solidFill>
                <a:latin typeface="Anton Bold"/>
              </a:rPr>
              <a:t> T</a:t>
            </a:r>
          </a:p>
        </p:txBody>
      </p:sp>
      <p:pic>
        <p:nvPicPr>
          <p:cNvPr id="34" name="Picture 33">
            <a:extLst>
              <a:ext uri="{FF2B5EF4-FFF2-40B4-BE49-F238E27FC236}">
                <a16:creationId xmlns:a16="http://schemas.microsoft.com/office/drawing/2014/main" id="{857CC849-DAE7-8C51-39E1-A2FF8AB0A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2" y="9222377"/>
            <a:ext cx="18297882" cy="1178923"/>
          </a:xfrm>
          <a:prstGeom prst="rect">
            <a:avLst/>
          </a:prstGeom>
        </p:spPr>
      </p:pic>
      <p:sp>
        <p:nvSpPr>
          <p:cNvPr id="36" name="TextBox 35">
            <a:extLst>
              <a:ext uri="{FF2B5EF4-FFF2-40B4-BE49-F238E27FC236}">
                <a16:creationId xmlns:a16="http://schemas.microsoft.com/office/drawing/2014/main" id="{73659A61-8BC1-C203-A633-6A7175A67215}"/>
              </a:ext>
            </a:extLst>
          </p:cNvPr>
          <p:cNvSpPr txBox="1"/>
          <p:nvPr/>
        </p:nvSpPr>
        <p:spPr>
          <a:xfrm>
            <a:off x="6558887" y="9855897"/>
            <a:ext cx="9353006" cy="400110"/>
          </a:xfrm>
          <a:prstGeom prst="rect">
            <a:avLst/>
          </a:prstGeom>
          <a:noFill/>
        </p:spPr>
        <p:txBody>
          <a:bodyPr wrap="square">
            <a:spAutoFit/>
          </a:bodyPr>
          <a:lstStyle/>
          <a:p>
            <a:r>
              <a:rPr lang="en-US" sz="2000" b="1" dirty="0">
                <a:solidFill>
                  <a:schemeClr val="tx1"/>
                </a:solidFill>
              </a:rPr>
              <a:t>IT2105062</a:t>
            </a:r>
            <a:r>
              <a:rPr lang="en-US" sz="2000" dirty="0">
                <a:solidFill>
                  <a:schemeClr val="tx1"/>
                </a:solidFill>
              </a:rPr>
              <a:t> |   </a:t>
            </a:r>
            <a:r>
              <a:rPr lang="en-US" sz="2000" dirty="0" err="1"/>
              <a:t>Kajanan</a:t>
            </a:r>
            <a:r>
              <a:rPr lang="en-US" sz="2000" dirty="0"/>
              <a:t> T</a:t>
            </a:r>
            <a:r>
              <a:rPr lang="en-US" sz="2000" b="1" dirty="0">
                <a:solidFill>
                  <a:schemeClr val="tx1"/>
                </a:solidFill>
              </a:rPr>
              <a:t>   </a:t>
            </a:r>
            <a:r>
              <a:rPr lang="en-US" sz="2000" dirty="0">
                <a:solidFill>
                  <a:schemeClr val="tx1"/>
                </a:solidFill>
              </a:rPr>
              <a:t>|   TMP-24-120</a:t>
            </a:r>
            <a:endParaRPr lang="en-US" sz="2000" b="0" dirty="0">
              <a:solidFill>
                <a:schemeClr val="tx1"/>
              </a:solidFill>
            </a:endParaRPr>
          </a:p>
        </p:txBody>
      </p:sp>
      <p:pic>
        <p:nvPicPr>
          <p:cNvPr id="3" name="Picture 2" descr="A person with a beard&#10;&#10;Description automatically generated">
            <a:extLst>
              <a:ext uri="{FF2B5EF4-FFF2-40B4-BE49-F238E27FC236}">
                <a16:creationId xmlns:a16="http://schemas.microsoft.com/office/drawing/2014/main" id="{E6401005-4332-183C-7559-436F60B95A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59000" y="466137"/>
            <a:ext cx="3202854" cy="3644328"/>
          </a:xfrm>
          <a:prstGeom prst="rect">
            <a:avLst/>
          </a:prstGeom>
        </p:spPr>
      </p:pic>
    </p:spTree>
    <p:extLst>
      <p:ext uri="{BB962C8B-B14F-4D97-AF65-F5344CB8AC3E}">
        <p14:creationId xmlns:p14="http://schemas.microsoft.com/office/powerpoint/2010/main" val="1053731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18" b="-9518"/>
            </a:stretch>
          </a:blipFill>
        </p:spPr>
        <p:txBody>
          <a:bodyPr/>
          <a:lstStyle/>
          <a:p>
            <a:r>
              <a:rPr lang="en-GB" dirty="0" err="1"/>
              <a:t>images.png</a:t>
            </a:r>
            <a:endParaRPr lang="en-LK" dirty="0"/>
          </a:p>
        </p:txBody>
      </p:sp>
      <p:grpSp>
        <p:nvGrpSpPr>
          <p:cNvPr id="6" name="Group 6"/>
          <p:cNvGrpSpPr/>
          <p:nvPr/>
        </p:nvGrpSpPr>
        <p:grpSpPr>
          <a:xfrm>
            <a:off x="320220" y="-91818"/>
            <a:ext cx="18262598" cy="2335153"/>
            <a:chOff x="0" y="-38100"/>
            <a:chExt cx="4986509" cy="1422312"/>
          </a:xfrm>
        </p:grpSpPr>
        <p:sp>
          <p:nvSpPr>
            <p:cNvPr id="7" name="Freeform 7"/>
            <p:cNvSpPr/>
            <p:nvPr/>
          </p:nvSpPr>
          <p:spPr>
            <a:xfrm>
              <a:off x="0" y="29545"/>
              <a:ext cx="4986509" cy="1354667"/>
            </a:xfrm>
            <a:custGeom>
              <a:avLst/>
              <a:gdLst/>
              <a:ahLst/>
              <a:cxnLst/>
              <a:rect l="l" t="t" r="r" b="b"/>
              <a:pathLst>
                <a:path w="4816592" h="1354667">
                  <a:moveTo>
                    <a:pt x="0" y="0"/>
                  </a:moveTo>
                  <a:lnTo>
                    <a:pt x="4816592" y="0"/>
                  </a:lnTo>
                  <a:lnTo>
                    <a:pt x="4816592" y="1354667"/>
                  </a:lnTo>
                  <a:lnTo>
                    <a:pt x="0" y="1354667"/>
                  </a:lnTo>
                  <a:close/>
                </a:path>
              </a:pathLst>
            </a:custGeom>
            <a:solidFill>
              <a:srgbClr val="00949D"/>
            </a:solidFill>
          </p:spPr>
          <p:txBody>
            <a:bodyPr/>
            <a:lstStyle/>
            <a:p>
              <a:endParaRPr lang="en-LK"/>
            </a:p>
          </p:txBody>
        </p:sp>
        <p:sp>
          <p:nvSpPr>
            <p:cNvPr id="8" name="TextBox 8"/>
            <p:cNvSpPr txBox="1"/>
            <p:nvPr/>
          </p:nvSpPr>
          <p:spPr>
            <a:xfrm>
              <a:off x="0" y="-38100"/>
              <a:ext cx="4816593" cy="1392767"/>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1028696" y="169009"/>
            <a:ext cx="8762477" cy="2051844"/>
          </a:xfrm>
          <a:prstGeom prst="rect">
            <a:avLst/>
          </a:prstGeom>
        </p:spPr>
        <p:txBody>
          <a:bodyPr lIns="0" tIns="0" rIns="0" bIns="0" rtlCol="0" anchor="t">
            <a:spAutoFit/>
          </a:bodyPr>
          <a:lstStyle/>
          <a:p>
            <a:pPr>
              <a:lnSpc>
                <a:spcPts val="8049"/>
              </a:lnSpc>
            </a:pPr>
            <a:r>
              <a:rPr lang="en-US" sz="7200" b="1" dirty="0">
                <a:solidFill>
                  <a:schemeClr val="bg1"/>
                </a:solidFill>
              </a:rPr>
              <a:t>Introduction</a:t>
            </a:r>
          </a:p>
          <a:p>
            <a:pPr>
              <a:lnSpc>
                <a:spcPts val="8049"/>
              </a:lnSpc>
            </a:pPr>
            <a:endParaRPr lang="en-US" sz="6999" spc="272" dirty="0">
              <a:solidFill>
                <a:schemeClr val="bg1"/>
              </a:solidFill>
              <a:latin typeface="Anton Bold"/>
            </a:endParaRPr>
          </a:p>
        </p:txBody>
      </p:sp>
      <p:sp>
        <p:nvSpPr>
          <p:cNvPr id="20" name="TextBox 19">
            <a:extLst>
              <a:ext uri="{FF2B5EF4-FFF2-40B4-BE49-F238E27FC236}">
                <a16:creationId xmlns:a16="http://schemas.microsoft.com/office/drawing/2014/main" id="{A3BBC4F5-DBED-7037-1F63-1A28268A2839}"/>
              </a:ext>
            </a:extLst>
          </p:cNvPr>
          <p:cNvSpPr txBox="1"/>
          <p:nvPr/>
        </p:nvSpPr>
        <p:spPr>
          <a:xfrm>
            <a:off x="1028696" y="2915301"/>
            <a:ext cx="16845647" cy="1569660"/>
          </a:xfrm>
          <a:prstGeom prst="rect">
            <a:avLst/>
          </a:prstGeom>
          <a:noFill/>
        </p:spPr>
        <p:txBody>
          <a:bodyPr wrap="square" rtlCol="0">
            <a:spAutoFit/>
          </a:bodyPr>
          <a:lstStyle/>
          <a:p>
            <a:pPr algn="l"/>
            <a:r>
              <a:rPr lang="en-US" sz="3200" dirty="0">
                <a:solidFill>
                  <a:srgbClr val="096A72"/>
                </a:solidFill>
              </a:rPr>
              <a:t>This component focuses on leveraging wound analysis on foot for diabetes prediction. By assessing the stages of wounds and aim to provide detection and personalized care for individuals at risk of diabetes.</a:t>
            </a:r>
          </a:p>
        </p:txBody>
      </p:sp>
      <p:pic>
        <p:nvPicPr>
          <p:cNvPr id="23" name="Picture 22">
            <a:extLst>
              <a:ext uri="{FF2B5EF4-FFF2-40B4-BE49-F238E27FC236}">
                <a16:creationId xmlns:a16="http://schemas.microsoft.com/office/drawing/2014/main" id="{D54ABF53-50A7-1B71-241D-BEFFDB4301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2" y="9222377"/>
            <a:ext cx="18297882" cy="1178923"/>
          </a:xfrm>
          <a:prstGeom prst="rect">
            <a:avLst/>
          </a:prstGeom>
        </p:spPr>
      </p:pic>
      <p:sp>
        <p:nvSpPr>
          <p:cNvPr id="24" name="TextBox 23">
            <a:extLst>
              <a:ext uri="{FF2B5EF4-FFF2-40B4-BE49-F238E27FC236}">
                <a16:creationId xmlns:a16="http://schemas.microsoft.com/office/drawing/2014/main" id="{5150500C-DD08-DB8C-CB98-791C0795D8D4}"/>
              </a:ext>
            </a:extLst>
          </p:cNvPr>
          <p:cNvSpPr txBox="1"/>
          <p:nvPr/>
        </p:nvSpPr>
        <p:spPr>
          <a:xfrm>
            <a:off x="6558887" y="9855897"/>
            <a:ext cx="9353006" cy="400110"/>
          </a:xfrm>
          <a:prstGeom prst="rect">
            <a:avLst/>
          </a:prstGeom>
          <a:noFill/>
        </p:spPr>
        <p:txBody>
          <a:bodyPr wrap="square">
            <a:spAutoFit/>
          </a:bodyPr>
          <a:lstStyle/>
          <a:p>
            <a:r>
              <a:rPr lang="en-US" sz="2000" b="1" dirty="0">
                <a:solidFill>
                  <a:schemeClr val="tx1"/>
                </a:solidFill>
              </a:rPr>
              <a:t>IT2105062</a:t>
            </a:r>
            <a:r>
              <a:rPr lang="en-US" sz="2000" dirty="0">
                <a:solidFill>
                  <a:schemeClr val="tx1"/>
                </a:solidFill>
              </a:rPr>
              <a:t> |   </a:t>
            </a:r>
            <a:r>
              <a:rPr lang="en-US" sz="2000" dirty="0" err="1"/>
              <a:t>Kajanan</a:t>
            </a:r>
            <a:r>
              <a:rPr lang="en-US" sz="2000" dirty="0"/>
              <a:t> T</a:t>
            </a:r>
            <a:r>
              <a:rPr lang="en-US" sz="2000" b="1" dirty="0">
                <a:solidFill>
                  <a:schemeClr val="tx1"/>
                </a:solidFill>
              </a:rPr>
              <a:t>   </a:t>
            </a:r>
            <a:r>
              <a:rPr lang="en-US" sz="2000" dirty="0">
                <a:solidFill>
                  <a:schemeClr val="tx1"/>
                </a:solidFill>
              </a:rPr>
              <a:t>|   TMP-24-120</a:t>
            </a:r>
            <a:endParaRPr lang="en-US" sz="2000" b="0" dirty="0">
              <a:solidFill>
                <a:schemeClr val="tx1"/>
              </a:solidFill>
            </a:endParaRPr>
          </a:p>
        </p:txBody>
      </p:sp>
      <p:sp>
        <p:nvSpPr>
          <p:cNvPr id="3" name="TextBox 2">
            <a:extLst>
              <a:ext uri="{FF2B5EF4-FFF2-40B4-BE49-F238E27FC236}">
                <a16:creationId xmlns:a16="http://schemas.microsoft.com/office/drawing/2014/main" id="{8DCBF797-9F6D-0A9B-73F2-C0C0949AA4C6}"/>
              </a:ext>
            </a:extLst>
          </p:cNvPr>
          <p:cNvSpPr txBox="1"/>
          <p:nvPr/>
        </p:nvSpPr>
        <p:spPr>
          <a:xfrm>
            <a:off x="2286000" y="4821172"/>
            <a:ext cx="10205113" cy="4401205"/>
          </a:xfrm>
          <a:prstGeom prst="rect">
            <a:avLst/>
          </a:prstGeom>
          <a:noFill/>
        </p:spPr>
        <p:txBody>
          <a:bodyPr wrap="square" rtlCol="0">
            <a:spAutoFit/>
          </a:bodyPr>
          <a:lstStyle/>
          <a:p>
            <a:pPr marL="457200" indent="-457200">
              <a:lnSpc>
                <a:spcPct val="150000"/>
              </a:lnSpc>
              <a:buFont typeface="Wingdings" pitchFamily="2" charset="2"/>
              <a:buChar char="ü"/>
            </a:pPr>
            <a:r>
              <a:rPr lang="en-GB" sz="2800" dirty="0">
                <a:solidFill>
                  <a:srgbClr val="096A72"/>
                </a:solidFill>
                <a:effectLst/>
              </a:rPr>
              <a:t>Compile labelled dataset of diabetic wounds</a:t>
            </a:r>
          </a:p>
          <a:p>
            <a:pPr marL="457200" indent="-457200">
              <a:lnSpc>
                <a:spcPct val="150000"/>
              </a:lnSpc>
              <a:buFont typeface="Wingdings" pitchFamily="2" charset="2"/>
              <a:buChar char="ü"/>
            </a:pPr>
            <a:r>
              <a:rPr lang="en-GB" sz="2800" dirty="0">
                <a:solidFill>
                  <a:srgbClr val="096A72"/>
                </a:solidFill>
                <a:effectLst/>
              </a:rPr>
              <a:t>Apply pre-processing and feature extraction for data enhancement</a:t>
            </a:r>
          </a:p>
          <a:p>
            <a:pPr marL="457200" indent="-457200">
              <a:lnSpc>
                <a:spcPct val="150000"/>
              </a:lnSpc>
              <a:buFont typeface="Wingdings" pitchFamily="2" charset="2"/>
              <a:buChar char="ü"/>
            </a:pPr>
            <a:r>
              <a:rPr lang="en-GB" sz="2800" dirty="0">
                <a:solidFill>
                  <a:srgbClr val="096A72"/>
                </a:solidFill>
                <a:effectLst/>
              </a:rPr>
              <a:t>Utilize a hybrid model for predictive analysis and categorization of wound stages</a:t>
            </a:r>
          </a:p>
          <a:p>
            <a:pPr marL="457200" indent="-457200">
              <a:lnSpc>
                <a:spcPct val="150000"/>
              </a:lnSpc>
              <a:buFont typeface="Wingdings" pitchFamily="2" charset="2"/>
              <a:buChar char="ü"/>
            </a:pPr>
            <a:endParaRPr lang="en-LK" sz="2800" dirty="0">
              <a:solidFill>
                <a:srgbClr val="096A72"/>
              </a:solidFill>
            </a:endParaRPr>
          </a:p>
          <a:p>
            <a:pPr marL="457200" indent="-457200">
              <a:buFont typeface="Wingdings" pitchFamily="2" charset="2"/>
              <a:buChar char="ü"/>
            </a:pPr>
            <a:endParaRPr lang="en-LK" sz="2800" dirty="0">
              <a:solidFill>
                <a:srgbClr val="096A72"/>
              </a:solidFill>
            </a:endParaRPr>
          </a:p>
        </p:txBody>
      </p:sp>
      <p:pic>
        <p:nvPicPr>
          <p:cNvPr id="9" name="Picture 8" descr="A pair of feet in red and blue&#10;&#10;Description automatically generated">
            <a:extLst>
              <a:ext uri="{FF2B5EF4-FFF2-40B4-BE49-F238E27FC236}">
                <a16:creationId xmlns:a16="http://schemas.microsoft.com/office/drawing/2014/main" id="{35EA26C3-883C-1A6E-7039-B337B5F0E5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3240" y="4717294"/>
            <a:ext cx="3888850" cy="3888850"/>
          </a:xfrm>
          <a:prstGeom prst="rect">
            <a:avLst/>
          </a:prstGeom>
        </p:spPr>
      </p:pic>
    </p:spTree>
    <p:extLst>
      <p:ext uri="{BB962C8B-B14F-4D97-AF65-F5344CB8AC3E}">
        <p14:creationId xmlns:p14="http://schemas.microsoft.com/office/powerpoint/2010/main" val="27387115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18" b="-9518"/>
            </a:stretch>
          </a:blipFill>
        </p:spPr>
        <p:txBody>
          <a:bodyPr/>
          <a:lstStyle/>
          <a:p>
            <a:endParaRPr lang="en-LK" dirty="0"/>
          </a:p>
        </p:txBody>
      </p:sp>
      <p:grpSp>
        <p:nvGrpSpPr>
          <p:cNvPr id="3" name="Group 3"/>
          <p:cNvGrpSpPr/>
          <p:nvPr/>
        </p:nvGrpSpPr>
        <p:grpSpPr>
          <a:xfrm>
            <a:off x="1384057" y="0"/>
            <a:ext cx="4940543" cy="10287000"/>
            <a:chOff x="0" y="0"/>
            <a:chExt cx="1301213" cy="2709333"/>
          </a:xfrm>
        </p:grpSpPr>
        <p:sp>
          <p:nvSpPr>
            <p:cNvPr id="4" name="Freeform 4"/>
            <p:cNvSpPr/>
            <p:nvPr/>
          </p:nvSpPr>
          <p:spPr>
            <a:xfrm>
              <a:off x="0" y="0"/>
              <a:ext cx="1301213" cy="2709333"/>
            </a:xfrm>
            <a:custGeom>
              <a:avLst/>
              <a:gdLst/>
              <a:ahLst/>
              <a:cxnLst/>
              <a:rect l="l" t="t" r="r" b="b"/>
              <a:pathLst>
                <a:path w="1301213" h="2709333">
                  <a:moveTo>
                    <a:pt x="0" y="0"/>
                  </a:moveTo>
                  <a:lnTo>
                    <a:pt x="1301213" y="0"/>
                  </a:lnTo>
                  <a:lnTo>
                    <a:pt x="1301213" y="2709333"/>
                  </a:lnTo>
                  <a:lnTo>
                    <a:pt x="0" y="2709333"/>
                  </a:lnTo>
                  <a:close/>
                </a:path>
              </a:pathLst>
            </a:custGeom>
            <a:solidFill>
              <a:srgbClr val="00B2BD"/>
            </a:solidFill>
          </p:spPr>
          <p:txBody>
            <a:bodyPr/>
            <a:lstStyle/>
            <a:p>
              <a:endParaRPr lang="en-LK"/>
            </a:p>
          </p:txBody>
        </p:sp>
        <p:sp>
          <p:nvSpPr>
            <p:cNvPr id="5" name="TextBox 5"/>
            <p:cNvSpPr txBox="1"/>
            <p:nvPr/>
          </p:nvSpPr>
          <p:spPr>
            <a:xfrm>
              <a:off x="0" y="-38100"/>
              <a:ext cx="1301213"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rot="-2700000">
            <a:off x="7278105" y="4560546"/>
            <a:ext cx="16683427" cy="7187469"/>
            <a:chOff x="0" y="0"/>
            <a:chExt cx="4393989" cy="1892996"/>
          </a:xfrm>
        </p:grpSpPr>
        <p:sp>
          <p:nvSpPr>
            <p:cNvPr id="10" name="Freeform 10"/>
            <p:cNvSpPr/>
            <p:nvPr/>
          </p:nvSpPr>
          <p:spPr>
            <a:xfrm>
              <a:off x="0" y="0"/>
              <a:ext cx="4393989" cy="1892996"/>
            </a:xfrm>
            <a:custGeom>
              <a:avLst/>
              <a:gdLst/>
              <a:ahLst/>
              <a:cxnLst/>
              <a:rect l="l" t="t" r="r" b="b"/>
              <a:pathLst>
                <a:path w="4393989" h="1892996">
                  <a:moveTo>
                    <a:pt x="0" y="0"/>
                  </a:moveTo>
                  <a:lnTo>
                    <a:pt x="4393989" y="0"/>
                  </a:lnTo>
                  <a:lnTo>
                    <a:pt x="4393989" y="1892996"/>
                  </a:lnTo>
                  <a:lnTo>
                    <a:pt x="0" y="1892996"/>
                  </a:lnTo>
                  <a:close/>
                </a:path>
              </a:pathLst>
            </a:custGeom>
            <a:solidFill>
              <a:srgbClr val="00B2BD">
                <a:alpha val="1961"/>
              </a:srgbClr>
            </a:solidFill>
          </p:spPr>
          <p:txBody>
            <a:bodyPr/>
            <a:lstStyle/>
            <a:p>
              <a:endParaRPr lang="en-LK"/>
            </a:p>
          </p:txBody>
        </p:sp>
        <p:sp>
          <p:nvSpPr>
            <p:cNvPr id="11" name="TextBox 11"/>
            <p:cNvSpPr txBox="1"/>
            <p:nvPr/>
          </p:nvSpPr>
          <p:spPr>
            <a:xfrm>
              <a:off x="0" y="-38100"/>
              <a:ext cx="4393989" cy="1931096"/>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8131309" y="2082139"/>
            <a:ext cx="9127991" cy="6122721"/>
            <a:chOff x="0" y="0"/>
            <a:chExt cx="14544035" cy="9755605"/>
          </a:xfrm>
        </p:grpSpPr>
        <p:sp>
          <p:nvSpPr>
            <p:cNvPr id="16" name="Freeform 16"/>
            <p:cNvSpPr/>
            <p:nvPr/>
          </p:nvSpPr>
          <p:spPr>
            <a:xfrm>
              <a:off x="0" y="0"/>
              <a:ext cx="14544035" cy="9755605"/>
            </a:xfrm>
            <a:custGeom>
              <a:avLst/>
              <a:gdLst/>
              <a:ahLst/>
              <a:cxnLst/>
              <a:rect l="l" t="t" r="r" b="b"/>
              <a:pathLst>
                <a:path w="14544035" h="9755605">
                  <a:moveTo>
                    <a:pt x="0" y="0"/>
                  </a:moveTo>
                  <a:lnTo>
                    <a:pt x="0" y="9755605"/>
                  </a:lnTo>
                  <a:lnTo>
                    <a:pt x="14544035" y="9755605"/>
                  </a:lnTo>
                  <a:lnTo>
                    <a:pt x="14544035" y="0"/>
                  </a:lnTo>
                  <a:lnTo>
                    <a:pt x="0" y="0"/>
                  </a:lnTo>
                  <a:close/>
                  <a:moveTo>
                    <a:pt x="14483076" y="9694645"/>
                  </a:moveTo>
                  <a:lnTo>
                    <a:pt x="59690" y="9694645"/>
                  </a:lnTo>
                  <a:lnTo>
                    <a:pt x="59690" y="59690"/>
                  </a:lnTo>
                  <a:lnTo>
                    <a:pt x="14483076" y="59690"/>
                  </a:lnTo>
                  <a:lnTo>
                    <a:pt x="14483076" y="9694645"/>
                  </a:lnTo>
                  <a:close/>
                </a:path>
              </a:pathLst>
            </a:custGeom>
            <a:solidFill>
              <a:srgbClr val="00B2BD"/>
            </a:solidFill>
          </p:spPr>
          <p:txBody>
            <a:bodyPr/>
            <a:lstStyle/>
            <a:p>
              <a:endParaRPr lang="en-LK"/>
            </a:p>
          </p:txBody>
        </p:sp>
      </p:grpSp>
      <p:sp>
        <p:nvSpPr>
          <p:cNvPr id="18" name="TextBox 18"/>
          <p:cNvSpPr txBox="1"/>
          <p:nvPr/>
        </p:nvSpPr>
        <p:spPr>
          <a:xfrm>
            <a:off x="6798974" y="286952"/>
            <a:ext cx="8762477" cy="1025922"/>
          </a:xfrm>
          <a:prstGeom prst="rect">
            <a:avLst/>
          </a:prstGeom>
        </p:spPr>
        <p:txBody>
          <a:bodyPr lIns="0" tIns="0" rIns="0" bIns="0" rtlCol="0" anchor="t">
            <a:spAutoFit/>
          </a:bodyPr>
          <a:lstStyle/>
          <a:p>
            <a:pPr>
              <a:lnSpc>
                <a:spcPts val="8049"/>
              </a:lnSpc>
            </a:pPr>
            <a:r>
              <a:rPr lang="en-US" sz="7200" b="1" dirty="0">
                <a:solidFill>
                  <a:srgbClr val="096A72"/>
                </a:solidFill>
              </a:rPr>
              <a:t>Research problem</a:t>
            </a:r>
          </a:p>
        </p:txBody>
      </p:sp>
      <p:sp>
        <p:nvSpPr>
          <p:cNvPr id="20" name="TextBox 20"/>
          <p:cNvSpPr txBox="1"/>
          <p:nvPr/>
        </p:nvSpPr>
        <p:spPr>
          <a:xfrm>
            <a:off x="8356197" y="3235765"/>
            <a:ext cx="8618928" cy="3016210"/>
          </a:xfrm>
          <a:prstGeom prst="rect">
            <a:avLst/>
          </a:prstGeom>
        </p:spPr>
        <p:txBody>
          <a:bodyPr wrap="square" lIns="0" tIns="0" rIns="0" bIns="0" rtlCol="0" anchor="t">
            <a:spAutoFit/>
          </a:bodyPr>
          <a:lstStyle/>
          <a:p>
            <a:pPr marL="342900" indent="-342900" algn="just">
              <a:buFont typeface="Wingdings" pitchFamily="2" charset="2"/>
              <a:buChar char="ü"/>
            </a:pPr>
            <a:r>
              <a:rPr lang="en-US" sz="2800" dirty="0">
                <a:solidFill>
                  <a:srgbClr val="096A72"/>
                </a:solidFill>
              </a:rPr>
              <a:t>Addressing the deficiency in diabetes prediction models, this study aims to develop a comprehensive approach focusing on foot wound analysis. </a:t>
            </a:r>
          </a:p>
          <a:p>
            <a:pPr marL="342900" indent="-342900" algn="just">
              <a:buFont typeface="Wingdings" pitchFamily="2" charset="2"/>
              <a:buChar char="ü"/>
            </a:pPr>
            <a:endParaRPr lang="en-US" sz="2800" dirty="0">
              <a:solidFill>
                <a:srgbClr val="096A72"/>
              </a:solidFill>
            </a:endParaRPr>
          </a:p>
          <a:p>
            <a:pPr marL="342900" indent="-342900" algn="just">
              <a:buFont typeface="Wingdings" pitchFamily="2" charset="2"/>
              <a:buChar char="ü"/>
            </a:pPr>
            <a:r>
              <a:rPr lang="en-US" sz="2800" dirty="0">
                <a:solidFill>
                  <a:srgbClr val="096A72"/>
                </a:solidFill>
              </a:rPr>
              <a:t>The research problem involves creating an effective model for accurately predicting diabetes and determining the severity stages of associated wounds.</a:t>
            </a:r>
          </a:p>
        </p:txBody>
      </p:sp>
      <p:pic>
        <p:nvPicPr>
          <p:cNvPr id="22" name="Picture 21">
            <a:extLst>
              <a:ext uri="{FF2B5EF4-FFF2-40B4-BE49-F238E27FC236}">
                <a16:creationId xmlns:a16="http://schemas.microsoft.com/office/drawing/2014/main" id="{46080D5E-3BBB-3D6F-9A4E-0ED29650A1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2" y="9222377"/>
            <a:ext cx="18297882" cy="1178923"/>
          </a:xfrm>
          <a:prstGeom prst="rect">
            <a:avLst/>
          </a:prstGeom>
        </p:spPr>
      </p:pic>
      <p:sp>
        <p:nvSpPr>
          <p:cNvPr id="23" name="TextBox 22">
            <a:extLst>
              <a:ext uri="{FF2B5EF4-FFF2-40B4-BE49-F238E27FC236}">
                <a16:creationId xmlns:a16="http://schemas.microsoft.com/office/drawing/2014/main" id="{6E04DEFB-0A72-7711-4468-7A660B545741}"/>
              </a:ext>
            </a:extLst>
          </p:cNvPr>
          <p:cNvSpPr txBox="1"/>
          <p:nvPr/>
        </p:nvSpPr>
        <p:spPr>
          <a:xfrm>
            <a:off x="6558887" y="9855897"/>
            <a:ext cx="9353006" cy="400110"/>
          </a:xfrm>
          <a:prstGeom prst="rect">
            <a:avLst/>
          </a:prstGeom>
          <a:noFill/>
        </p:spPr>
        <p:txBody>
          <a:bodyPr wrap="square">
            <a:spAutoFit/>
          </a:bodyPr>
          <a:lstStyle/>
          <a:p>
            <a:r>
              <a:rPr lang="en-US" sz="2000" b="1" dirty="0">
                <a:solidFill>
                  <a:schemeClr val="tx1"/>
                </a:solidFill>
              </a:rPr>
              <a:t>IT2105062</a:t>
            </a:r>
            <a:r>
              <a:rPr lang="en-US" sz="2000" dirty="0">
                <a:solidFill>
                  <a:schemeClr val="tx1"/>
                </a:solidFill>
              </a:rPr>
              <a:t> |   </a:t>
            </a:r>
            <a:r>
              <a:rPr lang="en-US" sz="2000" dirty="0" err="1"/>
              <a:t>Kajanan</a:t>
            </a:r>
            <a:r>
              <a:rPr lang="en-US" sz="2000" dirty="0"/>
              <a:t> T</a:t>
            </a:r>
            <a:r>
              <a:rPr lang="en-US" sz="2000" b="1" dirty="0">
                <a:solidFill>
                  <a:schemeClr val="tx1"/>
                </a:solidFill>
              </a:rPr>
              <a:t>   </a:t>
            </a:r>
            <a:r>
              <a:rPr lang="en-US" sz="2000" dirty="0">
                <a:solidFill>
                  <a:schemeClr val="tx1"/>
                </a:solidFill>
              </a:rPr>
              <a:t>|   TMP-24-120</a:t>
            </a:r>
            <a:endParaRPr lang="en-US" sz="2000" b="0" dirty="0">
              <a:solidFill>
                <a:schemeClr val="tx1"/>
              </a:solidFill>
            </a:endParaRPr>
          </a:p>
        </p:txBody>
      </p:sp>
      <p:pic>
        <p:nvPicPr>
          <p:cNvPr id="12" name="Picture 11" descr="A person sitting on a question mark&#10;&#10;Description automatically generated">
            <a:extLst>
              <a:ext uri="{FF2B5EF4-FFF2-40B4-BE49-F238E27FC236}">
                <a16:creationId xmlns:a16="http://schemas.microsoft.com/office/drawing/2014/main" id="{B6FF79C9-BD1E-51A9-8F2C-3FCD39A74A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209" y="2613719"/>
            <a:ext cx="6502400" cy="4914900"/>
          </a:xfrm>
          <a:prstGeom prst="rect">
            <a:avLst/>
          </a:prstGeom>
        </p:spPr>
      </p:pic>
    </p:spTree>
    <p:extLst>
      <p:ext uri="{BB962C8B-B14F-4D97-AF65-F5344CB8AC3E}">
        <p14:creationId xmlns:p14="http://schemas.microsoft.com/office/powerpoint/2010/main" val="10466927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9407488" y="2406172"/>
            <a:ext cx="7998855" cy="5052236"/>
            <a:chOff x="0" y="0"/>
            <a:chExt cx="1323999" cy="1612569"/>
          </a:xfrm>
        </p:grpSpPr>
        <p:sp>
          <p:nvSpPr>
            <p:cNvPr id="8" name="Freeform 8"/>
            <p:cNvSpPr/>
            <p:nvPr/>
          </p:nvSpPr>
          <p:spPr>
            <a:xfrm>
              <a:off x="0" y="0"/>
              <a:ext cx="1323999" cy="1612569"/>
            </a:xfrm>
            <a:custGeom>
              <a:avLst/>
              <a:gdLst/>
              <a:ahLst/>
              <a:cxnLst/>
              <a:rect l="l" t="t" r="r" b="b"/>
              <a:pathLst>
                <a:path w="1323999" h="1612569">
                  <a:moveTo>
                    <a:pt x="0" y="0"/>
                  </a:moveTo>
                  <a:lnTo>
                    <a:pt x="1323999" y="0"/>
                  </a:lnTo>
                  <a:lnTo>
                    <a:pt x="1323999" y="1612569"/>
                  </a:lnTo>
                  <a:lnTo>
                    <a:pt x="0" y="1612569"/>
                  </a:lnTo>
                  <a:close/>
                </a:path>
              </a:pathLst>
            </a:custGeom>
            <a:solidFill>
              <a:srgbClr val="00949D"/>
            </a:solidFill>
          </p:spPr>
          <p:txBody>
            <a:bodyPr/>
            <a:lstStyle/>
            <a:p>
              <a:endParaRPr lang="en-LK" dirty="0"/>
            </a:p>
          </p:txBody>
        </p:sp>
        <p:sp>
          <p:nvSpPr>
            <p:cNvPr id="9" name="TextBox 9"/>
            <p:cNvSpPr txBox="1"/>
            <p:nvPr/>
          </p:nvSpPr>
          <p:spPr>
            <a:xfrm>
              <a:off x="0" y="-38100"/>
              <a:ext cx="1323999" cy="1650669"/>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914400" y="2406172"/>
            <a:ext cx="8112086" cy="5052236"/>
            <a:chOff x="0" y="0"/>
            <a:chExt cx="8009835" cy="9755605"/>
          </a:xfrm>
        </p:grpSpPr>
        <p:sp>
          <p:nvSpPr>
            <p:cNvPr id="14" name="Freeform 14"/>
            <p:cNvSpPr/>
            <p:nvPr/>
          </p:nvSpPr>
          <p:spPr>
            <a:xfrm>
              <a:off x="0" y="0"/>
              <a:ext cx="8009835" cy="9755605"/>
            </a:xfrm>
            <a:custGeom>
              <a:avLst/>
              <a:gdLst/>
              <a:ahLst/>
              <a:cxnLst/>
              <a:rect l="l" t="t" r="r" b="b"/>
              <a:pathLst>
                <a:path w="8009835" h="9755605">
                  <a:moveTo>
                    <a:pt x="0" y="0"/>
                  </a:moveTo>
                  <a:lnTo>
                    <a:pt x="0" y="9755605"/>
                  </a:lnTo>
                  <a:lnTo>
                    <a:pt x="8009835" y="9755605"/>
                  </a:lnTo>
                  <a:lnTo>
                    <a:pt x="8009835" y="0"/>
                  </a:lnTo>
                  <a:lnTo>
                    <a:pt x="0" y="0"/>
                  </a:lnTo>
                  <a:close/>
                  <a:moveTo>
                    <a:pt x="7948875" y="9694645"/>
                  </a:moveTo>
                  <a:lnTo>
                    <a:pt x="59690" y="9694645"/>
                  </a:lnTo>
                  <a:lnTo>
                    <a:pt x="59690" y="59690"/>
                  </a:lnTo>
                  <a:lnTo>
                    <a:pt x="7948875" y="59690"/>
                  </a:lnTo>
                  <a:lnTo>
                    <a:pt x="7948875" y="9694645"/>
                  </a:lnTo>
                  <a:close/>
                </a:path>
              </a:pathLst>
            </a:custGeom>
            <a:solidFill>
              <a:srgbClr val="00B2BD"/>
            </a:solidFill>
          </p:spPr>
          <p:txBody>
            <a:bodyPr/>
            <a:lstStyle/>
            <a:p>
              <a:endParaRPr lang="en-LK"/>
            </a:p>
          </p:txBody>
        </p:sp>
      </p:grpSp>
      <p:sp>
        <p:nvSpPr>
          <p:cNvPr id="19" name="TextBox 19"/>
          <p:cNvSpPr txBox="1"/>
          <p:nvPr/>
        </p:nvSpPr>
        <p:spPr>
          <a:xfrm>
            <a:off x="1412226" y="3703176"/>
            <a:ext cx="7538752" cy="1723549"/>
          </a:xfrm>
          <a:prstGeom prst="rect">
            <a:avLst/>
          </a:prstGeom>
        </p:spPr>
        <p:txBody>
          <a:bodyPr wrap="square" lIns="0" tIns="0" rIns="0" bIns="0" rtlCol="0" anchor="t">
            <a:spAutoFit/>
          </a:bodyPr>
          <a:lstStyle/>
          <a:p>
            <a:pPr marL="342900" indent="-342900" algn="l">
              <a:buFont typeface="Wingdings" pitchFamily="2" charset="2"/>
              <a:buChar char="ü"/>
            </a:pPr>
            <a:r>
              <a:rPr lang="en-US" sz="2800" dirty="0">
                <a:solidFill>
                  <a:schemeClr val="tx1"/>
                </a:solidFill>
              </a:rPr>
              <a:t>How can machine learning algorithms be optimized for accurate foot wound analysis in predicting diabetes and categorizing severity stages?</a:t>
            </a:r>
          </a:p>
        </p:txBody>
      </p:sp>
      <p:sp>
        <p:nvSpPr>
          <p:cNvPr id="30" name="TextBox 29">
            <a:extLst>
              <a:ext uri="{FF2B5EF4-FFF2-40B4-BE49-F238E27FC236}">
                <a16:creationId xmlns:a16="http://schemas.microsoft.com/office/drawing/2014/main" id="{83F4F699-203A-D6CD-5E8A-7EFCFBF2B068}"/>
              </a:ext>
            </a:extLst>
          </p:cNvPr>
          <p:cNvSpPr txBox="1"/>
          <p:nvPr/>
        </p:nvSpPr>
        <p:spPr>
          <a:xfrm>
            <a:off x="5181602" y="545428"/>
            <a:ext cx="8686800" cy="1107996"/>
          </a:xfrm>
          <a:prstGeom prst="rect">
            <a:avLst/>
          </a:prstGeom>
          <a:noFill/>
        </p:spPr>
        <p:txBody>
          <a:bodyPr wrap="square" rtlCol="0">
            <a:spAutoFit/>
          </a:bodyPr>
          <a:lstStyle/>
          <a:p>
            <a:r>
              <a:rPr lang="en-US" sz="6600" b="1" dirty="0">
                <a:solidFill>
                  <a:srgbClr val="096A72"/>
                </a:solidFill>
                <a:latin typeface="Cambria (Body)"/>
              </a:rPr>
              <a:t>Research Question</a:t>
            </a:r>
            <a:endParaRPr lang="en-LK" sz="6600" dirty="0">
              <a:solidFill>
                <a:srgbClr val="096A72"/>
              </a:solidFill>
            </a:endParaRPr>
          </a:p>
        </p:txBody>
      </p:sp>
      <p:sp>
        <p:nvSpPr>
          <p:cNvPr id="32" name="TextBox 31">
            <a:extLst>
              <a:ext uri="{FF2B5EF4-FFF2-40B4-BE49-F238E27FC236}">
                <a16:creationId xmlns:a16="http://schemas.microsoft.com/office/drawing/2014/main" id="{8B1A87F8-A56E-1B34-544D-14952F6740C8}"/>
              </a:ext>
            </a:extLst>
          </p:cNvPr>
          <p:cNvSpPr txBox="1"/>
          <p:nvPr/>
        </p:nvSpPr>
        <p:spPr>
          <a:xfrm>
            <a:off x="9829800" y="3703176"/>
            <a:ext cx="7290258" cy="2246769"/>
          </a:xfrm>
          <a:prstGeom prst="rect">
            <a:avLst/>
          </a:prstGeom>
          <a:noFill/>
        </p:spPr>
        <p:txBody>
          <a:bodyPr wrap="square" rtlCol="0">
            <a:spAutoFit/>
          </a:bodyPr>
          <a:lstStyle/>
          <a:p>
            <a:pPr marL="342900" indent="-342900" algn="l">
              <a:buFont typeface="Wingdings" pitchFamily="2" charset="2"/>
              <a:buChar char="ü"/>
            </a:pPr>
            <a:r>
              <a:rPr lang="en-US" sz="2800" dirty="0">
                <a:solidFill>
                  <a:schemeClr val="bg1"/>
                </a:solidFill>
              </a:rPr>
              <a:t>What design considerations are crucial in developing a user-friendly model for effective diabetes prediction through foot wound analysis, promoting accessibility and reliability?</a:t>
            </a:r>
          </a:p>
        </p:txBody>
      </p:sp>
      <p:sp>
        <p:nvSpPr>
          <p:cNvPr id="18" name="TextBox 9">
            <a:extLst>
              <a:ext uri="{FF2B5EF4-FFF2-40B4-BE49-F238E27FC236}">
                <a16:creationId xmlns:a16="http://schemas.microsoft.com/office/drawing/2014/main" id="{26C93A87-B8A4-87D2-241B-C185B8F5F086}"/>
              </a:ext>
            </a:extLst>
          </p:cNvPr>
          <p:cNvSpPr txBox="1"/>
          <p:nvPr/>
        </p:nvSpPr>
        <p:spPr>
          <a:xfrm>
            <a:off x="9559888" y="2489842"/>
            <a:ext cx="7998855" cy="2977691"/>
          </a:xfrm>
          <a:prstGeom prst="rect">
            <a:avLst/>
          </a:prstGeom>
        </p:spPr>
        <p:txBody>
          <a:bodyPr lIns="50800" tIns="50800" rIns="50800" bIns="50800" rtlCol="0" anchor="ctr"/>
          <a:lstStyle/>
          <a:p>
            <a:pPr algn="ctr">
              <a:lnSpc>
                <a:spcPts val="2659"/>
              </a:lnSpc>
              <a:spcBef>
                <a:spcPct val="0"/>
              </a:spcBef>
            </a:pPr>
            <a:endParaRPr/>
          </a:p>
        </p:txBody>
      </p:sp>
      <p:pic>
        <p:nvPicPr>
          <p:cNvPr id="38" name="Picture 37" descr="Icon&#10;&#10;Description automatically generated">
            <a:extLst>
              <a:ext uri="{FF2B5EF4-FFF2-40B4-BE49-F238E27FC236}">
                <a16:creationId xmlns:a16="http://schemas.microsoft.com/office/drawing/2014/main" id="{CB7DE576-2153-53F1-E29D-BF15AB72CD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417710">
            <a:off x="15557389" y="191756"/>
            <a:ext cx="1641570" cy="1601570"/>
          </a:xfrm>
          <a:prstGeom prst="rect">
            <a:avLst/>
          </a:prstGeom>
        </p:spPr>
      </p:pic>
      <p:pic>
        <p:nvPicPr>
          <p:cNvPr id="42" name="Picture 41">
            <a:extLst>
              <a:ext uri="{FF2B5EF4-FFF2-40B4-BE49-F238E27FC236}">
                <a16:creationId xmlns:a16="http://schemas.microsoft.com/office/drawing/2014/main" id="{B8A7FAFA-3203-A8A6-60B0-EB8C0A6939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2" y="9222377"/>
            <a:ext cx="18297882" cy="1178923"/>
          </a:xfrm>
          <a:prstGeom prst="rect">
            <a:avLst/>
          </a:prstGeom>
        </p:spPr>
      </p:pic>
      <p:sp>
        <p:nvSpPr>
          <p:cNvPr id="43" name="TextBox 42">
            <a:extLst>
              <a:ext uri="{FF2B5EF4-FFF2-40B4-BE49-F238E27FC236}">
                <a16:creationId xmlns:a16="http://schemas.microsoft.com/office/drawing/2014/main" id="{4E1C178F-848C-9BFC-FE13-41385AE9C068}"/>
              </a:ext>
            </a:extLst>
          </p:cNvPr>
          <p:cNvSpPr txBox="1"/>
          <p:nvPr/>
        </p:nvSpPr>
        <p:spPr>
          <a:xfrm>
            <a:off x="6558887" y="9855897"/>
            <a:ext cx="9353006" cy="400110"/>
          </a:xfrm>
          <a:prstGeom prst="rect">
            <a:avLst/>
          </a:prstGeom>
          <a:noFill/>
        </p:spPr>
        <p:txBody>
          <a:bodyPr wrap="square">
            <a:spAutoFit/>
          </a:bodyPr>
          <a:lstStyle/>
          <a:p>
            <a:r>
              <a:rPr lang="en-US" sz="2000" b="1" dirty="0">
                <a:solidFill>
                  <a:schemeClr val="tx1"/>
                </a:solidFill>
              </a:rPr>
              <a:t>IT2105062</a:t>
            </a:r>
            <a:r>
              <a:rPr lang="en-US" sz="2000" dirty="0">
                <a:solidFill>
                  <a:schemeClr val="tx1"/>
                </a:solidFill>
              </a:rPr>
              <a:t> |   </a:t>
            </a:r>
            <a:r>
              <a:rPr lang="en-US" sz="2000" dirty="0" err="1"/>
              <a:t>Kajanan</a:t>
            </a:r>
            <a:r>
              <a:rPr lang="en-US" sz="2000" dirty="0"/>
              <a:t> T</a:t>
            </a:r>
            <a:r>
              <a:rPr lang="en-US" sz="2000" b="1" dirty="0">
                <a:solidFill>
                  <a:schemeClr val="tx1"/>
                </a:solidFill>
              </a:rPr>
              <a:t>   </a:t>
            </a:r>
            <a:r>
              <a:rPr lang="en-US" sz="2000" dirty="0">
                <a:solidFill>
                  <a:schemeClr val="tx1"/>
                </a:solidFill>
              </a:rPr>
              <a:t>|   TMP-24-120</a:t>
            </a:r>
            <a:endParaRPr lang="en-US" sz="2000" b="0" dirty="0">
              <a:solidFill>
                <a:schemeClr val="tx1"/>
              </a:solidFill>
            </a:endParaRPr>
          </a:p>
        </p:txBody>
      </p:sp>
      <p:sp>
        <p:nvSpPr>
          <p:cNvPr id="4" name="Thought Bubble: Cloud 4">
            <a:extLst>
              <a:ext uri="{FF2B5EF4-FFF2-40B4-BE49-F238E27FC236}">
                <a16:creationId xmlns:a16="http://schemas.microsoft.com/office/drawing/2014/main" id="{73512405-C30C-9028-AA14-DAA373F1ABE7}"/>
              </a:ext>
            </a:extLst>
          </p:cNvPr>
          <p:cNvSpPr/>
          <p:nvPr/>
        </p:nvSpPr>
        <p:spPr>
          <a:xfrm>
            <a:off x="14351964" y="6259960"/>
            <a:ext cx="2745057" cy="2464940"/>
          </a:xfrm>
          <a:prstGeom prst="cloudCallou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23867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8">
            <a:extLst>
              <a:ext uri="{FF2B5EF4-FFF2-40B4-BE49-F238E27FC236}">
                <a16:creationId xmlns:a16="http://schemas.microsoft.com/office/drawing/2014/main" id="{54640610-9CFB-BBB2-4388-AEA075507645}"/>
              </a:ext>
            </a:extLst>
          </p:cNvPr>
          <p:cNvGrpSpPr/>
          <p:nvPr/>
        </p:nvGrpSpPr>
        <p:grpSpPr>
          <a:xfrm>
            <a:off x="621150" y="-4786"/>
            <a:ext cx="16828650" cy="4767286"/>
            <a:chOff x="0" y="-38100"/>
            <a:chExt cx="3326311" cy="1255581"/>
          </a:xfrm>
        </p:grpSpPr>
        <p:sp>
          <p:nvSpPr>
            <p:cNvPr id="19" name="Freeform 9">
              <a:extLst>
                <a:ext uri="{FF2B5EF4-FFF2-40B4-BE49-F238E27FC236}">
                  <a16:creationId xmlns:a16="http://schemas.microsoft.com/office/drawing/2014/main" id="{DEEC2789-75B9-DAA3-4AFA-8D25480B6298}"/>
                </a:ext>
              </a:extLst>
            </p:cNvPr>
            <p:cNvSpPr/>
            <p:nvPr/>
          </p:nvSpPr>
          <p:spPr>
            <a:xfrm>
              <a:off x="0" y="0"/>
              <a:ext cx="3326311" cy="523191"/>
            </a:xfrm>
            <a:custGeom>
              <a:avLst/>
              <a:gdLst/>
              <a:ahLst/>
              <a:cxnLst/>
              <a:rect l="l" t="t" r="r" b="b"/>
              <a:pathLst>
                <a:path w="3326311" h="1217481">
                  <a:moveTo>
                    <a:pt x="0" y="0"/>
                  </a:moveTo>
                  <a:lnTo>
                    <a:pt x="3326311" y="0"/>
                  </a:lnTo>
                  <a:lnTo>
                    <a:pt x="3326311" y="1217481"/>
                  </a:lnTo>
                  <a:lnTo>
                    <a:pt x="0" y="1217481"/>
                  </a:lnTo>
                  <a:close/>
                </a:path>
              </a:pathLst>
            </a:custGeom>
            <a:solidFill>
              <a:srgbClr val="00949D"/>
            </a:solidFill>
          </p:spPr>
          <p:txBody>
            <a:bodyPr/>
            <a:lstStyle/>
            <a:p>
              <a:endParaRPr lang="en-LK" dirty="0"/>
            </a:p>
          </p:txBody>
        </p:sp>
        <p:sp>
          <p:nvSpPr>
            <p:cNvPr id="20" name="TextBox 10">
              <a:extLst>
                <a:ext uri="{FF2B5EF4-FFF2-40B4-BE49-F238E27FC236}">
                  <a16:creationId xmlns:a16="http://schemas.microsoft.com/office/drawing/2014/main" id="{D5C33B1B-430E-26D2-DE39-ABBEDEF52C99}"/>
                </a:ext>
              </a:extLst>
            </p:cNvPr>
            <p:cNvSpPr txBox="1"/>
            <p:nvPr/>
          </p:nvSpPr>
          <p:spPr>
            <a:xfrm>
              <a:off x="0" y="-38100"/>
              <a:ext cx="3326311" cy="1255581"/>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1">
            <a:extLst>
              <a:ext uri="{FF2B5EF4-FFF2-40B4-BE49-F238E27FC236}">
                <a16:creationId xmlns:a16="http://schemas.microsoft.com/office/drawing/2014/main" id="{4721183F-7C21-D4FB-FEC1-714B89FD511A}"/>
              </a:ext>
            </a:extLst>
          </p:cNvPr>
          <p:cNvSpPr txBox="1"/>
          <p:nvPr/>
        </p:nvSpPr>
        <p:spPr>
          <a:xfrm>
            <a:off x="7071061" y="595828"/>
            <a:ext cx="7695377" cy="1015663"/>
          </a:xfrm>
          <a:prstGeom prst="rect">
            <a:avLst/>
          </a:prstGeom>
          <a:noFill/>
        </p:spPr>
        <p:txBody>
          <a:bodyPr wrap="square">
            <a:spAutoFit/>
          </a:bodyPr>
          <a:lstStyle/>
          <a:p>
            <a:r>
              <a:rPr lang="en-US" sz="6000" b="1" dirty="0">
                <a:solidFill>
                  <a:schemeClr val="bg1"/>
                </a:solidFill>
              </a:rPr>
              <a:t>Research Gap</a:t>
            </a:r>
          </a:p>
        </p:txBody>
      </p:sp>
      <p:pic>
        <p:nvPicPr>
          <p:cNvPr id="8" name="Picture 7">
            <a:extLst>
              <a:ext uri="{FF2B5EF4-FFF2-40B4-BE49-F238E27FC236}">
                <a16:creationId xmlns:a16="http://schemas.microsoft.com/office/drawing/2014/main" id="{FE14EE6A-D849-1720-29BE-AB8E0BC896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2" y="9222377"/>
            <a:ext cx="18297882" cy="1178923"/>
          </a:xfrm>
          <a:prstGeom prst="rect">
            <a:avLst/>
          </a:prstGeom>
        </p:spPr>
      </p:pic>
      <p:sp>
        <p:nvSpPr>
          <p:cNvPr id="9" name="TextBox 8">
            <a:extLst>
              <a:ext uri="{FF2B5EF4-FFF2-40B4-BE49-F238E27FC236}">
                <a16:creationId xmlns:a16="http://schemas.microsoft.com/office/drawing/2014/main" id="{B9F36C80-5DBA-B278-E44E-08C40ED2A49C}"/>
              </a:ext>
            </a:extLst>
          </p:cNvPr>
          <p:cNvSpPr txBox="1"/>
          <p:nvPr/>
        </p:nvSpPr>
        <p:spPr>
          <a:xfrm>
            <a:off x="6558887" y="9855897"/>
            <a:ext cx="9353006" cy="400110"/>
          </a:xfrm>
          <a:prstGeom prst="rect">
            <a:avLst/>
          </a:prstGeom>
          <a:noFill/>
        </p:spPr>
        <p:txBody>
          <a:bodyPr wrap="square">
            <a:spAutoFit/>
          </a:bodyPr>
          <a:lstStyle/>
          <a:p>
            <a:r>
              <a:rPr lang="en-US" sz="2000" b="1" dirty="0">
                <a:solidFill>
                  <a:schemeClr val="tx1"/>
                </a:solidFill>
              </a:rPr>
              <a:t>IT2105062</a:t>
            </a:r>
            <a:r>
              <a:rPr lang="en-US" sz="2000" dirty="0">
                <a:solidFill>
                  <a:schemeClr val="tx1"/>
                </a:solidFill>
              </a:rPr>
              <a:t> |   </a:t>
            </a:r>
            <a:r>
              <a:rPr lang="en-US" sz="2000" dirty="0" err="1"/>
              <a:t>Kajanan</a:t>
            </a:r>
            <a:r>
              <a:rPr lang="en-US" sz="2000" dirty="0"/>
              <a:t> T</a:t>
            </a:r>
            <a:r>
              <a:rPr lang="en-US" sz="2000" b="1" dirty="0">
                <a:solidFill>
                  <a:schemeClr val="tx1"/>
                </a:solidFill>
              </a:rPr>
              <a:t>   </a:t>
            </a:r>
            <a:r>
              <a:rPr lang="en-US" sz="2000" dirty="0">
                <a:solidFill>
                  <a:schemeClr val="tx1"/>
                </a:solidFill>
              </a:rPr>
              <a:t>|   TMP-24-120</a:t>
            </a:r>
            <a:endParaRPr lang="en-US" sz="2000" b="0" dirty="0">
              <a:solidFill>
                <a:schemeClr val="tx1"/>
              </a:solidFill>
            </a:endParaRPr>
          </a:p>
        </p:txBody>
      </p:sp>
      <p:sp>
        <p:nvSpPr>
          <p:cNvPr id="2" name="TextBox 1">
            <a:extLst>
              <a:ext uri="{FF2B5EF4-FFF2-40B4-BE49-F238E27FC236}">
                <a16:creationId xmlns:a16="http://schemas.microsoft.com/office/drawing/2014/main" id="{61683D55-6277-87D5-B83F-7EB4D778ACF1}"/>
              </a:ext>
            </a:extLst>
          </p:cNvPr>
          <p:cNvSpPr txBox="1"/>
          <p:nvPr/>
        </p:nvSpPr>
        <p:spPr>
          <a:xfrm>
            <a:off x="838200" y="3314700"/>
            <a:ext cx="9144000" cy="4832092"/>
          </a:xfrm>
          <a:prstGeom prst="rect">
            <a:avLst/>
          </a:prstGeom>
          <a:noFill/>
        </p:spPr>
        <p:txBody>
          <a:bodyPr wrap="square" rtlCol="0">
            <a:spAutoFit/>
          </a:bodyPr>
          <a:lstStyle/>
          <a:p>
            <a:pPr marL="342900" indent="-342900" algn="l">
              <a:lnSpc>
                <a:spcPct val="150000"/>
              </a:lnSpc>
              <a:buFont typeface="Wingdings" pitchFamily="2" charset="2"/>
              <a:buChar char="ü"/>
            </a:pPr>
            <a:r>
              <a:rPr lang="en-US" sz="2800" dirty="0">
                <a:solidFill>
                  <a:srgbClr val="096A72"/>
                </a:solidFill>
              </a:rPr>
              <a:t>Right now, there are not good models that accurately predict diabetes using foot wounds. </a:t>
            </a:r>
          </a:p>
          <a:p>
            <a:pPr algn="l">
              <a:lnSpc>
                <a:spcPct val="150000"/>
              </a:lnSpc>
            </a:pPr>
            <a:endParaRPr lang="en-US" sz="2800" dirty="0">
              <a:solidFill>
                <a:srgbClr val="096A72"/>
              </a:solidFill>
            </a:endParaRPr>
          </a:p>
          <a:p>
            <a:pPr marL="342900" indent="-342900" algn="l">
              <a:lnSpc>
                <a:spcPct val="150000"/>
              </a:lnSpc>
              <a:buFont typeface="Wingdings" pitchFamily="2" charset="2"/>
              <a:buChar char="ü"/>
            </a:pPr>
            <a:r>
              <a:rPr lang="en-US" sz="2800" dirty="0">
                <a:solidFill>
                  <a:srgbClr val="096A72"/>
                </a:solidFill>
              </a:rPr>
              <a:t>To need better tools, especially for figuring out how severe the wounds are and what personalized treatments might work.</a:t>
            </a:r>
          </a:p>
          <a:p>
            <a:pPr algn="l"/>
            <a:endParaRPr lang="en-US" sz="2800" dirty="0">
              <a:solidFill>
                <a:srgbClr val="096A72"/>
              </a:solidFill>
            </a:endParaRPr>
          </a:p>
          <a:p>
            <a:endParaRPr lang="en-LK" sz="2800" dirty="0">
              <a:solidFill>
                <a:srgbClr val="096A72"/>
              </a:solidFill>
            </a:endParaRPr>
          </a:p>
        </p:txBody>
      </p:sp>
      <p:pic>
        <p:nvPicPr>
          <p:cNvPr id="4" name="Picture 3" descr="A person looking at a magnifying glass on a gap&#10;&#10;Description automatically generated">
            <a:extLst>
              <a:ext uri="{FF2B5EF4-FFF2-40B4-BE49-F238E27FC236}">
                <a16:creationId xmlns:a16="http://schemas.microsoft.com/office/drawing/2014/main" id="{F8801E2C-1C96-28BF-07D7-2D8BAC3DA2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77870" y="3653388"/>
            <a:ext cx="6671930" cy="4450177"/>
          </a:xfrm>
          <a:prstGeom prst="rect">
            <a:avLst/>
          </a:prstGeom>
        </p:spPr>
      </p:pic>
    </p:spTree>
    <p:extLst>
      <p:ext uri="{BB962C8B-B14F-4D97-AF65-F5344CB8AC3E}">
        <p14:creationId xmlns:p14="http://schemas.microsoft.com/office/powerpoint/2010/main" val="20109957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8">
            <a:extLst>
              <a:ext uri="{FF2B5EF4-FFF2-40B4-BE49-F238E27FC236}">
                <a16:creationId xmlns:a16="http://schemas.microsoft.com/office/drawing/2014/main" id="{54640610-9CFB-BBB2-4388-AEA075507645}"/>
              </a:ext>
            </a:extLst>
          </p:cNvPr>
          <p:cNvGrpSpPr/>
          <p:nvPr/>
        </p:nvGrpSpPr>
        <p:grpSpPr>
          <a:xfrm>
            <a:off x="621150" y="-4786"/>
            <a:ext cx="16828650" cy="4767286"/>
            <a:chOff x="0" y="-38100"/>
            <a:chExt cx="3326311" cy="1255581"/>
          </a:xfrm>
        </p:grpSpPr>
        <p:sp>
          <p:nvSpPr>
            <p:cNvPr id="19" name="Freeform 9">
              <a:extLst>
                <a:ext uri="{FF2B5EF4-FFF2-40B4-BE49-F238E27FC236}">
                  <a16:creationId xmlns:a16="http://schemas.microsoft.com/office/drawing/2014/main" id="{DEEC2789-75B9-DAA3-4AFA-8D25480B6298}"/>
                </a:ext>
              </a:extLst>
            </p:cNvPr>
            <p:cNvSpPr/>
            <p:nvPr/>
          </p:nvSpPr>
          <p:spPr>
            <a:xfrm>
              <a:off x="0" y="0"/>
              <a:ext cx="3326311" cy="523191"/>
            </a:xfrm>
            <a:custGeom>
              <a:avLst/>
              <a:gdLst/>
              <a:ahLst/>
              <a:cxnLst/>
              <a:rect l="l" t="t" r="r" b="b"/>
              <a:pathLst>
                <a:path w="3326311" h="1217481">
                  <a:moveTo>
                    <a:pt x="0" y="0"/>
                  </a:moveTo>
                  <a:lnTo>
                    <a:pt x="3326311" y="0"/>
                  </a:lnTo>
                  <a:lnTo>
                    <a:pt x="3326311" y="1217481"/>
                  </a:lnTo>
                  <a:lnTo>
                    <a:pt x="0" y="1217481"/>
                  </a:lnTo>
                  <a:close/>
                </a:path>
              </a:pathLst>
            </a:custGeom>
            <a:solidFill>
              <a:srgbClr val="00949D"/>
            </a:solidFill>
          </p:spPr>
          <p:txBody>
            <a:bodyPr/>
            <a:lstStyle/>
            <a:p>
              <a:endParaRPr lang="en-LK" dirty="0"/>
            </a:p>
          </p:txBody>
        </p:sp>
        <p:sp>
          <p:nvSpPr>
            <p:cNvPr id="20" name="TextBox 10">
              <a:extLst>
                <a:ext uri="{FF2B5EF4-FFF2-40B4-BE49-F238E27FC236}">
                  <a16:creationId xmlns:a16="http://schemas.microsoft.com/office/drawing/2014/main" id="{D5C33B1B-430E-26D2-DE39-ABBEDEF52C99}"/>
                </a:ext>
              </a:extLst>
            </p:cNvPr>
            <p:cNvSpPr txBox="1"/>
            <p:nvPr/>
          </p:nvSpPr>
          <p:spPr>
            <a:xfrm>
              <a:off x="0" y="-38100"/>
              <a:ext cx="3326311" cy="1255581"/>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1">
            <a:extLst>
              <a:ext uri="{FF2B5EF4-FFF2-40B4-BE49-F238E27FC236}">
                <a16:creationId xmlns:a16="http://schemas.microsoft.com/office/drawing/2014/main" id="{4721183F-7C21-D4FB-FEC1-714B89FD511A}"/>
              </a:ext>
            </a:extLst>
          </p:cNvPr>
          <p:cNvSpPr txBox="1"/>
          <p:nvPr/>
        </p:nvSpPr>
        <p:spPr>
          <a:xfrm>
            <a:off x="5555448" y="625733"/>
            <a:ext cx="7218056" cy="1015663"/>
          </a:xfrm>
          <a:prstGeom prst="rect">
            <a:avLst/>
          </a:prstGeom>
          <a:noFill/>
        </p:spPr>
        <p:txBody>
          <a:bodyPr wrap="square">
            <a:spAutoFit/>
          </a:bodyPr>
          <a:lstStyle/>
          <a:p>
            <a:r>
              <a:rPr lang="en-US" sz="6000" b="1" dirty="0">
                <a:solidFill>
                  <a:schemeClr val="bg1"/>
                </a:solidFill>
              </a:rPr>
              <a:t>Comparative Analysis</a:t>
            </a:r>
          </a:p>
        </p:txBody>
      </p:sp>
      <p:pic>
        <p:nvPicPr>
          <p:cNvPr id="2" name="Picture 1">
            <a:extLst>
              <a:ext uri="{FF2B5EF4-FFF2-40B4-BE49-F238E27FC236}">
                <a16:creationId xmlns:a16="http://schemas.microsoft.com/office/drawing/2014/main" id="{258B0B19-7704-5957-E647-A97D8AD47A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2" y="9222377"/>
            <a:ext cx="18297882" cy="1178923"/>
          </a:xfrm>
          <a:prstGeom prst="rect">
            <a:avLst/>
          </a:prstGeom>
        </p:spPr>
      </p:pic>
      <p:sp>
        <p:nvSpPr>
          <p:cNvPr id="3" name="TextBox 2">
            <a:extLst>
              <a:ext uri="{FF2B5EF4-FFF2-40B4-BE49-F238E27FC236}">
                <a16:creationId xmlns:a16="http://schemas.microsoft.com/office/drawing/2014/main" id="{87F16B41-323F-5A33-BE32-241F4959E034}"/>
              </a:ext>
            </a:extLst>
          </p:cNvPr>
          <p:cNvSpPr txBox="1"/>
          <p:nvPr/>
        </p:nvSpPr>
        <p:spPr>
          <a:xfrm>
            <a:off x="6801394" y="9855897"/>
            <a:ext cx="9353006" cy="400110"/>
          </a:xfrm>
          <a:prstGeom prst="rect">
            <a:avLst/>
          </a:prstGeom>
          <a:noFill/>
        </p:spPr>
        <p:txBody>
          <a:bodyPr wrap="square">
            <a:spAutoFit/>
          </a:bodyPr>
          <a:lstStyle/>
          <a:p>
            <a:r>
              <a:rPr lang="en-US" sz="2000" b="1" dirty="0">
                <a:solidFill>
                  <a:schemeClr val="tx1"/>
                </a:solidFill>
              </a:rPr>
              <a:t>IT2105062</a:t>
            </a:r>
            <a:r>
              <a:rPr lang="en-US" sz="2000" dirty="0">
                <a:solidFill>
                  <a:schemeClr val="tx1"/>
                </a:solidFill>
              </a:rPr>
              <a:t> |   </a:t>
            </a:r>
            <a:r>
              <a:rPr lang="en-US" sz="2000" dirty="0" err="1"/>
              <a:t>Kajanan</a:t>
            </a:r>
            <a:r>
              <a:rPr lang="en-US" sz="2000" dirty="0"/>
              <a:t> T</a:t>
            </a:r>
            <a:r>
              <a:rPr lang="en-US" sz="2000" b="1" dirty="0">
                <a:solidFill>
                  <a:schemeClr val="tx1"/>
                </a:solidFill>
              </a:rPr>
              <a:t>   </a:t>
            </a:r>
            <a:r>
              <a:rPr lang="en-US" sz="2000" dirty="0">
                <a:solidFill>
                  <a:schemeClr val="tx1"/>
                </a:solidFill>
              </a:rPr>
              <a:t>|   TMP-24-120</a:t>
            </a:r>
            <a:endParaRPr lang="en-US" sz="2000" b="0" dirty="0">
              <a:solidFill>
                <a:schemeClr val="tx1"/>
              </a:solidFill>
            </a:endParaRPr>
          </a:p>
        </p:txBody>
      </p:sp>
      <p:sp>
        <p:nvSpPr>
          <p:cNvPr id="4" name="Subtitle 2">
            <a:extLst>
              <a:ext uri="{FF2B5EF4-FFF2-40B4-BE49-F238E27FC236}">
                <a16:creationId xmlns:a16="http://schemas.microsoft.com/office/drawing/2014/main" id="{0499C439-736C-7740-37F2-B2B0B2C55BC6}"/>
              </a:ext>
            </a:extLst>
          </p:cNvPr>
          <p:cNvSpPr txBox="1">
            <a:spLocks/>
          </p:cNvSpPr>
          <p:nvPr/>
        </p:nvSpPr>
        <p:spPr>
          <a:xfrm>
            <a:off x="3519107" y="5035527"/>
            <a:ext cx="11277600" cy="8382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endParaRPr lang="en-US" sz="2400" dirty="0">
              <a:solidFill>
                <a:schemeClr val="tx1"/>
              </a:solidFill>
            </a:endParaRPr>
          </a:p>
        </p:txBody>
      </p:sp>
      <p:graphicFrame>
        <p:nvGraphicFramePr>
          <p:cNvPr id="5" name="Google Shape;269;p26">
            <a:extLst>
              <a:ext uri="{FF2B5EF4-FFF2-40B4-BE49-F238E27FC236}">
                <a16:creationId xmlns:a16="http://schemas.microsoft.com/office/drawing/2014/main" id="{605EFF24-DDB1-1790-1D44-F84C1B316502}"/>
              </a:ext>
            </a:extLst>
          </p:cNvPr>
          <p:cNvGraphicFramePr/>
          <p:nvPr>
            <p:extLst>
              <p:ext uri="{D42A27DB-BD31-4B8C-83A1-F6EECF244321}">
                <p14:modId xmlns:p14="http://schemas.microsoft.com/office/powerpoint/2010/main" val="2624339928"/>
              </p:ext>
            </p:extLst>
          </p:nvPr>
        </p:nvGraphicFramePr>
        <p:xfrm>
          <a:off x="3366707" y="3206728"/>
          <a:ext cx="10972800" cy="4949806"/>
        </p:xfrm>
        <a:graphic>
          <a:graphicData uri="http://schemas.openxmlformats.org/drawingml/2006/table">
            <a:tbl>
              <a:tblPr>
                <a:noFill/>
              </a:tblPr>
              <a:tblGrid>
                <a:gridCol w="4457132">
                  <a:extLst>
                    <a:ext uri="{9D8B030D-6E8A-4147-A177-3AD203B41FA5}">
                      <a16:colId xmlns:a16="http://schemas.microsoft.com/office/drawing/2014/main" val="20000"/>
                    </a:ext>
                  </a:extLst>
                </a:gridCol>
                <a:gridCol w="2042224">
                  <a:extLst>
                    <a:ext uri="{9D8B030D-6E8A-4147-A177-3AD203B41FA5}">
                      <a16:colId xmlns:a16="http://schemas.microsoft.com/office/drawing/2014/main" val="20001"/>
                    </a:ext>
                  </a:extLst>
                </a:gridCol>
                <a:gridCol w="1555981">
                  <a:extLst>
                    <a:ext uri="{9D8B030D-6E8A-4147-A177-3AD203B41FA5}">
                      <a16:colId xmlns:a16="http://schemas.microsoft.com/office/drawing/2014/main" val="20002"/>
                    </a:ext>
                  </a:extLst>
                </a:gridCol>
                <a:gridCol w="1608196">
                  <a:extLst>
                    <a:ext uri="{9D8B030D-6E8A-4147-A177-3AD203B41FA5}">
                      <a16:colId xmlns:a16="http://schemas.microsoft.com/office/drawing/2014/main" val="20003"/>
                    </a:ext>
                  </a:extLst>
                </a:gridCol>
                <a:gridCol w="1309267">
                  <a:extLst>
                    <a:ext uri="{9D8B030D-6E8A-4147-A177-3AD203B41FA5}">
                      <a16:colId xmlns:a16="http://schemas.microsoft.com/office/drawing/2014/main" val="20004"/>
                    </a:ext>
                  </a:extLst>
                </a:gridCol>
              </a:tblGrid>
              <a:tr h="1795097">
                <a:tc>
                  <a:txBody>
                    <a:bodyPr/>
                    <a:lstStyle/>
                    <a:p>
                      <a:pPr marL="0" lvl="0" indent="0" algn="l" rtl="0">
                        <a:spcBef>
                          <a:spcPts val="0"/>
                        </a:spcBef>
                        <a:spcAft>
                          <a:spcPts val="0"/>
                        </a:spcAft>
                        <a:buNone/>
                      </a:pP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C6AD5F">
                        <a:alpha val="64709"/>
                      </a:srgbClr>
                    </a:solidFill>
                  </a:tcPr>
                </a:tc>
                <a:tc>
                  <a:txBody>
                    <a:bodyPr/>
                    <a:lstStyle/>
                    <a:p>
                      <a:pPr marL="0" lvl="0" indent="0" algn="l" rtl="0">
                        <a:spcBef>
                          <a:spcPts val="0"/>
                        </a:spcBef>
                        <a:spcAft>
                          <a:spcPts val="0"/>
                        </a:spcAft>
                        <a:buNone/>
                      </a:pPr>
                      <a:r>
                        <a:rPr lang="en-US" sz="1500" dirty="0"/>
                        <a:t>Research Paper A (</a:t>
                      </a:r>
                      <a:r>
                        <a:rPr lang="en-US" sz="1800" b="0" i="0" kern="1200" dirty="0">
                          <a:solidFill>
                            <a:schemeClr val="tx1"/>
                          </a:solidFill>
                          <a:effectLst/>
                          <a:latin typeface="+mn-lt"/>
                          <a:ea typeface="+mn-ea"/>
                          <a:cs typeface="+mn-cs"/>
                        </a:rPr>
                        <a:t>DOI:</a:t>
                      </a:r>
                    </a:p>
                    <a:p>
                      <a:pPr marL="0" lvl="0" indent="0" algn="l" rtl="0">
                        <a:spcBef>
                          <a:spcPts val="0"/>
                        </a:spcBef>
                        <a:spcAft>
                          <a:spcPts val="0"/>
                        </a:spcAft>
                        <a:buNone/>
                      </a:pPr>
                      <a:r>
                        <a:rPr lang="en-US" sz="1800" b="0" i="0" kern="1200" dirty="0">
                          <a:solidFill>
                            <a:schemeClr val="tx1"/>
                          </a:solidFill>
                          <a:effectLst/>
                          <a:latin typeface="+mn-lt"/>
                          <a:ea typeface="+mn-ea"/>
                          <a:cs typeface="+mn-cs"/>
                        </a:rPr>
                        <a:t>https://doi.org/10.1186/s12938-024-01210-6</a:t>
                      </a:r>
                      <a:r>
                        <a:rPr lang="en-US" sz="1600" dirty="0"/>
                        <a:t>)</a:t>
                      </a:r>
                      <a:endParaRPr sz="1500" b="1" dirty="0">
                        <a:solidFill>
                          <a:schemeClr val="dk1"/>
                        </a:solidFill>
                        <a:latin typeface="Inter"/>
                        <a:ea typeface="Inter"/>
                        <a:cs typeface="Inter"/>
                        <a:sym typeface="Inte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C6AD5F">
                        <a:alpha val="64709"/>
                      </a:srgbClr>
                    </a:solidFill>
                  </a:tcPr>
                </a:tc>
                <a:tc>
                  <a:txBody>
                    <a:bodyPr/>
                    <a:lstStyle/>
                    <a:p>
                      <a:pPr marL="0" lvl="0" indent="0" algn="l" rtl="0">
                        <a:spcBef>
                          <a:spcPts val="0"/>
                        </a:spcBef>
                        <a:spcAft>
                          <a:spcPts val="0"/>
                        </a:spcAft>
                        <a:buNone/>
                      </a:pPr>
                      <a:r>
                        <a:rPr lang="en-US" sz="1500" b="0" dirty="0">
                          <a:solidFill>
                            <a:schemeClr val="dk1"/>
                          </a:solidFill>
                          <a:latin typeface="Inter"/>
                          <a:ea typeface="Inter"/>
                          <a:cs typeface="Inter"/>
                          <a:sym typeface="Inter"/>
                        </a:rPr>
                        <a:t>Research Paper B (</a:t>
                      </a:r>
                      <a:r>
                        <a:rPr lang="en-US" sz="1500" b="0" dirty="0" err="1">
                          <a:solidFill>
                            <a:schemeClr val="dk1"/>
                          </a:solidFill>
                          <a:latin typeface="Inter"/>
                          <a:ea typeface="Inter"/>
                          <a:cs typeface="Inter"/>
                          <a:sym typeface="Inter"/>
                        </a:rPr>
                        <a:t>Doi:https</a:t>
                      </a:r>
                      <a:r>
                        <a:rPr lang="en-US" sz="1500" b="0" dirty="0">
                          <a:solidFill>
                            <a:schemeClr val="dk1"/>
                          </a:solidFill>
                          <a:latin typeface="Inter"/>
                          <a:ea typeface="Inter"/>
                          <a:cs typeface="Inter"/>
                          <a:sym typeface="Inter"/>
                        </a:rPr>
                        <a:t>://doi.org/10.1007/s11042-024-18304-x)</a:t>
                      </a:r>
                      <a:endParaRPr sz="1500" b="0" dirty="0">
                        <a:solidFill>
                          <a:schemeClr val="dk1"/>
                        </a:solidFill>
                        <a:latin typeface="Inter"/>
                        <a:ea typeface="Inter"/>
                        <a:cs typeface="Inter"/>
                        <a:sym typeface="Inte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C6AD5F">
                        <a:alpha val="64709"/>
                      </a:srgbClr>
                    </a:solidFill>
                  </a:tcPr>
                </a:tc>
                <a:tc>
                  <a:txBody>
                    <a:bodyPr/>
                    <a:lstStyle/>
                    <a:p>
                      <a:pPr marL="0" lvl="0" indent="0" algn="l" rtl="0">
                        <a:spcBef>
                          <a:spcPts val="0"/>
                        </a:spcBef>
                        <a:spcAft>
                          <a:spcPts val="0"/>
                        </a:spcAft>
                        <a:buNone/>
                      </a:pPr>
                      <a:r>
                        <a:rPr lang="en-US" sz="1500" b="0" dirty="0">
                          <a:solidFill>
                            <a:schemeClr val="dk1"/>
                          </a:solidFill>
                          <a:latin typeface="Inter"/>
                          <a:ea typeface="Inter"/>
                          <a:cs typeface="Inter"/>
                          <a:sym typeface="Inter"/>
                        </a:rPr>
                        <a:t>Research Paper C (DOI: https://doi.org/10.1089/wound.2023.0194)</a:t>
                      </a:r>
                    </a:p>
                    <a:p>
                      <a:pPr marL="0" lvl="0" indent="0" algn="l" rtl="0">
                        <a:spcBef>
                          <a:spcPts val="0"/>
                        </a:spcBef>
                        <a:spcAft>
                          <a:spcPts val="0"/>
                        </a:spcAft>
                        <a:buNone/>
                      </a:pPr>
                      <a:endParaRPr sz="1500" b="1" dirty="0">
                        <a:solidFill>
                          <a:schemeClr val="dk1"/>
                        </a:solidFill>
                        <a:latin typeface="Inter"/>
                        <a:ea typeface="Inter"/>
                        <a:cs typeface="Inter"/>
                        <a:sym typeface="Inte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C6AD5F">
                        <a:alpha val="64709"/>
                      </a:srgbClr>
                    </a:solidFill>
                  </a:tcPr>
                </a:tc>
                <a:tc>
                  <a:txBody>
                    <a:bodyPr/>
                    <a:lstStyle/>
                    <a:p>
                      <a:pPr marL="0" lvl="0" indent="0" algn="l" rtl="0">
                        <a:spcBef>
                          <a:spcPts val="0"/>
                        </a:spcBef>
                        <a:spcAft>
                          <a:spcPts val="0"/>
                        </a:spcAft>
                        <a:buNone/>
                      </a:pPr>
                      <a:r>
                        <a:rPr lang="en-US" sz="1500" b="1" dirty="0">
                          <a:solidFill>
                            <a:schemeClr val="dk1"/>
                          </a:solidFill>
                          <a:latin typeface="Inter"/>
                          <a:ea typeface="Inter"/>
                          <a:cs typeface="Inter"/>
                          <a:sym typeface="Inter"/>
                        </a:rPr>
                        <a:t>Proposed System</a:t>
                      </a:r>
                      <a:endParaRPr sz="1500" b="1" dirty="0">
                        <a:solidFill>
                          <a:schemeClr val="dk1"/>
                        </a:solidFill>
                        <a:latin typeface="Inter"/>
                        <a:ea typeface="Inter"/>
                        <a:cs typeface="Inter"/>
                        <a:sym typeface="Inte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C6AD5F">
                        <a:alpha val="64709"/>
                      </a:srgbClr>
                    </a:solidFill>
                  </a:tcPr>
                </a:tc>
                <a:extLst>
                  <a:ext uri="{0D108BD9-81ED-4DB2-BD59-A6C34878D82A}">
                    <a16:rowId xmlns:a16="http://schemas.microsoft.com/office/drawing/2014/main" val="10000"/>
                  </a:ext>
                </a:extLst>
              </a:tr>
              <a:tr h="552922">
                <a:tc>
                  <a:txBody>
                    <a:bodyPr/>
                    <a:lstStyle/>
                    <a:p>
                      <a:pPr marL="0" lvl="0" indent="0" algn="l" rtl="0">
                        <a:spcBef>
                          <a:spcPts val="0"/>
                        </a:spcBef>
                        <a:spcAft>
                          <a:spcPts val="0"/>
                        </a:spcAft>
                        <a:buClr>
                          <a:schemeClr val="dk1"/>
                        </a:buClr>
                        <a:buSzPts val="1100"/>
                        <a:buFont typeface="Arial"/>
                        <a:buNone/>
                      </a:pPr>
                      <a:r>
                        <a:rPr lang="en-US" sz="1800" b="1" i="0" kern="1200" dirty="0">
                          <a:solidFill>
                            <a:schemeClr val="tx1"/>
                          </a:solidFill>
                          <a:effectLst/>
                          <a:latin typeface="+mn-lt"/>
                          <a:ea typeface="+mn-ea"/>
                          <a:cs typeface="+mn-cs"/>
                        </a:rPr>
                        <a:t>Global Prevalence of Diabetes</a:t>
                      </a:r>
                      <a:endParaRPr sz="3000" b="1" dirty="0">
                        <a:solidFill>
                          <a:schemeClr val="dk1"/>
                        </a:solidFill>
                        <a:latin typeface="Inter"/>
                        <a:ea typeface="Inter"/>
                        <a:cs typeface="Inter"/>
                        <a:sym typeface="Inte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C6AD5F">
                        <a:alpha val="64709"/>
                      </a:srgbClr>
                    </a:solidFill>
                  </a:tcPr>
                </a:tc>
                <a:tc>
                  <a:txBody>
                    <a:bodyPr/>
                    <a:lstStyle/>
                    <a:p>
                      <a:pPr marL="0" lvl="0" indent="0" algn="l" rtl="0">
                        <a:spcBef>
                          <a:spcPts val="0"/>
                        </a:spcBef>
                        <a:spcAft>
                          <a:spcPts val="0"/>
                        </a:spcAft>
                        <a:buNone/>
                      </a:pP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07325">
                <a:tc>
                  <a:txBody>
                    <a:bodyPr/>
                    <a:lstStyle/>
                    <a:p>
                      <a:pPr marL="0" lvl="0" indent="0" algn="l" rtl="0">
                        <a:spcBef>
                          <a:spcPts val="0"/>
                        </a:spcBef>
                        <a:spcAft>
                          <a:spcPts val="0"/>
                        </a:spcAft>
                        <a:buClr>
                          <a:schemeClr val="dk1"/>
                        </a:buClr>
                        <a:buSzPts val="1100"/>
                        <a:buFont typeface="Arial"/>
                        <a:buNone/>
                      </a:pPr>
                      <a:r>
                        <a:rPr lang="en-US" sz="1800" b="1" i="0" kern="1200" dirty="0">
                          <a:solidFill>
                            <a:schemeClr val="tx1"/>
                          </a:solidFill>
                          <a:effectLst/>
                          <a:latin typeface="+mn-lt"/>
                          <a:ea typeface="+mn-ea"/>
                          <a:cs typeface="+mn-cs"/>
                        </a:rPr>
                        <a:t>Historical Perspective</a:t>
                      </a:r>
                      <a:endParaRPr sz="3000" b="1" dirty="0">
                        <a:solidFill>
                          <a:schemeClr val="dk1"/>
                        </a:solidFill>
                        <a:latin typeface="Inter"/>
                        <a:ea typeface="Inter"/>
                        <a:cs typeface="Inter"/>
                        <a:sym typeface="Inte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C6AD5F">
                        <a:alpha val="64709"/>
                      </a:srgbClr>
                    </a:solidFill>
                  </a:tcPr>
                </a:tc>
                <a:tc>
                  <a:txBody>
                    <a:bodyPr/>
                    <a:lstStyle/>
                    <a:p>
                      <a:pPr marL="0" lvl="0" indent="0" algn="l" rtl="0">
                        <a:spcBef>
                          <a:spcPts val="0"/>
                        </a:spcBef>
                        <a:spcAft>
                          <a:spcPts val="0"/>
                        </a:spcAft>
                        <a:buNone/>
                      </a:pP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38640">
                <a:tc>
                  <a:txBody>
                    <a:bodyPr/>
                    <a:lstStyle/>
                    <a:p>
                      <a:pPr marL="0" lvl="0" indent="0" algn="l" rtl="0">
                        <a:spcBef>
                          <a:spcPts val="0"/>
                        </a:spcBef>
                        <a:spcAft>
                          <a:spcPts val="0"/>
                        </a:spcAft>
                        <a:buClr>
                          <a:schemeClr val="dk1"/>
                        </a:buClr>
                        <a:buSzPts val="1100"/>
                        <a:buFont typeface="Arial"/>
                        <a:buNone/>
                      </a:pPr>
                      <a:r>
                        <a:rPr lang="en-US" sz="1800" b="1" i="0" kern="1200" dirty="0">
                          <a:solidFill>
                            <a:schemeClr val="tx1"/>
                          </a:solidFill>
                          <a:effectLst/>
                          <a:latin typeface="+mn-lt"/>
                          <a:ea typeface="+mn-ea"/>
                          <a:cs typeface="+mn-cs"/>
                        </a:rPr>
                        <a:t>Images of foot ulcer</a:t>
                      </a:r>
                      <a:endParaRPr sz="3000" b="1" dirty="0">
                        <a:solidFill>
                          <a:schemeClr val="dk1"/>
                        </a:solidFill>
                        <a:latin typeface="Inter"/>
                        <a:ea typeface="Inter"/>
                        <a:cs typeface="Inter"/>
                        <a:sym typeface="Inter"/>
                      </a:endParaRPr>
                    </a:p>
                  </a:txBody>
                  <a:tcPr marL="91425" marR="91425" marT="91425" marB="91425">
                    <a:lnL w="38100" cap="flat" cmpd="sng">
                      <a:solidFill>
                        <a:srgbClr val="9E9E9E"/>
                      </a:solidFill>
                      <a:prstDash val="solid"/>
                      <a:round/>
                      <a:headEnd type="none" w="sm" len="sm"/>
                      <a:tailEnd type="none" w="sm" len="sm"/>
                    </a:lnL>
                    <a:lnR w="38100" cap="flat" cmpd="sng" algn="ctr">
                      <a:solidFill>
                        <a:srgbClr val="9E9E9E"/>
                      </a:solidFill>
                      <a:prstDash val="solid"/>
                      <a:round/>
                      <a:headEnd type="none" w="sm" len="sm"/>
                      <a:tailEnd type="none" w="sm" len="sm"/>
                    </a:lnR>
                    <a:lnT w="38100" cap="flat" cmpd="sng" algn="ctr">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C6AD5F">
                        <a:alpha val="64709"/>
                      </a:srgbClr>
                    </a:solidFill>
                  </a:tcPr>
                </a:tc>
                <a:tc>
                  <a:txBody>
                    <a:bodyPr/>
                    <a:lstStyle/>
                    <a:p>
                      <a:pPr marL="0" lvl="0" indent="0" algn="l" rtl="0">
                        <a:spcBef>
                          <a:spcPts val="0"/>
                        </a:spcBef>
                        <a:spcAft>
                          <a:spcPts val="0"/>
                        </a:spcAft>
                        <a:buNone/>
                      </a:pPr>
                      <a:endParaRPr dirty="0"/>
                    </a:p>
                  </a:txBody>
                  <a:tcPr marL="91425" marR="91425" marT="91425" marB="91425">
                    <a:lnL w="38100" cap="flat" cmpd="sng" algn="ctr">
                      <a:solidFill>
                        <a:srgbClr val="9E9E9E"/>
                      </a:solidFill>
                      <a:prstDash val="solid"/>
                      <a:round/>
                      <a:headEnd type="none" w="sm" len="sm"/>
                      <a:tailEnd type="none" w="sm" len="sm"/>
                    </a:lnL>
                    <a:lnR w="38100" cap="flat" cmpd="sng" algn="ctr">
                      <a:solidFill>
                        <a:srgbClr val="9E9E9E"/>
                      </a:solidFill>
                      <a:prstDash val="solid"/>
                      <a:round/>
                      <a:headEnd type="none" w="sm" len="sm"/>
                      <a:tailEnd type="none" w="sm" len="sm"/>
                    </a:lnR>
                    <a:lnT w="38100" cap="flat" cmpd="sng" algn="ctr">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38100" cap="flat" cmpd="sng" algn="ctr">
                      <a:solidFill>
                        <a:srgbClr val="9E9E9E"/>
                      </a:solidFill>
                      <a:prstDash val="solid"/>
                      <a:round/>
                      <a:headEnd type="none" w="sm" len="sm"/>
                      <a:tailEnd type="none" w="sm" len="sm"/>
                    </a:lnL>
                    <a:lnR w="38100" cap="flat" cmpd="sng" algn="ctr">
                      <a:solidFill>
                        <a:srgbClr val="9E9E9E"/>
                      </a:solidFill>
                      <a:prstDash val="solid"/>
                      <a:round/>
                      <a:headEnd type="none" w="sm" len="sm"/>
                      <a:tailEnd type="none" w="sm" len="sm"/>
                    </a:lnR>
                    <a:lnT w="38100" cap="flat" cmpd="sng" algn="ctr">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lgn="ctr">
                      <a:solidFill>
                        <a:srgbClr val="9E9E9E"/>
                      </a:solidFill>
                      <a:prstDash val="solid"/>
                      <a:round/>
                      <a:headEnd type="none" w="sm" len="sm"/>
                      <a:tailEnd type="none" w="sm" len="sm"/>
                    </a:lnL>
                    <a:lnR w="38100" cap="flat" cmpd="sng" algn="ctr">
                      <a:solidFill>
                        <a:srgbClr val="9E9E9E"/>
                      </a:solidFill>
                      <a:prstDash val="solid"/>
                      <a:round/>
                      <a:headEnd type="none" w="sm" len="sm"/>
                      <a:tailEnd type="none" w="sm" len="sm"/>
                    </a:lnR>
                    <a:lnT w="38100" cap="flat" cmpd="sng" algn="ctr">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38100" cap="flat" cmpd="sng" algn="ctr">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lgn="ctr">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793822">
                <a:tc>
                  <a:txBody>
                    <a:bodyPr/>
                    <a:lstStyle/>
                    <a:p>
                      <a:pPr marL="0" lvl="0" indent="0" algn="l" rtl="0">
                        <a:spcBef>
                          <a:spcPts val="0"/>
                        </a:spcBef>
                        <a:spcAft>
                          <a:spcPts val="0"/>
                        </a:spcAft>
                        <a:buClr>
                          <a:schemeClr val="dk1"/>
                        </a:buClr>
                        <a:buSzPts val="1100"/>
                        <a:buFont typeface="Arial"/>
                        <a:buNone/>
                      </a:pPr>
                      <a:r>
                        <a:rPr lang="en-US" sz="1800" b="1" i="0" kern="1200" dirty="0">
                          <a:solidFill>
                            <a:schemeClr val="tx1"/>
                          </a:solidFill>
                          <a:effectLst/>
                          <a:latin typeface="+mn-lt"/>
                          <a:ea typeface="+mn-ea"/>
                          <a:cs typeface="+mn-cs"/>
                        </a:rPr>
                        <a:t>Telemedicine Standards</a:t>
                      </a:r>
                      <a:endParaRPr sz="3000" b="1" dirty="0">
                        <a:solidFill>
                          <a:schemeClr val="dk1"/>
                        </a:solidFill>
                        <a:latin typeface="Inter"/>
                        <a:ea typeface="Inter"/>
                        <a:cs typeface="Inter"/>
                        <a:sym typeface="Inter"/>
                      </a:endParaRPr>
                    </a:p>
                  </a:txBody>
                  <a:tcPr marL="91425" marR="91425" marT="91425" marB="91425">
                    <a:lnL w="38100" cap="flat" cmpd="sng">
                      <a:solidFill>
                        <a:srgbClr val="9E9E9E"/>
                      </a:solidFill>
                      <a:prstDash val="solid"/>
                      <a:round/>
                      <a:headEnd type="none" w="sm" len="sm"/>
                      <a:tailEnd type="none" w="sm" len="sm"/>
                    </a:lnL>
                    <a:lnR w="38100" cap="flat" cmpd="sng" algn="ctr">
                      <a:solidFill>
                        <a:srgbClr val="9E9E9E"/>
                      </a:solidFill>
                      <a:prstDash val="solid"/>
                      <a:round/>
                      <a:headEnd type="none" w="sm" len="sm"/>
                      <a:tailEnd type="none" w="sm" len="sm"/>
                    </a:lnR>
                    <a:lnT w="38100" cap="flat" cmpd="sng" algn="ctr">
                      <a:solidFill>
                        <a:srgbClr val="9E9E9E"/>
                      </a:solidFill>
                      <a:prstDash val="solid"/>
                      <a:round/>
                      <a:headEnd type="none" w="sm" len="sm"/>
                      <a:tailEnd type="none" w="sm" len="sm"/>
                    </a:lnT>
                    <a:lnB w="38100" cap="flat" cmpd="sng" algn="ctr">
                      <a:solidFill>
                        <a:srgbClr val="9E9E9E"/>
                      </a:solidFill>
                      <a:prstDash val="solid"/>
                      <a:round/>
                      <a:headEnd type="none" w="sm" len="sm"/>
                      <a:tailEnd type="none" w="sm" len="sm"/>
                    </a:lnB>
                    <a:solidFill>
                      <a:srgbClr val="C6AD5F">
                        <a:alpha val="64709"/>
                      </a:srgbClr>
                    </a:solidFill>
                  </a:tcPr>
                </a:tc>
                <a:tc>
                  <a:txBody>
                    <a:bodyPr/>
                    <a:lstStyle/>
                    <a:p>
                      <a:pPr marL="0" lvl="0" indent="0" algn="l" rtl="0">
                        <a:spcBef>
                          <a:spcPts val="0"/>
                        </a:spcBef>
                        <a:spcAft>
                          <a:spcPts val="0"/>
                        </a:spcAft>
                        <a:buNone/>
                      </a:pPr>
                      <a:endParaRPr dirty="0"/>
                    </a:p>
                  </a:txBody>
                  <a:tcPr marL="91425" marR="91425" marT="91425" marB="91425">
                    <a:lnL w="38100" cap="flat" cmpd="sng" algn="ctr">
                      <a:solidFill>
                        <a:srgbClr val="9E9E9E"/>
                      </a:solidFill>
                      <a:prstDash val="solid"/>
                      <a:round/>
                      <a:headEnd type="none" w="sm" len="sm"/>
                      <a:tailEnd type="none" w="sm" len="sm"/>
                    </a:lnL>
                    <a:lnR w="38100" cap="flat" cmpd="sng" algn="ctr">
                      <a:solidFill>
                        <a:srgbClr val="9E9E9E"/>
                      </a:solidFill>
                      <a:prstDash val="solid"/>
                      <a:round/>
                      <a:headEnd type="none" w="sm" len="sm"/>
                      <a:tailEnd type="none" w="sm" len="sm"/>
                    </a:lnR>
                    <a:lnT w="38100" cap="flat" cmpd="sng" algn="ctr">
                      <a:solidFill>
                        <a:srgbClr val="9E9E9E"/>
                      </a:solidFill>
                      <a:prstDash val="solid"/>
                      <a:round/>
                      <a:headEnd type="none" w="sm" len="sm"/>
                      <a:tailEnd type="none" w="sm" len="sm"/>
                    </a:lnT>
                    <a:lnB w="38100" cap="flat" cmpd="sng" algn="ctr">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38100" cap="flat" cmpd="sng" algn="ctr">
                      <a:solidFill>
                        <a:srgbClr val="9E9E9E"/>
                      </a:solidFill>
                      <a:prstDash val="solid"/>
                      <a:round/>
                      <a:headEnd type="none" w="sm" len="sm"/>
                      <a:tailEnd type="none" w="sm" len="sm"/>
                    </a:lnL>
                    <a:lnR w="38100" cap="flat" cmpd="sng" algn="ctr">
                      <a:solidFill>
                        <a:srgbClr val="9E9E9E"/>
                      </a:solidFill>
                      <a:prstDash val="solid"/>
                      <a:round/>
                      <a:headEnd type="none" w="sm" len="sm"/>
                      <a:tailEnd type="none" w="sm" len="sm"/>
                    </a:lnR>
                    <a:lnT w="38100" cap="flat" cmpd="sng" algn="ctr">
                      <a:solidFill>
                        <a:srgbClr val="9E9E9E"/>
                      </a:solidFill>
                      <a:prstDash val="solid"/>
                      <a:round/>
                      <a:headEnd type="none" w="sm" len="sm"/>
                      <a:tailEnd type="none" w="sm" len="sm"/>
                    </a:lnT>
                    <a:lnB w="38100" cap="flat" cmpd="sng" algn="ctr">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38100" cap="flat" cmpd="sng" algn="ctr">
                      <a:solidFill>
                        <a:srgbClr val="9E9E9E"/>
                      </a:solidFill>
                      <a:prstDash val="solid"/>
                      <a:round/>
                      <a:headEnd type="none" w="sm" len="sm"/>
                      <a:tailEnd type="none" w="sm" len="sm"/>
                    </a:lnL>
                    <a:lnR w="38100" cap="flat" cmpd="sng" algn="ctr">
                      <a:solidFill>
                        <a:srgbClr val="9E9E9E"/>
                      </a:solidFill>
                      <a:prstDash val="solid"/>
                      <a:round/>
                      <a:headEnd type="none" w="sm" len="sm"/>
                      <a:tailEnd type="none" w="sm" len="sm"/>
                    </a:lnR>
                    <a:lnT w="38100" cap="flat" cmpd="sng" algn="ctr">
                      <a:solidFill>
                        <a:srgbClr val="9E9E9E"/>
                      </a:solidFill>
                      <a:prstDash val="solid"/>
                      <a:round/>
                      <a:headEnd type="none" w="sm" len="sm"/>
                      <a:tailEnd type="none" w="sm" len="sm"/>
                    </a:lnT>
                    <a:lnB w="38100" cap="flat" cmpd="sng" algn="ctr">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38100" cap="flat" cmpd="sng" algn="ctr">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lgn="ctr">
                      <a:solidFill>
                        <a:srgbClr val="9E9E9E"/>
                      </a:solidFill>
                      <a:prstDash val="solid"/>
                      <a:round/>
                      <a:headEnd type="none" w="sm" len="sm"/>
                      <a:tailEnd type="none" w="sm" len="sm"/>
                    </a:lnT>
                    <a:lnB w="38100"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762000">
                <a:tc>
                  <a:txBody>
                    <a:bodyPr/>
                    <a:lstStyle/>
                    <a:p>
                      <a:pPr marL="0" lvl="0" indent="0" algn="l" rtl="0">
                        <a:spcBef>
                          <a:spcPts val="0"/>
                        </a:spcBef>
                        <a:spcAft>
                          <a:spcPts val="0"/>
                        </a:spcAft>
                        <a:buClr>
                          <a:schemeClr val="dk1"/>
                        </a:buClr>
                        <a:buSzPts val="1100"/>
                        <a:buFont typeface="Arial"/>
                        <a:buNone/>
                      </a:pPr>
                      <a:r>
                        <a:rPr lang="en-US" sz="1800" b="1" i="0" kern="1200" dirty="0">
                          <a:solidFill>
                            <a:schemeClr val="tx1"/>
                          </a:solidFill>
                          <a:effectLst/>
                          <a:latin typeface="+mn-lt"/>
                          <a:ea typeface="+mn-ea"/>
                          <a:cs typeface="+mn-cs"/>
                        </a:rPr>
                        <a:t>Definition and Prevalence of Diabetics by foot ulcer</a:t>
                      </a:r>
                    </a:p>
                  </a:txBody>
                  <a:tcPr marL="91425" marR="91425" marT="91425" marB="91425">
                    <a:lnL w="38100" cap="flat" cmpd="sng">
                      <a:solidFill>
                        <a:srgbClr val="9E9E9E"/>
                      </a:solidFill>
                      <a:prstDash val="solid"/>
                      <a:round/>
                      <a:headEnd type="none" w="sm" len="sm"/>
                      <a:tailEnd type="none" w="sm" len="sm"/>
                    </a:lnL>
                    <a:lnR w="38100" cap="flat" cmpd="sng" algn="ctr">
                      <a:solidFill>
                        <a:srgbClr val="9E9E9E"/>
                      </a:solidFill>
                      <a:prstDash val="solid"/>
                      <a:round/>
                      <a:headEnd type="none" w="sm" len="sm"/>
                      <a:tailEnd type="none" w="sm" len="sm"/>
                    </a:lnR>
                    <a:lnT w="38100" cap="flat" cmpd="sng" algn="ctr">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C6AD5F">
                        <a:alpha val="64709"/>
                      </a:srgbClr>
                    </a:solidFill>
                  </a:tcPr>
                </a:tc>
                <a:tc>
                  <a:txBody>
                    <a:bodyPr/>
                    <a:lstStyle/>
                    <a:p>
                      <a:pPr marL="0" lvl="0" indent="0" algn="l" rtl="0">
                        <a:spcBef>
                          <a:spcPts val="0"/>
                        </a:spcBef>
                        <a:spcAft>
                          <a:spcPts val="0"/>
                        </a:spcAft>
                        <a:buNone/>
                      </a:pPr>
                      <a:endParaRPr dirty="0"/>
                    </a:p>
                  </a:txBody>
                  <a:tcPr marL="91425" marR="91425" marT="91425" marB="91425">
                    <a:lnL w="38100" cap="flat" cmpd="sng" algn="ctr">
                      <a:solidFill>
                        <a:srgbClr val="9E9E9E"/>
                      </a:solidFill>
                      <a:prstDash val="solid"/>
                      <a:round/>
                      <a:headEnd type="none" w="sm" len="sm"/>
                      <a:tailEnd type="none" w="sm" len="sm"/>
                    </a:lnL>
                    <a:lnR w="38100" cap="flat" cmpd="sng" algn="ctr">
                      <a:solidFill>
                        <a:srgbClr val="9E9E9E"/>
                      </a:solidFill>
                      <a:prstDash val="solid"/>
                      <a:round/>
                      <a:headEnd type="none" w="sm" len="sm"/>
                      <a:tailEnd type="none" w="sm" len="sm"/>
                    </a:lnR>
                    <a:lnT w="38100" cap="flat" cmpd="sng" algn="ctr">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38100" cap="flat" cmpd="sng" algn="ctr">
                      <a:solidFill>
                        <a:srgbClr val="9E9E9E"/>
                      </a:solidFill>
                      <a:prstDash val="solid"/>
                      <a:round/>
                      <a:headEnd type="none" w="sm" len="sm"/>
                      <a:tailEnd type="none" w="sm" len="sm"/>
                    </a:lnL>
                    <a:lnR w="38100" cap="flat" cmpd="sng" algn="ctr">
                      <a:solidFill>
                        <a:srgbClr val="9E9E9E"/>
                      </a:solidFill>
                      <a:prstDash val="solid"/>
                      <a:round/>
                      <a:headEnd type="none" w="sm" len="sm"/>
                      <a:tailEnd type="none" w="sm" len="sm"/>
                    </a:lnR>
                    <a:lnT w="38100" cap="flat" cmpd="sng" algn="ctr">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lgn="ctr">
                      <a:solidFill>
                        <a:srgbClr val="9E9E9E"/>
                      </a:solidFill>
                      <a:prstDash val="solid"/>
                      <a:round/>
                      <a:headEnd type="none" w="sm" len="sm"/>
                      <a:tailEnd type="none" w="sm" len="sm"/>
                    </a:lnL>
                    <a:lnR w="38100" cap="flat" cmpd="sng" algn="ctr">
                      <a:solidFill>
                        <a:srgbClr val="9E9E9E"/>
                      </a:solidFill>
                      <a:prstDash val="solid"/>
                      <a:round/>
                      <a:headEnd type="none" w="sm" len="sm"/>
                      <a:tailEnd type="none" w="sm" len="sm"/>
                    </a:lnR>
                    <a:lnT w="38100" cap="flat" cmpd="sng" algn="ctr">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38100" cap="flat" cmpd="sng" algn="ctr">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lgn="ctr">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539988193"/>
                  </a:ext>
                </a:extLst>
              </a:tr>
            </a:tbl>
          </a:graphicData>
        </a:graphic>
      </p:graphicFrame>
      <p:grpSp>
        <p:nvGrpSpPr>
          <p:cNvPr id="6" name="Group 66">
            <a:extLst>
              <a:ext uri="{FF2B5EF4-FFF2-40B4-BE49-F238E27FC236}">
                <a16:creationId xmlns:a16="http://schemas.microsoft.com/office/drawing/2014/main" id="{A8C25C94-CA6B-3CEF-C258-758FED1D9965}"/>
              </a:ext>
            </a:extLst>
          </p:cNvPr>
          <p:cNvGrpSpPr/>
          <p:nvPr/>
        </p:nvGrpSpPr>
        <p:grpSpPr>
          <a:xfrm rot="831944">
            <a:off x="12018556" y="7675318"/>
            <a:ext cx="457475" cy="399868"/>
            <a:chOff x="-663563" y="48416"/>
            <a:chExt cx="782065" cy="1117346"/>
          </a:xfrm>
        </p:grpSpPr>
        <p:sp>
          <p:nvSpPr>
            <p:cNvPr id="7" name="Freeform 67">
              <a:extLst>
                <a:ext uri="{FF2B5EF4-FFF2-40B4-BE49-F238E27FC236}">
                  <a16:creationId xmlns:a16="http://schemas.microsoft.com/office/drawing/2014/main" id="{5C0696F9-D211-B846-699A-66DD74EE77A9}"/>
                </a:ext>
              </a:extLst>
            </p:cNvPr>
            <p:cNvSpPr/>
            <p:nvPr/>
          </p:nvSpPr>
          <p:spPr>
            <a:xfrm>
              <a:off x="-663563" y="48416"/>
              <a:ext cx="782065" cy="1117346"/>
            </a:xfrm>
            <a:custGeom>
              <a:avLst/>
              <a:gdLst/>
              <a:ahLst/>
              <a:cxnLst/>
              <a:rect l="l" t="t" r="r" b="b"/>
              <a:pathLst>
                <a:path w="782066" h="1117346">
                  <a:moveTo>
                    <a:pt x="0" y="0"/>
                  </a:moveTo>
                  <a:lnTo>
                    <a:pt x="782066" y="0"/>
                  </a:lnTo>
                  <a:lnTo>
                    <a:pt x="782066" y="1117346"/>
                  </a:lnTo>
                  <a:lnTo>
                    <a:pt x="0" y="1117346"/>
                  </a:lnTo>
                  <a:lnTo>
                    <a:pt x="0" y="0"/>
                  </a:lnTo>
                  <a:close/>
                </a:path>
              </a:pathLst>
            </a:custGeom>
            <a:blipFill>
              <a:blip r:embed="rId3"/>
              <a:stretch>
                <a:fillRect l="-1136" r="-1144" b="2"/>
              </a:stretch>
            </a:blipFill>
          </p:spPr>
          <p:txBody>
            <a:bodyPr/>
            <a:lstStyle/>
            <a:p>
              <a:endParaRPr lang="en-US" dirty="0"/>
            </a:p>
          </p:txBody>
        </p:sp>
      </p:grpSp>
      <p:grpSp>
        <p:nvGrpSpPr>
          <p:cNvPr id="8" name="Group 66">
            <a:extLst>
              <a:ext uri="{FF2B5EF4-FFF2-40B4-BE49-F238E27FC236}">
                <a16:creationId xmlns:a16="http://schemas.microsoft.com/office/drawing/2014/main" id="{D4C83F6F-9272-9754-0E13-0CBB71992D74}"/>
              </a:ext>
            </a:extLst>
          </p:cNvPr>
          <p:cNvGrpSpPr/>
          <p:nvPr/>
        </p:nvGrpSpPr>
        <p:grpSpPr>
          <a:xfrm rot="831944">
            <a:off x="8665753" y="7675322"/>
            <a:ext cx="457510" cy="399859"/>
            <a:chOff x="0" y="0"/>
            <a:chExt cx="782125" cy="1117321"/>
          </a:xfrm>
        </p:grpSpPr>
        <p:sp>
          <p:nvSpPr>
            <p:cNvPr id="9" name="Freeform 67">
              <a:extLst>
                <a:ext uri="{FF2B5EF4-FFF2-40B4-BE49-F238E27FC236}">
                  <a16:creationId xmlns:a16="http://schemas.microsoft.com/office/drawing/2014/main" id="{6BA443E8-E29F-8F4B-8DEA-3FBFB9FA8A41}"/>
                </a:ext>
              </a:extLst>
            </p:cNvPr>
            <p:cNvSpPr/>
            <p:nvPr/>
          </p:nvSpPr>
          <p:spPr>
            <a:xfrm>
              <a:off x="0" y="0"/>
              <a:ext cx="782066" cy="1117346"/>
            </a:xfrm>
            <a:custGeom>
              <a:avLst/>
              <a:gdLst/>
              <a:ahLst/>
              <a:cxnLst/>
              <a:rect l="l" t="t" r="r" b="b"/>
              <a:pathLst>
                <a:path w="782066" h="1117346">
                  <a:moveTo>
                    <a:pt x="0" y="0"/>
                  </a:moveTo>
                  <a:lnTo>
                    <a:pt x="782066" y="0"/>
                  </a:lnTo>
                  <a:lnTo>
                    <a:pt x="782066" y="1117346"/>
                  </a:lnTo>
                  <a:lnTo>
                    <a:pt x="0" y="1117346"/>
                  </a:lnTo>
                  <a:lnTo>
                    <a:pt x="0" y="0"/>
                  </a:lnTo>
                  <a:close/>
                </a:path>
              </a:pathLst>
            </a:custGeom>
            <a:blipFill>
              <a:blip r:embed="rId3"/>
              <a:stretch>
                <a:fillRect l="-1136" r="-1144" b="2"/>
              </a:stretch>
            </a:blipFill>
          </p:spPr>
          <p:txBody>
            <a:bodyPr/>
            <a:lstStyle/>
            <a:p>
              <a:endParaRPr lang="en-US" dirty="0"/>
            </a:p>
          </p:txBody>
        </p:sp>
      </p:grpSp>
      <p:grpSp>
        <p:nvGrpSpPr>
          <p:cNvPr id="10" name="Group 66">
            <a:extLst>
              <a:ext uri="{FF2B5EF4-FFF2-40B4-BE49-F238E27FC236}">
                <a16:creationId xmlns:a16="http://schemas.microsoft.com/office/drawing/2014/main" id="{F8178D30-B48A-9372-63C2-3010064DB7D1}"/>
              </a:ext>
            </a:extLst>
          </p:cNvPr>
          <p:cNvGrpSpPr/>
          <p:nvPr/>
        </p:nvGrpSpPr>
        <p:grpSpPr>
          <a:xfrm rot="831944">
            <a:off x="8354351" y="5107192"/>
            <a:ext cx="457510" cy="399859"/>
            <a:chOff x="0" y="0"/>
            <a:chExt cx="782125" cy="1117321"/>
          </a:xfrm>
        </p:grpSpPr>
        <p:sp>
          <p:nvSpPr>
            <p:cNvPr id="11" name="Freeform 67">
              <a:extLst>
                <a:ext uri="{FF2B5EF4-FFF2-40B4-BE49-F238E27FC236}">
                  <a16:creationId xmlns:a16="http://schemas.microsoft.com/office/drawing/2014/main" id="{D386BE6D-F604-F628-621C-5A93D4A01B4F}"/>
                </a:ext>
              </a:extLst>
            </p:cNvPr>
            <p:cNvSpPr/>
            <p:nvPr/>
          </p:nvSpPr>
          <p:spPr>
            <a:xfrm>
              <a:off x="0" y="0"/>
              <a:ext cx="782066" cy="1117346"/>
            </a:xfrm>
            <a:custGeom>
              <a:avLst/>
              <a:gdLst/>
              <a:ahLst/>
              <a:cxnLst/>
              <a:rect l="l" t="t" r="r" b="b"/>
              <a:pathLst>
                <a:path w="782066" h="1117346">
                  <a:moveTo>
                    <a:pt x="0" y="0"/>
                  </a:moveTo>
                  <a:lnTo>
                    <a:pt x="782066" y="0"/>
                  </a:lnTo>
                  <a:lnTo>
                    <a:pt x="782066" y="1117346"/>
                  </a:lnTo>
                  <a:lnTo>
                    <a:pt x="0" y="1117346"/>
                  </a:lnTo>
                  <a:lnTo>
                    <a:pt x="0" y="0"/>
                  </a:lnTo>
                  <a:close/>
                </a:path>
              </a:pathLst>
            </a:custGeom>
            <a:blipFill>
              <a:blip r:embed="rId3"/>
              <a:stretch>
                <a:fillRect l="-1136" r="-1144" b="2"/>
              </a:stretch>
            </a:blipFill>
          </p:spPr>
          <p:txBody>
            <a:bodyPr/>
            <a:lstStyle/>
            <a:p>
              <a:endParaRPr lang="en-US" dirty="0"/>
            </a:p>
          </p:txBody>
        </p:sp>
      </p:grpSp>
      <p:grpSp>
        <p:nvGrpSpPr>
          <p:cNvPr id="12" name="Group 66">
            <a:extLst>
              <a:ext uri="{FF2B5EF4-FFF2-40B4-BE49-F238E27FC236}">
                <a16:creationId xmlns:a16="http://schemas.microsoft.com/office/drawing/2014/main" id="{C506FD4A-20DA-1739-110B-A78882E90F66}"/>
              </a:ext>
            </a:extLst>
          </p:cNvPr>
          <p:cNvGrpSpPr/>
          <p:nvPr/>
        </p:nvGrpSpPr>
        <p:grpSpPr>
          <a:xfrm rot="831944">
            <a:off x="13367042" y="5150645"/>
            <a:ext cx="457510" cy="399859"/>
            <a:chOff x="0" y="0"/>
            <a:chExt cx="782125" cy="1117321"/>
          </a:xfrm>
        </p:grpSpPr>
        <p:sp>
          <p:nvSpPr>
            <p:cNvPr id="13" name="Freeform 67">
              <a:extLst>
                <a:ext uri="{FF2B5EF4-FFF2-40B4-BE49-F238E27FC236}">
                  <a16:creationId xmlns:a16="http://schemas.microsoft.com/office/drawing/2014/main" id="{B835B3F1-0AF2-3932-2086-4F37DA6AF400}"/>
                </a:ext>
              </a:extLst>
            </p:cNvPr>
            <p:cNvSpPr/>
            <p:nvPr/>
          </p:nvSpPr>
          <p:spPr>
            <a:xfrm>
              <a:off x="0" y="0"/>
              <a:ext cx="782066" cy="1117346"/>
            </a:xfrm>
            <a:custGeom>
              <a:avLst/>
              <a:gdLst/>
              <a:ahLst/>
              <a:cxnLst/>
              <a:rect l="l" t="t" r="r" b="b"/>
              <a:pathLst>
                <a:path w="782066" h="1117346">
                  <a:moveTo>
                    <a:pt x="0" y="0"/>
                  </a:moveTo>
                  <a:lnTo>
                    <a:pt x="782066" y="0"/>
                  </a:lnTo>
                  <a:lnTo>
                    <a:pt x="782066" y="1117346"/>
                  </a:lnTo>
                  <a:lnTo>
                    <a:pt x="0" y="1117346"/>
                  </a:lnTo>
                  <a:lnTo>
                    <a:pt x="0" y="0"/>
                  </a:lnTo>
                  <a:close/>
                </a:path>
              </a:pathLst>
            </a:custGeom>
            <a:blipFill>
              <a:blip r:embed="rId3"/>
              <a:stretch>
                <a:fillRect l="-1136" r="-1144" b="2"/>
              </a:stretch>
            </a:blipFill>
          </p:spPr>
          <p:txBody>
            <a:bodyPr/>
            <a:lstStyle/>
            <a:p>
              <a:endParaRPr lang="en-US" dirty="0"/>
            </a:p>
          </p:txBody>
        </p:sp>
      </p:grpSp>
      <p:grpSp>
        <p:nvGrpSpPr>
          <p:cNvPr id="14" name="Group 66">
            <a:extLst>
              <a:ext uri="{FF2B5EF4-FFF2-40B4-BE49-F238E27FC236}">
                <a16:creationId xmlns:a16="http://schemas.microsoft.com/office/drawing/2014/main" id="{32232A3C-4867-CAF7-C3BE-BBD7BBE253F9}"/>
              </a:ext>
            </a:extLst>
          </p:cNvPr>
          <p:cNvGrpSpPr/>
          <p:nvPr/>
        </p:nvGrpSpPr>
        <p:grpSpPr>
          <a:xfrm rot="831944">
            <a:off x="8513354" y="6075121"/>
            <a:ext cx="457510" cy="399859"/>
            <a:chOff x="0" y="0"/>
            <a:chExt cx="782125" cy="1117321"/>
          </a:xfrm>
        </p:grpSpPr>
        <p:sp>
          <p:nvSpPr>
            <p:cNvPr id="15" name="Freeform 67">
              <a:extLst>
                <a:ext uri="{FF2B5EF4-FFF2-40B4-BE49-F238E27FC236}">
                  <a16:creationId xmlns:a16="http://schemas.microsoft.com/office/drawing/2014/main" id="{4B182FBA-C8A3-EB69-8155-401F2F4B4074}"/>
                </a:ext>
              </a:extLst>
            </p:cNvPr>
            <p:cNvSpPr/>
            <p:nvPr/>
          </p:nvSpPr>
          <p:spPr>
            <a:xfrm>
              <a:off x="0" y="0"/>
              <a:ext cx="782066" cy="1117346"/>
            </a:xfrm>
            <a:custGeom>
              <a:avLst/>
              <a:gdLst/>
              <a:ahLst/>
              <a:cxnLst/>
              <a:rect l="l" t="t" r="r" b="b"/>
              <a:pathLst>
                <a:path w="782066" h="1117346">
                  <a:moveTo>
                    <a:pt x="0" y="0"/>
                  </a:moveTo>
                  <a:lnTo>
                    <a:pt x="782066" y="0"/>
                  </a:lnTo>
                  <a:lnTo>
                    <a:pt x="782066" y="1117346"/>
                  </a:lnTo>
                  <a:lnTo>
                    <a:pt x="0" y="1117346"/>
                  </a:lnTo>
                  <a:lnTo>
                    <a:pt x="0" y="0"/>
                  </a:lnTo>
                  <a:close/>
                </a:path>
              </a:pathLst>
            </a:custGeom>
            <a:blipFill>
              <a:blip r:embed="rId3"/>
              <a:stretch>
                <a:fillRect l="-1136" r="-1144" b="2"/>
              </a:stretch>
            </a:blipFill>
          </p:spPr>
          <p:txBody>
            <a:bodyPr/>
            <a:lstStyle/>
            <a:p>
              <a:endParaRPr lang="en-US" dirty="0"/>
            </a:p>
          </p:txBody>
        </p:sp>
      </p:grpSp>
      <p:grpSp>
        <p:nvGrpSpPr>
          <p:cNvPr id="16" name="Group 66">
            <a:extLst>
              <a:ext uri="{FF2B5EF4-FFF2-40B4-BE49-F238E27FC236}">
                <a16:creationId xmlns:a16="http://schemas.microsoft.com/office/drawing/2014/main" id="{EB73F341-E568-9517-98BD-5AF99C2A76E5}"/>
              </a:ext>
            </a:extLst>
          </p:cNvPr>
          <p:cNvGrpSpPr/>
          <p:nvPr/>
        </p:nvGrpSpPr>
        <p:grpSpPr>
          <a:xfrm rot="831944">
            <a:off x="13402362" y="5703844"/>
            <a:ext cx="457510" cy="399859"/>
            <a:chOff x="0" y="0"/>
            <a:chExt cx="782125" cy="1117321"/>
          </a:xfrm>
        </p:grpSpPr>
        <p:sp>
          <p:nvSpPr>
            <p:cNvPr id="17" name="Freeform 67">
              <a:extLst>
                <a:ext uri="{FF2B5EF4-FFF2-40B4-BE49-F238E27FC236}">
                  <a16:creationId xmlns:a16="http://schemas.microsoft.com/office/drawing/2014/main" id="{1AC72AFE-4A6C-2007-7075-DCF75001C875}"/>
                </a:ext>
              </a:extLst>
            </p:cNvPr>
            <p:cNvSpPr/>
            <p:nvPr/>
          </p:nvSpPr>
          <p:spPr>
            <a:xfrm>
              <a:off x="0" y="0"/>
              <a:ext cx="782066" cy="1117346"/>
            </a:xfrm>
            <a:custGeom>
              <a:avLst/>
              <a:gdLst/>
              <a:ahLst/>
              <a:cxnLst/>
              <a:rect l="l" t="t" r="r" b="b"/>
              <a:pathLst>
                <a:path w="782066" h="1117346">
                  <a:moveTo>
                    <a:pt x="0" y="0"/>
                  </a:moveTo>
                  <a:lnTo>
                    <a:pt x="782066" y="0"/>
                  </a:lnTo>
                  <a:lnTo>
                    <a:pt x="782066" y="1117346"/>
                  </a:lnTo>
                  <a:lnTo>
                    <a:pt x="0" y="1117346"/>
                  </a:lnTo>
                  <a:lnTo>
                    <a:pt x="0" y="0"/>
                  </a:lnTo>
                  <a:close/>
                </a:path>
              </a:pathLst>
            </a:custGeom>
            <a:blipFill>
              <a:blip r:embed="rId3"/>
              <a:stretch>
                <a:fillRect l="-1136" r="-1144" b="2"/>
              </a:stretch>
            </a:blipFill>
          </p:spPr>
          <p:txBody>
            <a:bodyPr/>
            <a:lstStyle/>
            <a:p>
              <a:endParaRPr lang="en-US" dirty="0"/>
            </a:p>
          </p:txBody>
        </p:sp>
      </p:grpSp>
      <p:grpSp>
        <p:nvGrpSpPr>
          <p:cNvPr id="21" name="Group 66">
            <a:extLst>
              <a:ext uri="{FF2B5EF4-FFF2-40B4-BE49-F238E27FC236}">
                <a16:creationId xmlns:a16="http://schemas.microsoft.com/office/drawing/2014/main" id="{B70E7FF9-5281-40DB-41E3-5C6DAF649D94}"/>
              </a:ext>
            </a:extLst>
          </p:cNvPr>
          <p:cNvGrpSpPr/>
          <p:nvPr/>
        </p:nvGrpSpPr>
        <p:grpSpPr>
          <a:xfrm rot="831944">
            <a:off x="13406645" y="6207197"/>
            <a:ext cx="457510" cy="399859"/>
            <a:chOff x="0" y="0"/>
            <a:chExt cx="782125" cy="1117321"/>
          </a:xfrm>
        </p:grpSpPr>
        <p:sp>
          <p:nvSpPr>
            <p:cNvPr id="23" name="Freeform 67">
              <a:extLst>
                <a:ext uri="{FF2B5EF4-FFF2-40B4-BE49-F238E27FC236}">
                  <a16:creationId xmlns:a16="http://schemas.microsoft.com/office/drawing/2014/main" id="{D99972EA-C81F-7915-7234-6378ADF1586E}"/>
                </a:ext>
              </a:extLst>
            </p:cNvPr>
            <p:cNvSpPr/>
            <p:nvPr/>
          </p:nvSpPr>
          <p:spPr>
            <a:xfrm>
              <a:off x="0" y="0"/>
              <a:ext cx="782066" cy="1117346"/>
            </a:xfrm>
            <a:custGeom>
              <a:avLst/>
              <a:gdLst/>
              <a:ahLst/>
              <a:cxnLst/>
              <a:rect l="l" t="t" r="r" b="b"/>
              <a:pathLst>
                <a:path w="782066" h="1117346">
                  <a:moveTo>
                    <a:pt x="0" y="0"/>
                  </a:moveTo>
                  <a:lnTo>
                    <a:pt x="782066" y="0"/>
                  </a:lnTo>
                  <a:lnTo>
                    <a:pt x="782066" y="1117346"/>
                  </a:lnTo>
                  <a:lnTo>
                    <a:pt x="0" y="1117346"/>
                  </a:lnTo>
                  <a:lnTo>
                    <a:pt x="0" y="0"/>
                  </a:lnTo>
                  <a:close/>
                </a:path>
              </a:pathLst>
            </a:custGeom>
            <a:blipFill>
              <a:blip r:embed="rId3"/>
              <a:stretch>
                <a:fillRect l="-1136" r="-1144" b="2"/>
              </a:stretch>
            </a:blipFill>
          </p:spPr>
          <p:txBody>
            <a:bodyPr/>
            <a:lstStyle/>
            <a:p>
              <a:endParaRPr lang="en-US" dirty="0"/>
            </a:p>
          </p:txBody>
        </p:sp>
      </p:grpSp>
      <p:grpSp>
        <p:nvGrpSpPr>
          <p:cNvPr id="24" name="Group 66">
            <a:extLst>
              <a:ext uri="{FF2B5EF4-FFF2-40B4-BE49-F238E27FC236}">
                <a16:creationId xmlns:a16="http://schemas.microsoft.com/office/drawing/2014/main" id="{E6AEBE51-5C51-0AAD-E448-7B8634A1471F}"/>
              </a:ext>
            </a:extLst>
          </p:cNvPr>
          <p:cNvGrpSpPr/>
          <p:nvPr/>
        </p:nvGrpSpPr>
        <p:grpSpPr>
          <a:xfrm rot="831944">
            <a:off x="11977133" y="6176910"/>
            <a:ext cx="457510" cy="399859"/>
            <a:chOff x="0" y="0"/>
            <a:chExt cx="782125" cy="1117321"/>
          </a:xfrm>
        </p:grpSpPr>
        <p:sp>
          <p:nvSpPr>
            <p:cNvPr id="25" name="Freeform 67">
              <a:extLst>
                <a:ext uri="{FF2B5EF4-FFF2-40B4-BE49-F238E27FC236}">
                  <a16:creationId xmlns:a16="http://schemas.microsoft.com/office/drawing/2014/main" id="{AD1CA628-20AF-6786-AEC4-A05E04FEA269}"/>
                </a:ext>
              </a:extLst>
            </p:cNvPr>
            <p:cNvSpPr/>
            <p:nvPr/>
          </p:nvSpPr>
          <p:spPr>
            <a:xfrm>
              <a:off x="0" y="0"/>
              <a:ext cx="782066" cy="1117346"/>
            </a:xfrm>
            <a:custGeom>
              <a:avLst/>
              <a:gdLst/>
              <a:ahLst/>
              <a:cxnLst/>
              <a:rect l="l" t="t" r="r" b="b"/>
              <a:pathLst>
                <a:path w="782066" h="1117346">
                  <a:moveTo>
                    <a:pt x="0" y="0"/>
                  </a:moveTo>
                  <a:lnTo>
                    <a:pt x="782066" y="0"/>
                  </a:lnTo>
                  <a:lnTo>
                    <a:pt x="782066" y="1117346"/>
                  </a:lnTo>
                  <a:lnTo>
                    <a:pt x="0" y="1117346"/>
                  </a:lnTo>
                  <a:lnTo>
                    <a:pt x="0" y="0"/>
                  </a:lnTo>
                  <a:close/>
                </a:path>
              </a:pathLst>
            </a:custGeom>
            <a:blipFill>
              <a:blip r:embed="rId3"/>
              <a:stretch>
                <a:fillRect l="-1136" r="-1144" b="2"/>
              </a:stretch>
            </a:blipFill>
          </p:spPr>
          <p:txBody>
            <a:bodyPr/>
            <a:lstStyle/>
            <a:p>
              <a:endParaRPr lang="en-US" dirty="0"/>
            </a:p>
          </p:txBody>
        </p:sp>
      </p:grpSp>
      <p:grpSp>
        <p:nvGrpSpPr>
          <p:cNvPr id="26" name="Group 66">
            <a:extLst>
              <a:ext uri="{FF2B5EF4-FFF2-40B4-BE49-F238E27FC236}">
                <a16:creationId xmlns:a16="http://schemas.microsoft.com/office/drawing/2014/main" id="{EBE749A1-6A5F-6BE8-0355-AE504884E308}"/>
              </a:ext>
            </a:extLst>
          </p:cNvPr>
          <p:cNvGrpSpPr/>
          <p:nvPr/>
        </p:nvGrpSpPr>
        <p:grpSpPr>
          <a:xfrm rot="831944">
            <a:off x="13410450" y="6923135"/>
            <a:ext cx="457510" cy="399859"/>
            <a:chOff x="0" y="0"/>
            <a:chExt cx="782125" cy="1117321"/>
          </a:xfrm>
        </p:grpSpPr>
        <p:sp>
          <p:nvSpPr>
            <p:cNvPr id="27" name="Freeform 67">
              <a:extLst>
                <a:ext uri="{FF2B5EF4-FFF2-40B4-BE49-F238E27FC236}">
                  <a16:creationId xmlns:a16="http://schemas.microsoft.com/office/drawing/2014/main" id="{4F4256FF-AF3F-0D75-F8E7-A4AEF839366E}"/>
                </a:ext>
              </a:extLst>
            </p:cNvPr>
            <p:cNvSpPr/>
            <p:nvPr/>
          </p:nvSpPr>
          <p:spPr>
            <a:xfrm>
              <a:off x="0" y="0"/>
              <a:ext cx="782066" cy="1117346"/>
            </a:xfrm>
            <a:custGeom>
              <a:avLst/>
              <a:gdLst/>
              <a:ahLst/>
              <a:cxnLst/>
              <a:rect l="l" t="t" r="r" b="b"/>
              <a:pathLst>
                <a:path w="782066" h="1117346">
                  <a:moveTo>
                    <a:pt x="0" y="0"/>
                  </a:moveTo>
                  <a:lnTo>
                    <a:pt x="782066" y="0"/>
                  </a:lnTo>
                  <a:lnTo>
                    <a:pt x="782066" y="1117346"/>
                  </a:lnTo>
                  <a:lnTo>
                    <a:pt x="0" y="1117346"/>
                  </a:lnTo>
                  <a:lnTo>
                    <a:pt x="0" y="0"/>
                  </a:lnTo>
                  <a:close/>
                </a:path>
              </a:pathLst>
            </a:custGeom>
            <a:blipFill>
              <a:blip r:embed="rId3"/>
              <a:stretch>
                <a:fillRect l="-1136" r="-1144" b="2"/>
              </a:stretch>
            </a:blipFill>
          </p:spPr>
          <p:txBody>
            <a:bodyPr/>
            <a:lstStyle/>
            <a:p>
              <a:endParaRPr lang="en-US" dirty="0"/>
            </a:p>
          </p:txBody>
        </p:sp>
      </p:grpSp>
      <p:grpSp>
        <p:nvGrpSpPr>
          <p:cNvPr id="28" name="Group 66">
            <a:extLst>
              <a:ext uri="{FF2B5EF4-FFF2-40B4-BE49-F238E27FC236}">
                <a16:creationId xmlns:a16="http://schemas.microsoft.com/office/drawing/2014/main" id="{6D0ECBCE-0E15-6CB4-DA68-F3113F96AB75}"/>
              </a:ext>
            </a:extLst>
          </p:cNvPr>
          <p:cNvGrpSpPr/>
          <p:nvPr/>
        </p:nvGrpSpPr>
        <p:grpSpPr>
          <a:xfrm rot="831944">
            <a:off x="13422475" y="7721237"/>
            <a:ext cx="457510" cy="399859"/>
            <a:chOff x="0" y="0"/>
            <a:chExt cx="782125" cy="1117321"/>
          </a:xfrm>
        </p:grpSpPr>
        <p:sp>
          <p:nvSpPr>
            <p:cNvPr id="29" name="Freeform 67">
              <a:extLst>
                <a:ext uri="{FF2B5EF4-FFF2-40B4-BE49-F238E27FC236}">
                  <a16:creationId xmlns:a16="http://schemas.microsoft.com/office/drawing/2014/main" id="{6C7036F7-58B8-0821-C943-9AD6E7096A22}"/>
                </a:ext>
              </a:extLst>
            </p:cNvPr>
            <p:cNvSpPr/>
            <p:nvPr/>
          </p:nvSpPr>
          <p:spPr>
            <a:xfrm>
              <a:off x="0" y="0"/>
              <a:ext cx="782066" cy="1117346"/>
            </a:xfrm>
            <a:custGeom>
              <a:avLst/>
              <a:gdLst/>
              <a:ahLst/>
              <a:cxnLst/>
              <a:rect l="l" t="t" r="r" b="b"/>
              <a:pathLst>
                <a:path w="782066" h="1117346">
                  <a:moveTo>
                    <a:pt x="0" y="0"/>
                  </a:moveTo>
                  <a:lnTo>
                    <a:pt x="782066" y="0"/>
                  </a:lnTo>
                  <a:lnTo>
                    <a:pt x="782066" y="1117346"/>
                  </a:lnTo>
                  <a:lnTo>
                    <a:pt x="0" y="1117346"/>
                  </a:lnTo>
                  <a:lnTo>
                    <a:pt x="0" y="0"/>
                  </a:lnTo>
                  <a:close/>
                </a:path>
              </a:pathLst>
            </a:custGeom>
            <a:blipFill>
              <a:blip r:embed="rId3"/>
              <a:stretch>
                <a:fillRect l="-1136" r="-1144" b="2"/>
              </a:stretch>
            </a:blipFill>
          </p:spPr>
          <p:txBody>
            <a:bodyPr/>
            <a:lstStyle/>
            <a:p>
              <a:endParaRPr lang="en-US" dirty="0"/>
            </a:p>
          </p:txBody>
        </p:sp>
      </p:grpSp>
      <p:grpSp>
        <p:nvGrpSpPr>
          <p:cNvPr id="30" name="Group 29">
            <a:extLst>
              <a:ext uri="{FF2B5EF4-FFF2-40B4-BE49-F238E27FC236}">
                <a16:creationId xmlns:a16="http://schemas.microsoft.com/office/drawing/2014/main" id="{0AA40D47-9351-AF56-BA5E-8B8734B16DD8}"/>
              </a:ext>
            </a:extLst>
          </p:cNvPr>
          <p:cNvGrpSpPr/>
          <p:nvPr/>
        </p:nvGrpSpPr>
        <p:grpSpPr>
          <a:xfrm rot="831944">
            <a:off x="10494555" y="6227518"/>
            <a:ext cx="457475" cy="399868"/>
            <a:chOff x="-86113" y="-546084"/>
            <a:chExt cx="782065" cy="1117346"/>
          </a:xfrm>
        </p:grpSpPr>
        <p:sp>
          <p:nvSpPr>
            <p:cNvPr id="31" name="Freeform 30">
              <a:extLst>
                <a:ext uri="{FF2B5EF4-FFF2-40B4-BE49-F238E27FC236}">
                  <a16:creationId xmlns:a16="http://schemas.microsoft.com/office/drawing/2014/main" id="{775FD4FB-C429-40DA-4118-4A97640A6431}"/>
                </a:ext>
              </a:extLst>
            </p:cNvPr>
            <p:cNvSpPr/>
            <p:nvPr/>
          </p:nvSpPr>
          <p:spPr>
            <a:xfrm>
              <a:off x="-86113" y="-546084"/>
              <a:ext cx="782065" cy="1117346"/>
            </a:xfrm>
            <a:custGeom>
              <a:avLst/>
              <a:gdLst/>
              <a:ahLst/>
              <a:cxnLst/>
              <a:rect l="l" t="t" r="r" b="b"/>
              <a:pathLst>
                <a:path w="782066" h="1117346">
                  <a:moveTo>
                    <a:pt x="0" y="0"/>
                  </a:moveTo>
                  <a:lnTo>
                    <a:pt x="782066" y="0"/>
                  </a:lnTo>
                  <a:lnTo>
                    <a:pt x="782066" y="1117346"/>
                  </a:lnTo>
                  <a:lnTo>
                    <a:pt x="0" y="1117346"/>
                  </a:lnTo>
                  <a:lnTo>
                    <a:pt x="0" y="0"/>
                  </a:lnTo>
                  <a:close/>
                </a:path>
              </a:pathLst>
            </a:custGeom>
            <a:blipFill>
              <a:blip r:embed="rId3"/>
              <a:stretch>
                <a:fillRect l="-1136" r="-1144" b="2"/>
              </a:stretch>
            </a:blipFill>
          </p:spPr>
          <p:txBody>
            <a:bodyPr/>
            <a:lstStyle/>
            <a:p>
              <a:endParaRPr lang="en-US" dirty="0"/>
            </a:p>
          </p:txBody>
        </p:sp>
      </p:grpSp>
      <p:grpSp>
        <p:nvGrpSpPr>
          <p:cNvPr id="32" name="Group 66">
            <a:extLst>
              <a:ext uri="{FF2B5EF4-FFF2-40B4-BE49-F238E27FC236}">
                <a16:creationId xmlns:a16="http://schemas.microsoft.com/office/drawing/2014/main" id="{454B7FAD-CCCE-2322-EDAD-F3FDACA7BC66}"/>
              </a:ext>
            </a:extLst>
          </p:cNvPr>
          <p:cNvGrpSpPr/>
          <p:nvPr/>
        </p:nvGrpSpPr>
        <p:grpSpPr>
          <a:xfrm rot="831944">
            <a:off x="10494553" y="7522921"/>
            <a:ext cx="457510" cy="399859"/>
            <a:chOff x="0" y="0"/>
            <a:chExt cx="782125" cy="1117321"/>
          </a:xfrm>
        </p:grpSpPr>
        <p:sp>
          <p:nvSpPr>
            <p:cNvPr id="33" name="Freeform 67">
              <a:extLst>
                <a:ext uri="{FF2B5EF4-FFF2-40B4-BE49-F238E27FC236}">
                  <a16:creationId xmlns:a16="http://schemas.microsoft.com/office/drawing/2014/main" id="{E3F9975E-A423-6BCE-5ABB-AC077AF11ACF}"/>
                </a:ext>
              </a:extLst>
            </p:cNvPr>
            <p:cNvSpPr/>
            <p:nvPr/>
          </p:nvSpPr>
          <p:spPr>
            <a:xfrm>
              <a:off x="0" y="0"/>
              <a:ext cx="782066" cy="1117346"/>
            </a:xfrm>
            <a:custGeom>
              <a:avLst/>
              <a:gdLst/>
              <a:ahLst/>
              <a:cxnLst/>
              <a:rect l="l" t="t" r="r" b="b"/>
              <a:pathLst>
                <a:path w="782066" h="1117346">
                  <a:moveTo>
                    <a:pt x="0" y="0"/>
                  </a:moveTo>
                  <a:lnTo>
                    <a:pt x="782066" y="0"/>
                  </a:lnTo>
                  <a:lnTo>
                    <a:pt x="782066" y="1117346"/>
                  </a:lnTo>
                  <a:lnTo>
                    <a:pt x="0" y="1117346"/>
                  </a:lnTo>
                  <a:lnTo>
                    <a:pt x="0" y="0"/>
                  </a:lnTo>
                  <a:close/>
                </a:path>
              </a:pathLst>
            </a:custGeom>
            <a:blipFill>
              <a:blip r:embed="rId3"/>
              <a:stretch>
                <a:fillRect l="-1136" r="-1144" b="2"/>
              </a:stretch>
            </a:blipFill>
          </p:spPr>
          <p:txBody>
            <a:bodyPr/>
            <a:lstStyle/>
            <a:p>
              <a:endParaRPr lang="en-US" dirty="0"/>
            </a:p>
          </p:txBody>
        </p:sp>
      </p:grpSp>
      <p:grpSp>
        <p:nvGrpSpPr>
          <p:cNvPr id="34" name="Group 76">
            <a:extLst>
              <a:ext uri="{FF2B5EF4-FFF2-40B4-BE49-F238E27FC236}">
                <a16:creationId xmlns:a16="http://schemas.microsoft.com/office/drawing/2014/main" id="{5902C7B6-BE73-1226-A667-A33B69EFEE3F}"/>
              </a:ext>
            </a:extLst>
          </p:cNvPr>
          <p:cNvGrpSpPr/>
          <p:nvPr/>
        </p:nvGrpSpPr>
        <p:grpSpPr>
          <a:xfrm>
            <a:off x="8624507" y="5568927"/>
            <a:ext cx="304746" cy="336976"/>
            <a:chOff x="0" y="0"/>
            <a:chExt cx="645881" cy="917919"/>
          </a:xfrm>
        </p:grpSpPr>
        <p:sp>
          <p:nvSpPr>
            <p:cNvPr id="35" name="Freeform 77">
              <a:extLst>
                <a:ext uri="{FF2B5EF4-FFF2-40B4-BE49-F238E27FC236}">
                  <a16:creationId xmlns:a16="http://schemas.microsoft.com/office/drawing/2014/main" id="{F928C0BE-C91C-7AED-72AC-AD050444A1D9}"/>
                </a:ext>
              </a:extLst>
            </p:cNvPr>
            <p:cNvSpPr/>
            <p:nvPr/>
          </p:nvSpPr>
          <p:spPr>
            <a:xfrm>
              <a:off x="0" y="0"/>
              <a:ext cx="645922" cy="917956"/>
            </a:xfrm>
            <a:custGeom>
              <a:avLst/>
              <a:gdLst/>
              <a:ahLst/>
              <a:cxnLst/>
              <a:rect l="l" t="t" r="r" b="b"/>
              <a:pathLst>
                <a:path w="645922" h="917956">
                  <a:moveTo>
                    <a:pt x="0" y="0"/>
                  </a:moveTo>
                  <a:lnTo>
                    <a:pt x="645922" y="0"/>
                  </a:lnTo>
                  <a:lnTo>
                    <a:pt x="645922" y="917956"/>
                  </a:lnTo>
                  <a:lnTo>
                    <a:pt x="0" y="917956"/>
                  </a:lnTo>
                  <a:lnTo>
                    <a:pt x="0" y="0"/>
                  </a:lnTo>
                  <a:close/>
                </a:path>
              </a:pathLst>
            </a:custGeom>
            <a:blipFill>
              <a:blip r:embed="rId4"/>
              <a:stretch>
                <a:fillRect l="-617" r="-611" b="4"/>
              </a:stretch>
            </a:blipFill>
          </p:spPr>
          <p:txBody>
            <a:bodyPr/>
            <a:lstStyle/>
            <a:p>
              <a:endParaRPr lang="en-US"/>
            </a:p>
          </p:txBody>
        </p:sp>
      </p:grpSp>
      <p:grpSp>
        <p:nvGrpSpPr>
          <p:cNvPr id="36" name="Group 76">
            <a:extLst>
              <a:ext uri="{FF2B5EF4-FFF2-40B4-BE49-F238E27FC236}">
                <a16:creationId xmlns:a16="http://schemas.microsoft.com/office/drawing/2014/main" id="{48A6A127-915B-3F02-2BE4-1A3C83BCADF1}"/>
              </a:ext>
            </a:extLst>
          </p:cNvPr>
          <p:cNvGrpSpPr/>
          <p:nvPr/>
        </p:nvGrpSpPr>
        <p:grpSpPr>
          <a:xfrm>
            <a:off x="10529507" y="5645127"/>
            <a:ext cx="304746" cy="336976"/>
            <a:chOff x="0" y="0"/>
            <a:chExt cx="645881" cy="917919"/>
          </a:xfrm>
        </p:grpSpPr>
        <p:sp>
          <p:nvSpPr>
            <p:cNvPr id="37" name="Freeform 77">
              <a:extLst>
                <a:ext uri="{FF2B5EF4-FFF2-40B4-BE49-F238E27FC236}">
                  <a16:creationId xmlns:a16="http://schemas.microsoft.com/office/drawing/2014/main" id="{635DB7BC-FBC1-60FF-B208-7192298D23B8}"/>
                </a:ext>
              </a:extLst>
            </p:cNvPr>
            <p:cNvSpPr/>
            <p:nvPr/>
          </p:nvSpPr>
          <p:spPr>
            <a:xfrm>
              <a:off x="0" y="0"/>
              <a:ext cx="645922" cy="917956"/>
            </a:xfrm>
            <a:custGeom>
              <a:avLst/>
              <a:gdLst/>
              <a:ahLst/>
              <a:cxnLst/>
              <a:rect l="l" t="t" r="r" b="b"/>
              <a:pathLst>
                <a:path w="645922" h="917956">
                  <a:moveTo>
                    <a:pt x="0" y="0"/>
                  </a:moveTo>
                  <a:lnTo>
                    <a:pt x="645922" y="0"/>
                  </a:lnTo>
                  <a:lnTo>
                    <a:pt x="645922" y="917956"/>
                  </a:lnTo>
                  <a:lnTo>
                    <a:pt x="0" y="917956"/>
                  </a:lnTo>
                  <a:lnTo>
                    <a:pt x="0" y="0"/>
                  </a:lnTo>
                  <a:close/>
                </a:path>
              </a:pathLst>
            </a:custGeom>
            <a:blipFill>
              <a:blip r:embed="rId4"/>
              <a:stretch>
                <a:fillRect l="-617" r="-611" b="4"/>
              </a:stretch>
            </a:blipFill>
          </p:spPr>
          <p:txBody>
            <a:bodyPr/>
            <a:lstStyle/>
            <a:p>
              <a:endParaRPr lang="en-US"/>
            </a:p>
          </p:txBody>
        </p:sp>
      </p:grpSp>
      <p:grpSp>
        <p:nvGrpSpPr>
          <p:cNvPr id="38" name="Group 37">
            <a:extLst>
              <a:ext uri="{FF2B5EF4-FFF2-40B4-BE49-F238E27FC236}">
                <a16:creationId xmlns:a16="http://schemas.microsoft.com/office/drawing/2014/main" id="{989FEC5A-AD9C-D3F5-C92A-B13F1FA0B7EE}"/>
              </a:ext>
            </a:extLst>
          </p:cNvPr>
          <p:cNvGrpSpPr/>
          <p:nvPr/>
        </p:nvGrpSpPr>
        <p:grpSpPr>
          <a:xfrm>
            <a:off x="8472107" y="6864327"/>
            <a:ext cx="304746" cy="336976"/>
            <a:chOff x="0" y="0"/>
            <a:chExt cx="645881" cy="917919"/>
          </a:xfrm>
        </p:grpSpPr>
        <p:sp>
          <p:nvSpPr>
            <p:cNvPr id="39" name="Freeform 38">
              <a:extLst>
                <a:ext uri="{FF2B5EF4-FFF2-40B4-BE49-F238E27FC236}">
                  <a16:creationId xmlns:a16="http://schemas.microsoft.com/office/drawing/2014/main" id="{85A76447-2C69-A7B5-5F97-715BCD17CA52}"/>
                </a:ext>
              </a:extLst>
            </p:cNvPr>
            <p:cNvSpPr/>
            <p:nvPr/>
          </p:nvSpPr>
          <p:spPr>
            <a:xfrm>
              <a:off x="0" y="0"/>
              <a:ext cx="645922" cy="917956"/>
            </a:xfrm>
            <a:custGeom>
              <a:avLst/>
              <a:gdLst/>
              <a:ahLst/>
              <a:cxnLst/>
              <a:rect l="l" t="t" r="r" b="b"/>
              <a:pathLst>
                <a:path w="645922" h="917956">
                  <a:moveTo>
                    <a:pt x="0" y="0"/>
                  </a:moveTo>
                  <a:lnTo>
                    <a:pt x="645922" y="0"/>
                  </a:lnTo>
                  <a:lnTo>
                    <a:pt x="645922" y="917956"/>
                  </a:lnTo>
                  <a:lnTo>
                    <a:pt x="0" y="917956"/>
                  </a:lnTo>
                  <a:lnTo>
                    <a:pt x="0" y="0"/>
                  </a:lnTo>
                  <a:close/>
                </a:path>
              </a:pathLst>
            </a:custGeom>
            <a:blipFill>
              <a:blip r:embed="rId4"/>
              <a:stretch>
                <a:fillRect l="-617" r="-611" b="4"/>
              </a:stretch>
            </a:blipFill>
          </p:spPr>
          <p:txBody>
            <a:bodyPr/>
            <a:lstStyle/>
            <a:p>
              <a:endParaRPr lang="en-US"/>
            </a:p>
          </p:txBody>
        </p:sp>
      </p:grpSp>
      <p:grpSp>
        <p:nvGrpSpPr>
          <p:cNvPr id="40" name="Group 76">
            <a:extLst>
              <a:ext uri="{FF2B5EF4-FFF2-40B4-BE49-F238E27FC236}">
                <a16:creationId xmlns:a16="http://schemas.microsoft.com/office/drawing/2014/main" id="{1F2708B7-6C35-8108-E30E-4F4A1D5E86D8}"/>
              </a:ext>
            </a:extLst>
          </p:cNvPr>
          <p:cNvGrpSpPr/>
          <p:nvPr/>
        </p:nvGrpSpPr>
        <p:grpSpPr>
          <a:xfrm>
            <a:off x="11977307" y="6940527"/>
            <a:ext cx="304746" cy="336976"/>
            <a:chOff x="0" y="0"/>
            <a:chExt cx="645881" cy="917919"/>
          </a:xfrm>
        </p:grpSpPr>
        <p:sp>
          <p:nvSpPr>
            <p:cNvPr id="41" name="Freeform 77">
              <a:extLst>
                <a:ext uri="{FF2B5EF4-FFF2-40B4-BE49-F238E27FC236}">
                  <a16:creationId xmlns:a16="http://schemas.microsoft.com/office/drawing/2014/main" id="{29762A14-C009-D86D-7DA2-3642DF3F9537}"/>
                </a:ext>
              </a:extLst>
            </p:cNvPr>
            <p:cNvSpPr/>
            <p:nvPr/>
          </p:nvSpPr>
          <p:spPr>
            <a:xfrm>
              <a:off x="0" y="0"/>
              <a:ext cx="645922" cy="917956"/>
            </a:xfrm>
            <a:custGeom>
              <a:avLst/>
              <a:gdLst/>
              <a:ahLst/>
              <a:cxnLst/>
              <a:rect l="l" t="t" r="r" b="b"/>
              <a:pathLst>
                <a:path w="645922" h="917956">
                  <a:moveTo>
                    <a:pt x="0" y="0"/>
                  </a:moveTo>
                  <a:lnTo>
                    <a:pt x="645922" y="0"/>
                  </a:lnTo>
                  <a:lnTo>
                    <a:pt x="645922" y="917956"/>
                  </a:lnTo>
                  <a:lnTo>
                    <a:pt x="0" y="917956"/>
                  </a:lnTo>
                  <a:lnTo>
                    <a:pt x="0" y="0"/>
                  </a:lnTo>
                  <a:close/>
                </a:path>
              </a:pathLst>
            </a:custGeom>
            <a:blipFill>
              <a:blip r:embed="rId4"/>
              <a:stretch>
                <a:fillRect l="-617" r="-611" b="4"/>
              </a:stretch>
            </a:blipFill>
          </p:spPr>
          <p:txBody>
            <a:bodyPr/>
            <a:lstStyle/>
            <a:p>
              <a:endParaRPr lang="en-US" dirty="0"/>
            </a:p>
          </p:txBody>
        </p:sp>
      </p:grpSp>
      <p:grpSp>
        <p:nvGrpSpPr>
          <p:cNvPr id="42" name="Group 76">
            <a:extLst>
              <a:ext uri="{FF2B5EF4-FFF2-40B4-BE49-F238E27FC236}">
                <a16:creationId xmlns:a16="http://schemas.microsoft.com/office/drawing/2014/main" id="{B468B405-A556-A5CD-B3AF-0AF703BBBE52}"/>
              </a:ext>
            </a:extLst>
          </p:cNvPr>
          <p:cNvGrpSpPr/>
          <p:nvPr/>
        </p:nvGrpSpPr>
        <p:grpSpPr>
          <a:xfrm>
            <a:off x="10605707" y="6788127"/>
            <a:ext cx="304746" cy="336976"/>
            <a:chOff x="0" y="0"/>
            <a:chExt cx="645881" cy="917919"/>
          </a:xfrm>
        </p:grpSpPr>
        <p:sp>
          <p:nvSpPr>
            <p:cNvPr id="43" name="Freeform 77">
              <a:extLst>
                <a:ext uri="{FF2B5EF4-FFF2-40B4-BE49-F238E27FC236}">
                  <a16:creationId xmlns:a16="http://schemas.microsoft.com/office/drawing/2014/main" id="{5C4AFE8E-A121-97AE-7B0A-6123DF4953F1}"/>
                </a:ext>
              </a:extLst>
            </p:cNvPr>
            <p:cNvSpPr/>
            <p:nvPr/>
          </p:nvSpPr>
          <p:spPr>
            <a:xfrm>
              <a:off x="0" y="0"/>
              <a:ext cx="645922" cy="917956"/>
            </a:xfrm>
            <a:custGeom>
              <a:avLst/>
              <a:gdLst/>
              <a:ahLst/>
              <a:cxnLst/>
              <a:rect l="l" t="t" r="r" b="b"/>
              <a:pathLst>
                <a:path w="645922" h="917956">
                  <a:moveTo>
                    <a:pt x="0" y="0"/>
                  </a:moveTo>
                  <a:lnTo>
                    <a:pt x="645922" y="0"/>
                  </a:lnTo>
                  <a:lnTo>
                    <a:pt x="645922" y="917956"/>
                  </a:lnTo>
                  <a:lnTo>
                    <a:pt x="0" y="917956"/>
                  </a:lnTo>
                  <a:lnTo>
                    <a:pt x="0" y="0"/>
                  </a:lnTo>
                  <a:close/>
                </a:path>
              </a:pathLst>
            </a:custGeom>
            <a:blipFill>
              <a:blip r:embed="rId4"/>
              <a:stretch>
                <a:fillRect l="-617" r="-611" b="4"/>
              </a:stretch>
            </a:blipFill>
          </p:spPr>
          <p:txBody>
            <a:bodyPr/>
            <a:lstStyle/>
            <a:p>
              <a:endParaRPr lang="en-US" dirty="0"/>
            </a:p>
          </p:txBody>
        </p:sp>
      </p:grpSp>
      <p:grpSp>
        <p:nvGrpSpPr>
          <p:cNvPr id="44" name="Group 76">
            <a:extLst>
              <a:ext uri="{FF2B5EF4-FFF2-40B4-BE49-F238E27FC236}">
                <a16:creationId xmlns:a16="http://schemas.microsoft.com/office/drawing/2014/main" id="{7F84E7E3-4B5F-8C5E-5B01-C60A3C3C7BB2}"/>
              </a:ext>
            </a:extLst>
          </p:cNvPr>
          <p:cNvGrpSpPr/>
          <p:nvPr/>
        </p:nvGrpSpPr>
        <p:grpSpPr>
          <a:xfrm>
            <a:off x="11977307" y="5645127"/>
            <a:ext cx="304746" cy="336976"/>
            <a:chOff x="0" y="0"/>
            <a:chExt cx="645881" cy="917919"/>
          </a:xfrm>
        </p:grpSpPr>
        <p:sp>
          <p:nvSpPr>
            <p:cNvPr id="45" name="Freeform 77">
              <a:extLst>
                <a:ext uri="{FF2B5EF4-FFF2-40B4-BE49-F238E27FC236}">
                  <a16:creationId xmlns:a16="http://schemas.microsoft.com/office/drawing/2014/main" id="{6BB25978-7C5E-982F-A475-7C8666033D24}"/>
                </a:ext>
              </a:extLst>
            </p:cNvPr>
            <p:cNvSpPr/>
            <p:nvPr/>
          </p:nvSpPr>
          <p:spPr>
            <a:xfrm>
              <a:off x="0" y="0"/>
              <a:ext cx="645922" cy="917956"/>
            </a:xfrm>
            <a:custGeom>
              <a:avLst/>
              <a:gdLst/>
              <a:ahLst/>
              <a:cxnLst/>
              <a:rect l="l" t="t" r="r" b="b"/>
              <a:pathLst>
                <a:path w="645922" h="917956">
                  <a:moveTo>
                    <a:pt x="0" y="0"/>
                  </a:moveTo>
                  <a:lnTo>
                    <a:pt x="645922" y="0"/>
                  </a:lnTo>
                  <a:lnTo>
                    <a:pt x="645922" y="917956"/>
                  </a:lnTo>
                  <a:lnTo>
                    <a:pt x="0" y="917956"/>
                  </a:lnTo>
                  <a:lnTo>
                    <a:pt x="0" y="0"/>
                  </a:lnTo>
                  <a:close/>
                </a:path>
              </a:pathLst>
            </a:custGeom>
            <a:blipFill>
              <a:blip r:embed="rId4"/>
              <a:stretch>
                <a:fillRect l="-617" r="-611" b="4"/>
              </a:stretch>
            </a:blipFill>
          </p:spPr>
          <p:txBody>
            <a:bodyPr/>
            <a:lstStyle/>
            <a:p>
              <a:endParaRPr lang="en-US" dirty="0"/>
            </a:p>
          </p:txBody>
        </p:sp>
      </p:grpSp>
      <p:grpSp>
        <p:nvGrpSpPr>
          <p:cNvPr id="46" name="Group 66">
            <a:extLst>
              <a:ext uri="{FF2B5EF4-FFF2-40B4-BE49-F238E27FC236}">
                <a16:creationId xmlns:a16="http://schemas.microsoft.com/office/drawing/2014/main" id="{5138F8A1-6AE9-F217-6207-F6F123756F62}"/>
              </a:ext>
            </a:extLst>
          </p:cNvPr>
          <p:cNvGrpSpPr/>
          <p:nvPr/>
        </p:nvGrpSpPr>
        <p:grpSpPr>
          <a:xfrm rot="831944">
            <a:off x="11942355" y="5084517"/>
            <a:ext cx="457475" cy="399868"/>
            <a:chOff x="1088585" y="-7895940"/>
            <a:chExt cx="782065" cy="1117346"/>
          </a:xfrm>
        </p:grpSpPr>
        <p:sp>
          <p:nvSpPr>
            <p:cNvPr id="47" name="Freeform 67">
              <a:extLst>
                <a:ext uri="{FF2B5EF4-FFF2-40B4-BE49-F238E27FC236}">
                  <a16:creationId xmlns:a16="http://schemas.microsoft.com/office/drawing/2014/main" id="{98A41286-416D-78A9-9516-021EB7E237FB}"/>
                </a:ext>
              </a:extLst>
            </p:cNvPr>
            <p:cNvSpPr/>
            <p:nvPr/>
          </p:nvSpPr>
          <p:spPr>
            <a:xfrm>
              <a:off x="1088585" y="-7895940"/>
              <a:ext cx="782065" cy="1117346"/>
            </a:xfrm>
            <a:custGeom>
              <a:avLst/>
              <a:gdLst/>
              <a:ahLst/>
              <a:cxnLst/>
              <a:rect l="l" t="t" r="r" b="b"/>
              <a:pathLst>
                <a:path w="782066" h="1117346">
                  <a:moveTo>
                    <a:pt x="0" y="0"/>
                  </a:moveTo>
                  <a:lnTo>
                    <a:pt x="782066" y="0"/>
                  </a:lnTo>
                  <a:lnTo>
                    <a:pt x="782066" y="1117346"/>
                  </a:lnTo>
                  <a:lnTo>
                    <a:pt x="0" y="1117346"/>
                  </a:lnTo>
                  <a:lnTo>
                    <a:pt x="0" y="0"/>
                  </a:lnTo>
                  <a:close/>
                </a:path>
              </a:pathLst>
            </a:custGeom>
            <a:blipFill>
              <a:blip r:embed="rId3"/>
              <a:stretch>
                <a:fillRect l="-1136" r="-1144" b="2"/>
              </a:stretch>
            </a:blipFill>
          </p:spPr>
          <p:txBody>
            <a:bodyPr/>
            <a:lstStyle/>
            <a:p>
              <a:endParaRPr lang="en-US" dirty="0"/>
            </a:p>
          </p:txBody>
        </p:sp>
      </p:grpSp>
      <p:grpSp>
        <p:nvGrpSpPr>
          <p:cNvPr id="48" name="Group 66">
            <a:extLst>
              <a:ext uri="{FF2B5EF4-FFF2-40B4-BE49-F238E27FC236}">
                <a16:creationId xmlns:a16="http://schemas.microsoft.com/office/drawing/2014/main" id="{FEA9F492-CDAD-9C3A-E497-E7759FA987B9}"/>
              </a:ext>
            </a:extLst>
          </p:cNvPr>
          <p:cNvGrpSpPr/>
          <p:nvPr/>
        </p:nvGrpSpPr>
        <p:grpSpPr>
          <a:xfrm rot="831944">
            <a:off x="10494553" y="5084522"/>
            <a:ext cx="457510" cy="399859"/>
            <a:chOff x="0" y="0"/>
            <a:chExt cx="782125" cy="1117321"/>
          </a:xfrm>
        </p:grpSpPr>
        <p:sp>
          <p:nvSpPr>
            <p:cNvPr id="49" name="Freeform 67">
              <a:extLst>
                <a:ext uri="{FF2B5EF4-FFF2-40B4-BE49-F238E27FC236}">
                  <a16:creationId xmlns:a16="http://schemas.microsoft.com/office/drawing/2014/main" id="{3C4D65B0-9188-F68D-BC0B-20D1ED16BA88}"/>
                </a:ext>
              </a:extLst>
            </p:cNvPr>
            <p:cNvSpPr/>
            <p:nvPr/>
          </p:nvSpPr>
          <p:spPr>
            <a:xfrm>
              <a:off x="0" y="0"/>
              <a:ext cx="782066" cy="1117346"/>
            </a:xfrm>
            <a:custGeom>
              <a:avLst/>
              <a:gdLst/>
              <a:ahLst/>
              <a:cxnLst/>
              <a:rect l="l" t="t" r="r" b="b"/>
              <a:pathLst>
                <a:path w="782066" h="1117346">
                  <a:moveTo>
                    <a:pt x="0" y="0"/>
                  </a:moveTo>
                  <a:lnTo>
                    <a:pt x="782066" y="0"/>
                  </a:lnTo>
                  <a:lnTo>
                    <a:pt x="782066" y="1117346"/>
                  </a:lnTo>
                  <a:lnTo>
                    <a:pt x="0" y="1117346"/>
                  </a:lnTo>
                  <a:lnTo>
                    <a:pt x="0" y="0"/>
                  </a:lnTo>
                  <a:close/>
                </a:path>
              </a:pathLst>
            </a:custGeom>
            <a:blipFill>
              <a:blip r:embed="rId3"/>
              <a:stretch>
                <a:fillRect l="-1136" r="-1144" b="2"/>
              </a:stretch>
            </a:blipFill>
          </p:spPr>
          <p:txBody>
            <a:bodyPr/>
            <a:lstStyle/>
            <a:p>
              <a:endParaRPr lang="en-US" dirty="0"/>
            </a:p>
          </p:txBody>
        </p:sp>
      </p:grpSp>
    </p:spTree>
    <p:extLst>
      <p:ext uri="{BB962C8B-B14F-4D97-AF65-F5344CB8AC3E}">
        <p14:creationId xmlns:p14="http://schemas.microsoft.com/office/powerpoint/2010/main" val="24582413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7530" y="2286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18" b="-9518"/>
            </a:stretch>
          </a:blipFill>
        </p:spPr>
        <p:txBody>
          <a:bodyPr/>
          <a:lstStyle/>
          <a:p>
            <a:endParaRPr lang="en-LK" dirty="0"/>
          </a:p>
        </p:txBody>
      </p:sp>
      <p:grpSp>
        <p:nvGrpSpPr>
          <p:cNvPr id="3" name="Group 3"/>
          <p:cNvGrpSpPr/>
          <p:nvPr/>
        </p:nvGrpSpPr>
        <p:grpSpPr>
          <a:xfrm>
            <a:off x="474985" y="0"/>
            <a:ext cx="9144000" cy="10287000"/>
            <a:chOff x="0" y="0"/>
            <a:chExt cx="2408296" cy="2709333"/>
          </a:xfrm>
        </p:grpSpPr>
        <p:sp>
          <p:nvSpPr>
            <p:cNvPr id="4" name="Freeform 4"/>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00949D"/>
            </a:solidFill>
          </p:spPr>
          <p:txBody>
            <a:bodyPr/>
            <a:lstStyle/>
            <a:p>
              <a:endParaRPr lang="en-LK"/>
            </a:p>
          </p:txBody>
        </p:sp>
        <p:sp>
          <p:nvSpPr>
            <p:cNvPr id="5" name="TextBox 5"/>
            <p:cNvSpPr txBox="1"/>
            <p:nvPr/>
          </p:nvSpPr>
          <p:spPr>
            <a:xfrm>
              <a:off x="0" y="-38100"/>
              <a:ext cx="2408296" cy="2747433"/>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rot="18900000">
            <a:off x="7226960" y="4437070"/>
            <a:ext cx="16683427" cy="7332130"/>
          </a:xfrm>
          <a:prstGeom prst="rect">
            <a:avLst/>
          </a:prstGeom>
        </p:spPr>
        <p:txBody>
          <a:bodyPr lIns="50800" tIns="50800" rIns="50800" bIns="50800" rtlCol="0" anchor="ctr"/>
          <a:lstStyle/>
          <a:p>
            <a:pPr algn="ctr">
              <a:lnSpc>
                <a:spcPts val="2659"/>
              </a:lnSpc>
              <a:spcBef>
                <a:spcPct val="0"/>
              </a:spcBef>
            </a:pPr>
            <a:endParaRPr/>
          </a:p>
        </p:txBody>
      </p:sp>
      <p:sp>
        <p:nvSpPr>
          <p:cNvPr id="16" name="Freeform 16"/>
          <p:cNvSpPr/>
          <p:nvPr/>
        </p:nvSpPr>
        <p:spPr>
          <a:xfrm>
            <a:off x="1388002" y="1790700"/>
            <a:ext cx="474985" cy="474985"/>
          </a:xfrm>
          <a:custGeom>
            <a:avLst/>
            <a:gdLst/>
            <a:ahLst/>
            <a:cxnLst/>
            <a:rect l="l" t="t" r="r" b="b"/>
            <a:pathLst>
              <a:path w="474985" h="474985">
                <a:moveTo>
                  <a:pt x="0" y="0"/>
                </a:moveTo>
                <a:lnTo>
                  <a:pt x="474985" y="0"/>
                </a:lnTo>
                <a:lnTo>
                  <a:pt x="474985" y="474985"/>
                </a:lnTo>
                <a:lnTo>
                  <a:pt x="0" y="4749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LK"/>
          </a:p>
        </p:txBody>
      </p:sp>
      <p:sp>
        <p:nvSpPr>
          <p:cNvPr id="17" name="TextBox 17"/>
          <p:cNvSpPr txBox="1"/>
          <p:nvPr/>
        </p:nvSpPr>
        <p:spPr>
          <a:xfrm>
            <a:off x="1984285" y="1805350"/>
            <a:ext cx="6550115" cy="974626"/>
          </a:xfrm>
          <a:prstGeom prst="rect">
            <a:avLst/>
          </a:prstGeom>
        </p:spPr>
        <p:txBody>
          <a:bodyPr lIns="0" tIns="0" rIns="0" bIns="0" rtlCol="0" anchor="t">
            <a:spAutoFit/>
          </a:bodyPr>
          <a:lstStyle/>
          <a:p>
            <a:pPr algn="just">
              <a:lnSpc>
                <a:spcPts val="3811"/>
              </a:lnSpc>
            </a:pPr>
            <a:r>
              <a:rPr lang="en-US" sz="3600" b="1" dirty="0">
                <a:solidFill>
                  <a:schemeClr val="bg1"/>
                </a:solidFill>
              </a:rPr>
              <a:t>Main Objective </a:t>
            </a:r>
            <a:endParaRPr lang="en-US" sz="3600" dirty="0">
              <a:solidFill>
                <a:schemeClr val="bg1"/>
              </a:solidFill>
            </a:endParaRPr>
          </a:p>
          <a:p>
            <a:pPr algn="just">
              <a:lnSpc>
                <a:spcPts val="3811"/>
              </a:lnSpc>
            </a:pPr>
            <a:r>
              <a:rPr lang="en-US" sz="3595" spc="-97" dirty="0">
                <a:solidFill>
                  <a:srgbClr val="FFFFFF"/>
                </a:solidFill>
                <a:latin typeface="Montserrat Medium"/>
              </a:rPr>
              <a:t> </a:t>
            </a:r>
          </a:p>
        </p:txBody>
      </p:sp>
      <p:sp>
        <p:nvSpPr>
          <p:cNvPr id="18" name="TextBox 18"/>
          <p:cNvSpPr txBox="1"/>
          <p:nvPr/>
        </p:nvSpPr>
        <p:spPr>
          <a:xfrm>
            <a:off x="1388002" y="6419283"/>
            <a:ext cx="7018244" cy="1723549"/>
          </a:xfrm>
          <a:prstGeom prst="rect">
            <a:avLst/>
          </a:prstGeom>
        </p:spPr>
        <p:txBody>
          <a:bodyPr lIns="0" tIns="0" rIns="0" bIns="0" rtlCol="0" anchor="t">
            <a:spAutoFit/>
          </a:bodyPr>
          <a:lstStyle/>
          <a:p>
            <a:pPr algn="l"/>
            <a:r>
              <a:rPr lang="en-US" sz="2800" dirty="0">
                <a:solidFill>
                  <a:schemeClr val="bg1"/>
                </a:solidFill>
              </a:rPr>
              <a:t>Develop a precise model for diabetes prediction through foot wound analysis, enhancing early detection and tailoring interventions for effective personalized care.</a:t>
            </a:r>
          </a:p>
        </p:txBody>
      </p:sp>
      <p:sp>
        <p:nvSpPr>
          <p:cNvPr id="21" name="Freeform 21"/>
          <p:cNvSpPr/>
          <p:nvPr/>
        </p:nvSpPr>
        <p:spPr>
          <a:xfrm>
            <a:off x="10227201" y="1943100"/>
            <a:ext cx="474985" cy="474985"/>
          </a:xfrm>
          <a:custGeom>
            <a:avLst/>
            <a:gdLst/>
            <a:ahLst/>
            <a:cxnLst/>
            <a:rect l="l" t="t" r="r" b="b"/>
            <a:pathLst>
              <a:path w="474985" h="474985">
                <a:moveTo>
                  <a:pt x="0" y="0"/>
                </a:moveTo>
                <a:lnTo>
                  <a:pt x="474985" y="0"/>
                </a:lnTo>
                <a:lnTo>
                  <a:pt x="474985" y="474985"/>
                </a:lnTo>
                <a:lnTo>
                  <a:pt x="0" y="474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LK"/>
          </a:p>
        </p:txBody>
      </p:sp>
      <p:sp>
        <p:nvSpPr>
          <p:cNvPr id="22" name="TextBox 22"/>
          <p:cNvSpPr txBox="1"/>
          <p:nvPr/>
        </p:nvSpPr>
        <p:spPr>
          <a:xfrm>
            <a:off x="10823485" y="1957750"/>
            <a:ext cx="6550115" cy="974626"/>
          </a:xfrm>
          <a:prstGeom prst="rect">
            <a:avLst/>
          </a:prstGeom>
        </p:spPr>
        <p:txBody>
          <a:bodyPr lIns="0" tIns="0" rIns="0" bIns="0" rtlCol="0" anchor="t">
            <a:spAutoFit/>
          </a:bodyPr>
          <a:lstStyle/>
          <a:p>
            <a:pPr algn="just">
              <a:lnSpc>
                <a:spcPts val="3811"/>
              </a:lnSpc>
            </a:pPr>
            <a:r>
              <a:rPr lang="en-US" sz="3600" b="1" dirty="0">
                <a:solidFill>
                  <a:srgbClr val="096A72"/>
                </a:solidFill>
              </a:rPr>
              <a:t>Specific Objectives</a:t>
            </a:r>
          </a:p>
          <a:p>
            <a:pPr algn="just">
              <a:lnSpc>
                <a:spcPts val="3811"/>
              </a:lnSpc>
            </a:pPr>
            <a:endParaRPr lang="en-US" sz="3595" spc="-97" dirty="0">
              <a:solidFill>
                <a:srgbClr val="00949D"/>
              </a:solidFill>
              <a:latin typeface="Montserrat Medium"/>
            </a:endParaRPr>
          </a:p>
        </p:txBody>
      </p:sp>
      <p:sp>
        <p:nvSpPr>
          <p:cNvPr id="23" name="TextBox 23"/>
          <p:cNvSpPr txBox="1"/>
          <p:nvPr/>
        </p:nvSpPr>
        <p:spPr>
          <a:xfrm>
            <a:off x="10464693" y="2994831"/>
            <a:ext cx="7719045" cy="5170646"/>
          </a:xfrm>
          <a:prstGeom prst="rect">
            <a:avLst/>
          </a:prstGeom>
        </p:spPr>
        <p:txBody>
          <a:bodyPr wrap="square" lIns="0" tIns="0" rIns="0" bIns="0" rtlCol="0" anchor="t">
            <a:spAutoFit/>
          </a:bodyPr>
          <a:lstStyle/>
          <a:p>
            <a:pPr marL="342900" indent="-342900" algn="l">
              <a:buFont typeface="Arial" panose="020B0604020202020204" pitchFamily="34" charset="0"/>
              <a:buChar char="•"/>
            </a:pPr>
            <a:r>
              <a:rPr lang="en-US" sz="2800" dirty="0">
                <a:solidFill>
                  <a:srgbClr val="096A72"/>
                </a:solidFill>
              </a:rPr>
              <a:t>Optimize machine learning algorithms for accurate foot wound analysis.</a:t>
            </a:r>
          </a:p>
          <a:p>
            <a:pPr algn="l"/>
            <a:endParaRPr lang="en-US" sz="2800" dirty="0">
              <a:solidFill>
                <a:srgbClr val="096A72"/>
              </a:solidFill>
            </a:endParaRPr>
          </a:p>
          <a:p>
            <a:pPr marL="342900" indent="-342900" algn="l">
              <a:buFont typeface="Arial" panose="020B0604020202020204" pitchFamily="34" charset="0"/>
              <a:buChar char="•"/>
            </a:pPr>
            <a:r>
              <a:rPr lang="en-US" sz="2800" dirty="0">
                <a:solidFill>
                  <a:srgbClr val="096A72"/>
                </a:solidFill>
              </a:rPr>
              <a:t>Implement a user-friendly interface for accessibility.</a:t>
            </a:r>
          </a:p>
          <a:p>
            <a:pPr algn="l"/>
            <a:endParaRPr lang="en-US" sz="2800" dirty="0">
              <a:solidFill>
                <a:srgbClr val="096A72"/>
              </a:solidFill>
            </a:endParaRPr>
          </a:p>
          <a:p>
            <a:pPr marL="342900" indent="-342900" algn="l">
              <a:buFont typeface="Arial" panose="020B0604020202020204" pitchFamily="34" charset="0"/>
              <a:buChar char="•"/>
            </a:pPr>
            <a:r>
              <a:rPr lang="en-US" sz="2800" dirty="0">
                <a:solidFill>
                  <a:srgbClr val="096A72"/>
                </a:solidFill>
              </a:rPr>
              <a:t>Categorize foot wounds into severity stages for better risk assessment.</a:t>
            </a:r>
          </a:p>
          <a:p>
            <a:pPr algn="l"/>
            <a:endParaRPr lang="en-US" sz="2800" dirty="0">
              <a:solidFill>
                <a:srgbClr val="096A72"/>
              </a:solidFill>
            </a:endParaRPr>
          </a:p>
          <a:p>
            <a:pPr marL="342900" indent="-342900" algn="l">
              <a:buFont typeface="Arial" panose="020B0604020202020204" pitchFamily="34" charset="0"/>
              <a:buChar char="•"/>
            </a:pPr>
            <a:r>
              <a:rPr lang="en-US" sz="2800" dirty="0">
                <a:solidFill>
                  <a:srgbClr val="096A72"/>
                </a:solidFill>
              </a:rPr>
              <a:t>Conduct rigorous testing to validate the model's accuracy and reliability.</a:t>
            </a:r>
          </a:p>
          <a:p>
            <a:pPr algn="l"/>
            <a:endParaRPr lang="en-US" sz="2800" dirty="0">
              <a:solidFill>
                <a:srgbClr val="096A72"/>
              </a:solidFill>
            </a:endParaRPr>
          </a:p>
        </p:txBody>
      </p:sp>
      <p:pic>
        <p:nvPicPr>
          <p:cNvPr id="9" name="Picture 8" descr="A puzzle piece with a word on it&#10;&#10;Description automatically generated">
            <a:extLst>
              <a:ext uri="{FF2B5EF4-FFF2-40B4-BE49-F238E27FC236}">
                <a16:creationId xmlns:a16="http://schemas.microsoft.com/office/drawing/2014/main" id="{D00C56AD-AF91-4E42-9560-621C4CB6E0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65868" y="2670155"/>
            <a:ext cx="7018244" cy="3311545"/>
          </a:xfrm>
          <a:prstGeom prst="rect">
            <a:avLst/>
          </a:prstGeom>
        </p:spPr>
      </p:pic>
      <p:pic>
        <p:nvPicPr>
          <p:cNvPr id="11" name="Picture 10">
            <a:extLst>
              <a:ext uri="{FF2B5EF4-FFF2-40B4-BE49-F238E27FC236}">
                <a16:creationId xmlns:a16="http://schemas.microsoft.com/office/drawing/2014/main" id="{7D885ADF-D50C-C5A8-B767-CF3426F938B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82" y="9222377"/>
            <a:ext cx="18297882" cy="1178923"/>
          </a:xfrm>
          <a:prstGeom prst="rect">
            <a:avLst/>
          </a:prstGeom>
        </p:spPr>
      </p:pic>
      <p:sp>
        <p:nvSpPr>
          <p:cNvPr id="12" name="TextBox 11">
            <a:extLst>
              <a:ext uri="{FF2B5EF4-FFF2-40B4-BE49-F238E27FC236}">
                <a16:creationId xmlns:a16="http://schemas.microsoft.com/office/drawing/2014/main" id="{3F832D13-57DD-05DE-E87B-C4A4DA75CCA1}"/>
              </a:ext>
            </a:extLst>
          </p:cNvPr>
          <p:cNvSpPr txBox="1"/>
          <p:nvPr/>
        </p:nvSpPr>
        <p:spPr>
          <a:xfrm>
            <a:off x="6558887" y="9855897"/>
            <a:ext cx="9353006" cy="400110"/>
          </a:xfrm>
          <a:prstGeom prst="rect">
            <a:avLst/>
          </a:prstGeom>
          <a:noFill/>
        </p:spPr>
        <p:txBody>
          <a:bodyPr wrap="square">
            <a:spAutoFit/>
          </a:bodyPr>
          <a:lstStyle/>
          <a:p>
            <a:r>
              <a:rPr lang="en-US" sz="2000" b="1" dirty="0">
                <a:solidFill>
                  <a:schemeClr val="tx1"/>
                </a:solidFill>
              </a:rPr>
              <a:t>IT2105062</a:t>
            </a:r>
            <a:r>
              <a:rPr lang="en-US" sz="2000" dirty="0">
                <a:solidFill>
                  <a:schemeClr val="tx1"/>
                </a:solidFill>
              </a:rPr>
              <a:t> |   </a:t>
            </a:r>
            <a:r>
              <a:rPr lang="en-US" sz="2000" dirty="0" err="1"/>
              <a:t>Kajanan</a:t>
            </a:r>
            <a:r>
              <a:rPr lang="en-US" sz="2000" dirty="0"/>
              <a:t> T</a:t>
            </a:r>
            <a:r>
              <a:rPr lang="en-US" sz="2000" b="1" dirty="0">
                <a:solidFill>
                  <a:schemeClr val="tx1"/>
                </a:solidFill>
              </a:rPr>
              <a:t>   </a:t>
            </a:r>
            <a:r>
              <a:rPr lang="en-US" sz="2000" dirty="0">
                <a:solidFill>
                  <a:schemeClr val="tx1"/>
                </a:solidFill>
              </a:rPr>
              <a:t>|   TMP-24-120</a:t>
            </a:r>
            <a:endParaRPr lang="en-US" sz="2000" b="0" dirty="0">
              <a:solidFill>
                <a:schemeClr val="tx1"/>
              </a:solidFill>
            </a:endParaRPr>
          </a:p>
        </p:txBody>
      </p:sp>
      <p:sp>
        <p:nvSpPr>
          <p:cNvPr id="7" name="Rectangle 6">
            <a:extLst>
              <a:ext uri="{FF2B5EF4-FFF2-40B4-BE49-F238E27FC236}">
                <a16:creationId xmlns:a16="http://schemas.microsoft.com/office/drawing/2014/main" id="{605BF221-310C-E329-B848-8D49DBAF7DCF}"/>
              </a:ext>
            </a:extLst>
          </p:cNvPr>
          <p:cNvSpPr/>
          <p:nvPr/>
        </p:nvSpPr>
        <p:spPr>
          <a:xfrm>
            <a:off x="6802041" y="215131"/>
            <a:ext cx="5037909" cy="1066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dirty="0"/>
          </a:p>
        </p:txBody>
      </p:sp>
      <p:sp>
        <p:nvSpPr>
          <p:cNvPr id="8" name="TextBox 7">
            <a:extLst>
              <a:ext uri="{FF2B5EF4-FFF2-40B4-BE49-F238E27FC236}">
                <a16:creationId xmlns:a16="http://schemas.microsoft.com/office/drawing/2014/main" id="{D78E0ED8-A1D1-0AD4-C923-C35AE6A4E562}"/>
              </a:ext>
            </a:extLst>
          </p:cNvPr>
          <p:cNvSpPr txBox="1"/>
          <p:nvPr/>
        </p:nvSpPr>
        <p:spPr>
          <a:xfrm>
            <a:off x="7633703" y="140992"/>
            <a:ext cx="4090945" cy="1107996"/>
          </a:xfrm>
          <a:prstGeom prst="rect">
            <a:avLst/>
          </a:prstGeom>
          <a:noFill/>
        </p:spPr>
        <p:txBody>
          <a:bodyPr wrap="square" rtlCol="0">
            <a:spAutoFit/>
          </a:bodyPr>
          <a:lstStyle/>
          <a:p>
            <a:r>
              <a:rPr lang="en-LK" sz="6600" dirty="0">
                <a:solidFill>
                  <a:srgbClr val="096A72"/>
                </a:solidFill>
              </a:rPr>
              <a:t>Objectives</a:t>
            </a:r>
          </a:p>
        </p:txBody>
      </p:sp>
    </p:spTree>
    <p:extLst>
      <p:ext uri="{BB962C8B-B14F-4D97-AF65-F5344CB8AC3E}">
        <p14:creationId xmlns:p14="http://schemas.microsoft.com/office/powerpoint/2010/main" val="8294559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noFill/>
          <a:ln>
            <a:noFill/>
          </a:ln>
        </p:spPr>
        <p:txBody>
          <a:bodyPr/>
          <a:lstStyle/>
          <a:p>
            <a:endParaRPr lang="en-LK" dirty="0"/>
          </a:p>
        </p:txBody>
      </p:sp>
      <p:grpSp>
        <p:nvGrpSpPr>
          <p:cNvPr id="3" name="Group 3"/>
          <p:cNvGrpSpPr/>
          <p:nvPr/>
        </p:nvGrpSpPr>
        <p:grpSpPr>
          <a:xfrm>
            <a:off x="474985" y="0"/>
            <a:ext cx="9144000" cy="10287000"/>
            <a:chOff x="0" y="0"/>
            <a:chExt cx="2408296" cy="2709333"/>
          </a:xfrm>
        </p:grpSpPr>
        <p:sp>
          <p:nvSpPr>
            <p:cNvPr id="4" name="Freeform 4"/>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00949D"/>
            </a:solidFill>
          </p:spPr>
          <p:txBody>
            <a:bodyPr/>
            <a:lstStyle/>
            <a:p>
              <a:endParaRPr lang="en-LK" dirty="0"/>
            </a:p>
          </p:txBody>
        </p:sp>
        <p:sp>
          <p:nvSpPr>
            <p:cNvPr id="5" name="TextBox 5"/>
            <p:cNvSpPr txBox="1"/>
            <p:nvPr/>
          </p:nvSpPr>
          <p:spPr>
            <a:xfrm>
              <a:off x="0" y="-38100"/>
              <a:ext cx="2408296" cy="2747433"/>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1028700" y="2249224"/>
            <a:ext cx="474985" cy="474985"/>
          </a:xfrm>
          <a:custGeom>
            <a:avLst/>
            <a:gdLst/>
            <a:ahLst/>
            <a:cxnLst/>
            <a:rect l="l" t="t" r="r" b="b"/>
            <a:pathLst>
              <a:path w="474985" h="474985">
                <a:moveTo>
                  <a:pt x="0" y="0"/>
                </a:moveTo>
                <a:lnTo>
                  <a:pt x="474985" y="0"/>
                </a:lnTo>
                <a:lnTo>
                  <a:pt x="474985" y="474985"/>
                </a:lnTo>
                <a:lnTo>
                  <a:pt x="0" y="4749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LK"/>
          </a:p>
        </p:txBody>
      </p:sp>
      <p:sp>
        <p:nvSpPr>
          <p:cNvPr id="17" name="TextBox 17"/>
          <p:cNvSpPr txBox="1"/>
          <p:nvPr/>
        </p:nvSpPr>
        <p:spPr>
          <a:xfrm>
            <a:off x="1624983" y="2263874"/>
            <a:ext cx="6550115" cy="974626"/>
          </a:xfrm>
          <a:prstGeom prst="rect">
            <a:avLst/>
          </a:prstGeom>
        </p:spPr>
        <p:txBody>
          <a:bodyPr lIns="0" tIns="0" rIns="0" bIns="0" rtlCol="0" anchor="t">
            <a:spAutoFit/>
          </a:bodyPr>
          <a:lstStyle/>
          <a:p>
            <a:pPr algn="just">
              <a:lnSpc>
                <a:spcPts val="3811"/>
              </a:lnSpc>
            </a:pPr>
            <a:r>
              <a:rPr lang="en-US" sz="3600" b="1" dirty="0">
                <a:solidFill>
                  <a:schemeClr val="bg1"/>
                </a:solidFill>
              </a:rPr>
              <a:t>Functional</a:t>
            </a:r>
            <a:endParaRPr lang="en-US" sz="3600" dirty="0">
              <a:solidFill>
                <a:schemeClr val="bg1"/>
              </a:solidFill>
            </a:endParaRPr>
          </a:p>
          <a:p>
            <a:pPr algn="just">
              <a:lnSpc>
                <a:spcPts val="3811"/>
              </a:lnSpc>
            </a:pPr>
            <a:r>
              <a:rPr lang="en-US" sz="3595" spc="-97" dirty="0">
                <a:solidFill>
                  <a:srgbClr val="FFFFFF"/>
                </a:solidFill>
                <a:latin typeface="Montserrat Medium"/>
              </a:rPr>
              <a:t> </a:t>
            </a:r>
          </a:p>
        </p:txBody>
      </p:sp>
      <p:sp>
        <p:nvSpPr>
          <p:cNvPr id="18" name="TextBox 18"/>
          <p:cNvSpPr txBox="1"/>
          <p:nvPr/>
        </p:nvSpPr>
        <p:spPr>
          <a:xfrm>
            <a:off x="1589540" y="3383161"/>
            <a:ext cx="7554459" cy="3447098"/>
          </a:xfrm>
          <a:prstGeom prst="rect">
            <a:avLst/>
          </a:prstGeom>
        </p:spPr>
        <p:txBody>
          <a:bodyPr wrap="square" lIns="0" tIns="0" rIns="0" bIns="0" rtlCol="0" anchor="t">
            <a:spAutoFit/>
          </a:bodyPr>
          <a:lstStyle/>
          <a:p>
            <a:pPr marL="457200" lvl="0" indent="-457200">
              <a:buFont typeface="Arial" panose="020B0604020202020204" pitchFamily="34" charset="0"/>
              <a:buChar char="•"/>
            </a:pPr>
            <a:r>
              <a:rPr lang="en-US" sz="2800" dirty="0">
                <a:solidFill>
                  <a:schemeClr val="bg1"/>
                </a:solidFill>
              </a:rPr>
              <a:t>Collect the data from Jaffna general hospital and taggle</a:t>
            </a:r>
          </a:p>
          <a:p>
            <a:pPr lvl="0"/>
            <a:endParaRPr lang="en-US" sz="2800" dirty="0">
              <a:solidFill>
                <a:schemeClr val="bg1"/>
              </a:solidFill>
            </a:endParaRPr>
          </a:p>
          <a:p>
            <a:pPr marL="457200" lvl="0" indent="-457200">
              <a:buFont typeface="Arial" panose="020B0604020202020204" pitchFamily="34" charset="0"/>
              <a:buChar char="•"/>
            </a:pPr>
            <a:r>
              <a:rPr lang="en-US" sz="2800" dirty="0">
                <a:solidFill>
                  <a:schemeClr val="bg1"/>
                </a:solidFill>
              </a:rPr>
              <a:t>Detect foot ulcer images and identify the diabetic risk</a:t>
            </a:r>
          </a:p>
          <a:p>
            <a:pPr lvl="0"/>
            <a:endParaRPr lang="en-US" sz="2800" dirty="0">
              <a:solidFill>
                <a:schemeClr val="bg1"/>
              </a:solidFill>
            </a:endParaRPr>
          </a:p>
          <a:p>
            <a:pPr marL="457200" lvl="0" indent="-457200">
              <a:buFont typeface="Arial" panose="020B0604020202020204" pitchFamily="34" charset="0"/>
              <a:buChar char="•"/>
            </a:pPr>
            <a:r>
              <a:rPr lang="en-US" sz="2800" dirty="0">
                <a:solidFill>
                  <a:schemeClr val="bg1"/>
                </a:solidFill>
              </a:rPr>
              <a:t>Notify the stage of the diabetics</a:t>
            </a:r>
          </a:p>
          <a:p>
            <a:pPr marL="457200" lvl="0" indent="-457200">
              <a:buFont typeface="Arial" panose="020B0604020202020204" pitchFamily="34" charset="0"/>
              <a:buChar char="•"/>
            </a:pPr>
            <a:endParaRPr lang="en-US" sz="2800" dirty="0">
              <a:solidFill>
                <a:schemeClr val="bg1"/>
              </a:solidFill>
            </a:endParaRPr>
          </a:p>
        </p:txBody>
      </p:sp>
      <p:sp>
        <p:nvSpPr>
          <p:cNvPr id="21" name="Freeform 21"/>
          <p:cNvSpPr/>
          <p:nvPr/>
        </p:nvSpPr>
        <p:spPr>
          <a:xfrm>
            <a:off x="10112901" y="2249224"/>
            <a:ext cx="474985" cy="474985"/>
          </a:xfrm>
          <a:custGeom>
            <a:avLst/>
            <a:gdLst/>
            <a:ahLst/>
            <a:cxnLst/>
            <a:rect l="l" t="t" r="r" b="b"/>
            <a:pathLst>
              <a:path w="474985" h="474985">
                <a:moveTo>
                  <a:pt x="0" y="0"/>
                </a:moveTo>
                <a:lnTo>
                  <a:pt x="474985" y="0"/>
                </a:lnTo>
                <a:lnTo>
                  <a:pt x="474985" y="474985"/>
                </a:lnTo>
                <a:lnTo>
                  <a:pt x="0" y="474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LK"/>
          </a:p>
        </p:txBody>
      </p:sp>
      <p:sp>
        <p:nvSpPr>
          <p:cNvPr id="22" name="TextBox 22"/>
          <p:cNvSpPr txBox="1"/>
          <p:nvPr/>
        </p:nvSpPr>
        <p:spPr>
          <a:xfrm>
            <a:off x="10709185" y="2263874"/>
            <a:ext cx="6550115" cy="974626"/>
          </a:xfrm>
          <a:prstGeom prst="rect">
            <a:avLst/>
          </a:prstGeom>
        </p:spPr>
        <p:txBody>
          <a:bodyPr lIns="0" tIns="0" rIns="0" bIns="0" rtlCol="0" anchor="t">
            <a:spAutoFit/>
          </a:bodyPr>
          <a:lstStyle/>
          <a:p>
            <a:pPr algn="just">
              <a:lnSpc>
                <a:spcPts val="3811"/>
              </a:lnSpc>
            </a:pPr>
            <a:r>
              <a:rPr lang="en-US" sz="3600" b="1" dirty="0">
                <a:solidFill>
                  <a:srgbClr val="096A72"/>
                </a:solidFill>
              </a:rPr>
              <a:t>Non-Functional</a:t>
            </a:r>
          </a:p>
          <a:p>
            <a:pPr algn="just">
              <a:lnSpc>
                <a:spcPts val="3811"/>
              </a:lnSpc>
            </a:pPr>
            <a:endParaRPr lang="en-US" sz="3595" spc="-97" dirty="0">
              <a:solidFill>
                <a:srgbClr val="00949D"/>
              </a:solidFill>
              <a:latin typeface="Montserrat Medium"/>
            </a:endParaRPr>
          </a:p>
        </p:txBody>
      </p:sp>
      <p:pic>
        <p:nvPicPr>
          <p:cNvPr id="26" name="Picture 25">
            <a:extLst>
              <a:ext uri="{FF2B5EF4-FFF2-40B4-BE49-F238E27FC236}">
                <a16:creationId xmlns:a16="http://schemas.microsoft.com/office/drawing/2014/main" id="{5B055A23-34C2-435D-9689-10B95730D7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9206048"/>
            <a:ext cx="18297882" cy="1178923"/>
          </a:xfrm>
          <a:prstGeom prst="rect">
            <a:avLst/>
          </a:prstGeom>
        </p:spPr>
      </p:pic>
      <p:sp>
        <p:nvSpPr>
          <p:cNvPr id="6" name="Rectangle 5">
            <a:extLst>
              <a:ext uri="{FF2B5EF4-FFF2-40B4-BE49-F238E27FC236}">
                <a16:creationId xmlns:a16="http://schemas.microsoft.com/office/drawing/2014/main" id="{E801B9E4-B693-8F16-356E-3E6A80563118}"/>
              </a:ext>
            </a:extLst>
          </p:cNvPr>
          <p:cNvSpPr/>
          <p:nvPr/>
        </p:nvSpPr>
        <p:spPr>
          <a:xfrm>
            <a:off x="6629400" y="419100"/>
            <a:ext cx="7890490" cy="1066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dirty="0"/>
          </a:p>
        </p:txBody>
      </p:sp>
      <p:sp>
        <p:nvSpPr>
          <p:cNvPr id="8" name="TextBox 7">
            <a:extLst>
              <a:ext uri="{FF2B5EF4-FFF2-40B4-BE49-F238E27FC236}">
                <a16:creationId xmlns:a16="http://schemas.microsoft.com/office/drawing/2014/main" id="{25878F1D-F013-C7F3-1EE8-17BA7FF2AAA6}"/>
              </a:ext>
            </a:extLst>
          </p:cNvPr>
          <p:cNvSpPr txBox="1"/>
          <p:nvPr/>
        </p:nvSpPr>
        <p:spPr>
          <a:xfrm>
            <a:off x="7367665" y="342745"/>
            <a:ext cx="6440442" cy="1107996"/>
          </a:xfrm>
          <a:prstGeom prst="rect">
            <a:avLst/>
          </a:prstGeom>
          <a:noFill/>
        </p:spPr>
        <p:txBody>
          <a:bodyPr wrap="square" rtlCol="0">
            <a:spAutoFit/>
          </a:bodyPr>
          <a:lstStyle/>
          <a:p>
            <a:r>
              <a:rPr lang="en-LK" sz="6600" dirty="0">
                <a:solidFill>
                  <a:srgbClr val="096A72"/>
                </a:solidFill>
              </a:rPr>
              <a:t>Requirements</a:t>
            </a:r>
          </a:p>
        </p:txBody>
      </p:sp>
      <p:sp>
        <p:nvSpPr>
          <p:cNvPr id="10" name="TextBox 9">
            <a:extLst>
              <a:ext uri="{FF2B5EF4-FFF2-40B4-BE49-F238E27FC236}">
                <a16:creationId xmlns:a16="http://schemas.microsoft.com/office/drawing/2014/main" id="{796B2006-0426-6C5A-0821-7B68AA696668}"/>
              </a:ext>
            </a:extLst>
          </p:cNvPr>
          <p:cNvSpPr txBox="1"/>
          <p:nvPr/>
        </p:nvSpPr>
        <p:spPr>
          <a:xfrm>
            <a:off x="10698098" y="3291439"/>
            <a:ext cx="5521415" cy="2610843"/>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LK" sz="2800" dirty="0">
                <a:solidFill>
                  <a:srgbClr val="096A72"/>
                </a:solidFill>
              </a:rPr>
              <a:t>Accuracy</a:t>
            </a:r>
          </a:p>
          <a:p>
            <a:pPr marL="285750" indent="-285750" algn="l">
              <a:lnSpc>
                <a:spcPct val="150000"/>
              </a:lnSpc>
              <a:buFont typeface="Arial" panose="020B0604020202020204" pitchFamily="34" charset="0"/>
              <a:buChar char="•"/>
            </a:pPr>
            <a:r>
              <a:rPr lang="en-LK" sz="2800" dirty="0">
                <a:solidFill>
                  <a:srgbClr val="096A72"/>
                </a:solidFill>
              </a:rPr>
              <a:t>Usability</a:t>
            </a:r>
          </a:p>
          <a:p>
            <a:pPr marL="285750" indent="-285750" algn="l">
              <a:lnSpc>
                <a:spcPct val="150000"/>
              </a:lnSpc>
              <a:buFont typeface="Arial" panose="020B0604020202020204" pitchFamily="34" charset="0"/>
              <a:buChar char="•"/>
            </a:pPr>
            <a:r>
              <a:rPr lang="en-LK" sz="2800" dirty="0">
                <a:solidFill>
                  <a:srgbClr val="096A72"/>
                </a:solidFill>
              </a:rPr>
              <a:t>Accessibility</a:t>
            </a:r>
          </a:p>
          <a:p>
            <a:pPr marL="285750" indent="-285750" algn="l">
              <a:lnSpc>
                <a:spcPct val="150000"/>
              </a:lnSpc>
              <a:buFont typeface="Arial" panose="020B0604020202020204" pitchFamily="34" charset="0"/>
              <a:buChar char="•"/>
            </a:pPr>
            <a:r>
              <a:rPr lang="en-LK" sz="2800" dirty="0">
                <a:solidFill>
                  <a:srgbClr val="096A72"/>
                </a:solidFill>
              </a:rPr>
              <a:t>Performance</a:t>
            </a:r>
          </a:p>
        </p:txBody>
      </p:sp>
      <p:pic>
        <p:nvPicPr>
          <p:cNvPr id="13" name="Content Placeholder 2" descr="A person and person sitting at a desk&#10;&#10;Description automatically generated">
            <a:extLst>
              <a:ext uri="{FF2B5EF4-FFF2-40B4-BE49-F238E27FC236}">
                <a16:creationId xmlns:a16="http://schemas.microsoft.com/office/drawing/2014/main" id="{C82BB447-EAF1-4EB1-6C37-EA8DA8C1B56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132427" y="4673785"/>
            <a:ext cx="5137852" cy="5135255"/>
          </a:xfrm>
          <a:prstGeom prst="rect">
            <a:avLst/>
          </a:prstGeom>
        </p:spPr>
      </p:pic>
      <p:pic>
        <p:nvPicPr>
          <p:cNvPr id="7" name="Picture 6">
            <a:extLst>
              <a:ext uri="{FF2B5EF4-FFF2-40B4-BE49-F238E27FC236}">
                <a16:creationId xmlns:a16="http://schemas.microsoft.com/office/drawing/2014/main" id="{15946D99-AEB4-F484-5135-36A79A839E18}"/>
              </a:ext>
            </a:extLst>
          </p:cNvPr>
          <p:cNvPicPr>
            <a:picLocks noChangeAspect="1"/>
          </p:cNvPicPr>
          <p:nvPr/>
        </p:nvPicPr>
        <p:blipFill>
          <a:blip r:embed="rId9"/>
          <a:stretch>
            <a:fillRect/>
          </a:stretch>
        </p:blipFill>
        <p:spPr>
          <a:xfrm>
            <a:off x="6629400" y="9793394"/>
            <a:ext cx="9419136" cy="542591"/>
          </a:xfrm>
          <a:prstGeom prst="rect">
            <a:avLst/>
          </a:prstGeom>
        </p:spPr>
      </p:pic>
    </p:spTree>
    <p:extLst>
      <p:ext uri="{BB962C8B-B14F-4D97-AF65-F5344CB8AC3E}">
        <p14:creationId xmlns:p14="http://schemas.microsoft.com/office/powerpoint/2010/main" val="3739413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918000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LK" dirty="0"/>
          </a:p>
        </p:txBody>
      </p:sp>
      <p:grpSp>
        <p:nvGrpSpPr>
          <p:cNvPr id="4" name="Group 4"/>
          <p:cNvGrpSpPr/>
          <p:nvPr/>
        </p:nvGrpSpPr>
        <p:grpSpPr>
          <a:xfrm>
            <a:off x="98986" y="0"/>
            <a:ext cx="6058396" cy="9180002"/>
            <a:chOff x="0" y="0"/>
            <a:chExt cx="1595627" cy="2709333"/>
          </a:xfrm>
        </p:grpSpPr>
        <p:sp>
          <p:nvSpPr>
            <p:cNvPr id="5" name="Freeform 5"/>
            <p:cNvSpPr/>
            <p:nvPr/>
          </p:nvSpPr>
          <p:spPr>
            <a:xfrm>
              <a:off x="0" y="0"/>
              <a:ext cx="1595627" cy="2709333"/>
            </a:xfrm>
            <a:custGeom>
              <a:avLst/>
              <a:gdLst/>
              <a:ahLst/>
              <a:cxnLst/>
              <a:rect l="l" t="t" r="r" b="b"/>
              <a:pathLst>
                <a:path w="1595627" h="2709333">
                  <a:moveTo>
                    <a:pt x="0" y="0"/>
                  </a:moveTo>
                  <a:lnTo>
                    <a:pt x="1595627" y="0"/>
                  </a:lnTo>
                  <a:lnTo>
                    <a:pt x="1595627" y="2709333"/>
                  </a:lnTo>
                  <a:lnTo>
                    <a:pt x="0" y="2709333"/>
                  </a:lnTo>
                  <a:close/>
                </a:path>
              </a:pathLst>
            </a:custGeom>
            <a:solidFill>
              <a:srgbClr val="FFFFFF"/>
            </a:solidFill>
          </p:spPr>
          <p:txBody>
            <a:bodyPr/>
            <a:lstStyle/>
            <a:p>
              <a:endParaRPr lang="en-LK"/>
            </a:p>
          </p:txBody>
        </p:sp>
        <p:sp>
          <p:nvSpPr>
            <p:cNvPr id="6" name="TextBox 6"/>
            <p:cNvSpPr txBox="1"/>
            <p:nvPr/>
          </p:nvSpPr>
          <p:spPr>
            <a:xfrm>
              <a:off x="0" y="-38100"/>
              <a:ext cx="1595627" cy="2747433"/>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1028700" y="8039100"/>
            <a:ext cx="284175" cy="284175"/>
          </a:xfrm>
          <a:custGeom>
            <a:avLst/>
            <a:gdLst/>
            <a:ahLst/>
            <a:cxnLst/>
            <a:rect l="l" t="t" r="r" b="b"/>
            <a:pathLst>
              <a:path w="284175" h="284175">
                <a:moveTo>
                  <a:pt x="0" y="0"/>
                </a:moveTo>
                <a:lnTo>
                  <a:pt x="284175" y="0"/>
                </a:lnTo>
                <a:lnTo>
                  <a:pt x="284175" y="284175"/>
                </a:lnTo>
                <a:lnTo>
                  <a:pt x="0" y="2841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LK"/>
          </a:p>
        </p:txBody>
      </p:sp>
      <p:sp>
        <p:nvSpPr>
          <p:cNvPr id="8" name="Freeform 8"/>
          <p:cNvSpPr/>
          <p:nvPr/>
        </p:nvSpPr>
        <p:spPr>
          <a:xfrm>
            <a:off x="1398600" y="8039100"/>
            <a:ext cx="284175" cy="284175"/>
          </a:xfrm>
          <a:custGeom>
            <a:avLst/>
            <a:gdLst/>
            <a:ahLst/>
            <a:cxnLst/>
            <a:rect l="l" t="t" r="r" b="b"/>
            <a:pathLst>
              <a:path w="284175" h="284175">
                <a:moveTo>
                  <a:pt x="0" y="0"/>
                </a:moveTo>
                <a:lnTo>
                  <a:pt x="284175" y="0"/>
                </a:lnTo>
                <a:lnTo>
                  <a:pt x="284175" y="284175"/>
                </a:lnTo>
                <a:lnTo>
                  <a:pt x="0" y="2841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LK"/>
          </a:p>
        </p:txBody>
      </p:sp>
      <p:sp>
        <p:nvSpPr>
          <p:cNvPr id="9" name="Freeform 9"/>
          <p:cNvSpPr/>
          <p:nvPr/>
        </p:nvSpPr>
        <p:spPr>
          <a:xfrm>
            <a:off x="1768500" y="8039100"/>
            <a:ext cx="284175" cy="284175"/>
          </a:xfrm>
          <a:custGeom>
            <a:avLst/>
            <a:gdLst/>
            <a:ahLst/>
            <a:cxnLst/>
            <a:rect l="l" t="t" r="r" b="b"/>
            <a:pathLst>
              <a:path w="284175" h="284175">
                <a:moveTo>
                  <a:pt x="0" y="0"/>
                </a:moveTo>
                <a:lnTo>
                  <a:pt x="284174" y="0"/>
                </a:lnTo>
                <a:lnTo>
                  <a:pt x="284174" y="284175"/>
                </a:lnTo>
                <a:lnTo>
                  <a:pt x="0" y="28417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LK"/>
          </a:p>
        </p:txBody>
      </p:sp>
      <p:sp>
        <p:nvSpPr>
          <p:cNvPr id="11" name="TextBox 11"/>
          <p:cNvSpPr txBox="1"/>
          <p:nvPr/>
        </p:nvSpPr>
        <p:spPr>
          <a:xfrm rot="5400000">
            <a:off x="-533477" y="4040813"/>
            <a:ext cx="7311123" cy="1708156"/>
          </a:xfrm>
          <a:prstGeom prst="rect">
            <a:avLst/>
          </a:prstGeom>
        </p:spPr>
        <p:txBody>
          <a:bodyPr lIns="0" tIns="0" rIns="0" bIns="0" rtlCol="0" anchor="t">
            <a:spAutoFit/>
          </a:bodyPr>
          <a:lstStyle/>
          <a:p>
            <a:pPr algn="just">
              <a:lnSpc>
                <a:spcPts val="13999"/>
              </a:lnSpc>
            </a:pPr>
            <a:r>
              <a:rPr lang="en-US" sz="9999" spc="389" dirty="0">
                <a:solidFill>
                  <a:srgbClr val="292929"/>
                </a:solidFill>
                <a:latin typeface="Anton"/>
              </a:rPr>
              <a:t>CONTENTS</a:t>
            </a:r>
          </a:p>
        </p:txBody>
      </p:sp>
      <p:sp>
        <p:nvSpPr>
          <p:cNvPr id="12" name="TextBox 12"/>
          <p:cNvSpPr txBox="1"/>
          <p:nvPr/>
        </p:nvSpPr>
        <p:spPr>
          <a:xfrm>
            <a:off x="6370115" y="1257300"/>
            <a:ext cx="1912638" cy="884858"/>
          </a:xfrm>
          <a:prstGeom prst="rect">
            <a:avLst/>
          </a:prstGeom>
        </p:spPr>
        <p:txBody>
          <a:bodyPr lIns="0" tIns="0" rIns="0" bIns="0" rtlCol="0" anchor="t">
            <a:spAutoFit/>
          </a:bodyPr>
          <a:lstStyle/>
          <a:p>
            <a:pPr>
              <a:lnSpc>
                <a:spcPts val="6899"/>
              </a:lnSpc>
            </a:pPr>
            <a:r>
              <a:rPr lang="en-US" sz="5999" spc="233" dirty="0">
                <a:solidFill>
                  <a:srgbClr val="FFFFFF"/>
                </a:solidFill>
                <a:latin typeface="Anton Bold"/>
              </a:rPr>
              <a:t>01</a:t>
            </a:r>
          </a:p>
        </p:txBody>
      </p:sp>
      <p:sp>
        <p:nvSpPr>
          <p:cNvPr id="13" name="TextBox 13"/>
          <p:cNvSpPr txBox="1"/>
          <p:nvPr/>
        </p:nvSpPr>
        <p:spPr>
          <a:xfrm>
            <a:off x="6370115" y="2168524"/>
            <a:ext cx="4181477" cy="346249"/>
          </a:xfrm>
          <a:prstGeom prst="rect">
            <a:avLst/>
          </a:prstGeom>
        </p:spPr>
        <p:txBody>
          <a:bodyPr lIns="0" tIns="0" rIns="0" bIns="0" rtlCol="0" anchor="t">
            <a:spAutoFit/>
          </a:bodyPr>
          <a:lstStyle/>
          <a:p>
            <a:pPr>
              <a:lnSpc>
                <a:spcPts val="2650"/>
              </a:lnSpc>
            </a:pPr>
            <a:r>
              <a:rPr lang="en-US" sz="2500" b="1" spc="-67" dirty="0">
                <a:solidFill>
                  <a:srgbClr val="FFFFFF"/>
                </a:solidFill>
              </a:rPr>
              <a:t>Background</a:t>
            </a:r>
          </a:p>
        </p:txBody>
      </p:sp>
      <p:sp>
        <p:nvSpPr>
          <p:cNvPr id="15" name="TextBox 15"/>
          <p:cNvSpPr txBox="1"/>
          <p:nvPr/>
        </p:nvSpPr>
        <p:spPr>
          <a:xfrm>
            <a:off x="10115840" y="1257300"/>
            <a:ext cx="1912638" cy="866775"/>
          </a:xfrm>
          <a:prstGeom prst="rect">
            <a:avLst/>
          </a:prstGeom>
        </p:spPr>
        <p:txBody>
          <a:bodyPr lIns="0" tIns="0" rIns="0" bIns="0" rtlCol="0" anchor="t">
            <a:spAutoFit/>
          </a:bodyPr>
          <a:lstStyle/>
          <a:p>
            <a:pPr>
              <a:lnSpc>
                <a:spcPts val="6899"/>
              </a:lnSpc>
            </a:pPr>
            <a:r>
              <a:rPr lang="en-US" sz="5999" spc="233" dirty="0">
                <a:solidFill>
                  <a:srgbClr val="FFFFFF"/>
                </a:solidFill>
                <a:latin typeface="Anton Bold"/>
              </a:rPr>
              <a:t>02</a:t>
            </a:r>
          </a:p>
        </p:txBody>
      </p:sp>
      <p:sp>
        <p:nvSpPr>
          <p:cNvPr id="16" name="TextBox 16"/>
          <p:cNvSpPr txBox="1"/>
          <p:nvPr/>
        </p:nvSpPr>
        <p:spPr>
          <a:xfrm>
            <a:off x="10115840" y="2168524"/>
            <a:ext cx="4181477" cy="346249"/>
          </a:xfrm>
          <a:prstGeom prst="rect">
            <a:avLst/>
          </a:prstGeom>
        </p:spPr>
        <p:txBody>
          <a:bodyPr lIns="0" tIns="0" rIns="0" bIns="0" rtlCol="0" anchor="t">
            <a:spAutoFit/>
          </a:bodyPr>
          <a:lstStyle/>
          <a:p>
            <a:pPr>
              <a:lnSpc>
                <a:spcPts val="2650"/>
              </a:lnSpc>
            </a:pPr>
            <a:r>
              <a:rPr lang="en-US" sz="2500" b="1" spc="-67" dirty="0">
                <a:solidFill>
                  <a:srgbClr val="FFFFFF"/>
                </a:solidFill>
              </a:rPr>
              <a:t>Introduction</a:t>
            </a:r>
          </a:p>
        </p:txBody>
      </p:sp>
      <p:sp>
        <p:nvSpPr>
          <p:cNvPr id="18" name="TextBox 18"/>
          <p:cNvSpPr txBox="1"/>
          <p:nvPr/>
        </p:nvSpPr>
        <p:spPr>
          <a:xfrm>
            <a:off x="14032884" y="1257300"/>
            <a:ext cx="1912638" cy="866775"/>
          </a:xfrm>
          <a:prstGeom prst="rect">
            <a:avLst/>
          </a:prstGeom>
        </p:spPr>
        <p:txBody>
          <a:bodyPr lIns="0" tIns="0" rIns="0" bIns="0" rtlCol="0" anchor="t">
            <a:spAutoFit/>
          </a:bodyPr>
          <a:lstStyle/>
          <a:p>
            <a:pPr>
              <a:lnSpc>
                <a:spcPts val="6899"/>
              </a:lnSpc>
            </a:pPr>
            <a:r>
              <a:rPr lang="en-US" sz="5999" spc="233" dirty="0">
                <a:solidFill>
                  <a:srgbClr val="FFFFFF"/>
                </a:solidFill>
                <a:latin typeface="Anton Bold"/>
              </a:rPr>
              <a:t>03</a:t>
            </a:r>
          </a:p>
        </p:txBody>
      </p:sp>
      <p:sp>
        <p:nvSpPr>
          <p:cNvPr id="19" name="TextBox 19"/>
          <p:cNvSpPr txBox="1"/>
          <p:nvPr/>
        </p:nvSpPr>
        <p:spPr>
          <a:xfrm>
            <a:off x="14032884" y="2168524"/>
            <a:ext cx="4181477" cy="346249"/>
          </a:xfrm>
          <a:prstGeom prst="rect">
            <a:avLst/>
          </a:prstGeom>
        </p:spPr>
        <p:txBody>
          <a:bodyPr lIns="0" tIns="0" rIns="0" bIns="0" rtlCol="0" anchor="t">
            <a:spAutoFit/>
          </a:bodyPr>
          <a:lstStyle/>
          <a:p>
            <a:pPr>
              <a:lnSpc>
                <a:spcPts val="2650"/>
              </a:lnSpc>
            </a:pPr>
            <a:r>
              <a:rPr lang="en-US" sz="2500" b="1" spc="-67" dirty="0">
                <a:solidFill>
                  <a:srgbClr val="FFFFFF"/>
                </a:solidFill>
              </a:rPr>
              <a:t>Research Problem</a:t>
            </a:r>
          </a:p>
        </p:txBody>
      </p:sp>
      <p:sp>
        <p:nvSpPr>
          <p:cNvPr id="21" name="TextBox 21"/>
          <p:cNvSpPr txBox="1"/>
          <p:nvPr/>
        </p:nvSpPr>
        <p:spPr>
          <a:xfrm>
            <a:off x="6370115" y="4167123"/>
            <a:ext cx="1912638" cy="866775"/>
          </a:xfrm>
          <a:prstGeom prst="rect">
            <a:avLst/>
          </a:prstGeom>
        </p:spPr>
        <p:txBody>
          <a:bodyPr lIns="0" tIns="0" rIns="0" bIns="0" rtlCol="0" anchor="t">
            <a:spAutoFit/>
          </a:bodyPr>
          <a:lstStyle/>
          <a:p>
            <a:pPr>
              <a:lnSpc>
                <a:spcPts val="6899"/>
              </a:lnSpc>
            </a:pPr>
            <a:r>
              <a:rPr lang="en-US" sz="5999" spc="233" dirty="0">
                <a:solidFill>
                  <a:srgbClr val="FFFFFF"/>
                </a:solidFill>
                <a:latin typeface="Anton Bold"/>
              </a:rPr>
              <a:t>04</a:t>
            </a:r>
          </a:p>
        </p:txBody>
      </p:sp>
      <p:sp>
        <p:nvSpPr>
          <p:cNvPr id="23" name="TextBox 23"/>
          <p:cNvSpPr txBox="1"/>
          <p:nvPr/>
        </p:nvSpPr>
        <p:spPr>
          <a:xfrm>
            <a:off x="10115840" y="4167123"/>
            <a:ext cx="1912638" cy="866775"/>
          </a:xfrm>
          <a:prstGeom prst="rect">
            <a:avLst/>
          </a:prstGeom>
        </p:spPr>
        <p:txBody>
          <a:bodyPr lIns="0" tIns="0" rIns="0" bIns="0" rtlCol="0" anchor="t">
            <a:spAutoFit/>
          </a:bodyPr>
          <a:lstStyle/>
          <a:p>
            <a:pPr>
              <a:lnSpc>
                <a:spcPts val="6899"/>
              </a:lnSpc>
            </a:pPr>
            <a:r>
              <a:rPr lang="en-US" sz="5999" spc="233" dirty="0">
                <a:solidFill>
                  <a:srgbClr val="FFFFFF"/>
                </a:solidFill>
                <a:latin typeface="Anton Bold"/>
              </a:rPr>
              <a:t>05</a:t>
            </a:r>
          </a:p>
        </p:txBody>
      </p:sp>
      <p:sp>
        <p:nvSpPr>
          <p:cNvPr id="24" name="TextBox 24"/>
          <p:cNvSpPr txBox="1"/>
          <p:nvPr/>
        </p:nvSpPr>
        <p:spPr>
          <a:xfrm>
            <a:off x="10115840" y="5078348"/>
            <a:ext cx="4181477" cy="346249"/>
          </a:xfrm>
          <a:prstGeom prst="rect">
            <a:avLst/>
          </a:prstGeom>
        </p:spPr>
        <p:txBody>
          <a:bodyPr lIns="0" tIns="0" rIns="0" bIns="0" rtlCol="0" anchor="t">
            <a:spAutoFit/>
          </a:bodyPr>
          <a:lstStyle/>
          <a:p>
            <a:pPr>
              <a:lnSpc>
                <a:spcPts val="2650"/>
              </a:lnSpc>
            </a:pPr>
            <a:r>
              <a:rPr lang="en-US" sz="2500" b="1" spc="-67" dirty="0">
                <a:solidFill>
                  <a:srgbClr val="FFFFFF"/>
                </a:solidFill>
              </a:rPr>
              <a:t>Overall System Diagram</a:t>
            </a:r>
          </a:p>
        </p:txBody>
      </p:sp>
      <p:sp>
        <p:nvSpPr>
          <p:cNvPr id="26" name="TextBox 26"/>
          <p:cNvSpPr txBox="1"/>
          <p:nvPr/>
        </p:nvSpPr>
        <p:spPr>
          <a:xfrm>
            <a:off x="14032884" y="4167123"/>
            <a:ext cx="1912638" cy="866775"/>
          </a:xfrm>
          <a:prstGeom prst="rect">
            <a:avLst/>
          </a:prstGeom>
        </p:spPr>
        <p:txBody>
          <a:bodyPr lIns="0" tIns="0" rIns="0" bIns="0" rtlCol="0" anchor="t">
            <a:spAutoFit/>
          </a:bodyPr>
          <a:lstStyle/>
          <a:p>
            <a:pPr>
              <a:lnSpc>
                <a:spcPts val="6899"/>
              </a:lnSpc>
            </a:pPr>
            <a:r>
              <a:rPr lang="en-US" sz="5999" spc="233" dirty="0">
                <a:solidFill>
                  <a:srgbClr val="FFFFFF"/>
                </a:solidFill>
                <a:latin typeface="Anton Bold"/>
              </a:rPr>
              <a:t>06</a:t>
            </a:r>
          </a:p>
        </p:txBody>
      </p:sp>
      <p:sp>
        <p:nvSpPr>
          <p:cNvPr id="27" name="TextBox 27"/>
          <p:cNvSpPr txBox="1"/>
          <p:nvPr/>
        </p:nvSpPr>
        <p:spPr>
          <a:xfrm>
            <a:off x="14032884" y="5078348"/>
            <a:ext cx="4181477" cy="346249"/>
          </a:xfrm>
          <a:prstGeom prst="rect">
            <a:avLst/>
          </a:prstGeom>
        </p:spPr>
        <p:txBody>
          <a:bodyPr lIns="0" tIns="0" rIns="0" bIns="0" rtlCol="0" anchor="t">
            <a:spAutoFit/>
          </a:bodyPr>
          <a:lstStyle/>
          <a:p>
            <a:pPr>
              <a:lnSpc>
                <a:spcPts val="2650"/>
              </a:lnSpc>
            </a:pPr>
            <a:r>
              <a:rPr lang="en-US" sz="2500" b="1" spc="-67" dirty="0">
                <a:solidFill>
                  <a:srgbClr val="FFFFFF"/>
                </a:solidFill>
              </a:rPr>
              <a:t>Research Gap</a:t>
            </a:r>
          </a:p>
        </p:txBody>
      </p:sp>
      <p:sp>
        <p:nvSpPr>
          <p:cNvPr id="29" name="TextBox 29"/>
          <p:cNvSpPr txBox="1"/>
          <p:nvPr/>
        </p:nvSpPr>
        <p:spPr>
          <a:xfrm>
            <a:off x="6370115" y="6638797"/>
            <a:ext cx="1912638" cy="866775"/>
          </a:xfrm>
          <a:prstGeom prst="rect">
            <a:avLst/>
          </a:prstGeom>
        </p:spPr>
        <p:txBody>
          <a:bodyPr lIns="0" tIns="0" rIns="0" bIns="0" rtlCol="0" anchor="t">
            <a:spAutoFit/>
          </a:bodyPr>
          <a:lstStyle/>
          <a:p>
            <a:pPr>
              <a:lnSpc>
                <a:spcPts val="6899"/>
              </a:lnSpc>
            </a:pPr>
            <a:r>
              <a:rPr lang="en-US" sz="5999" spc="233">
                <a:solidFill>
                  <a:srgbClr val="FFFFFF"/>
                </a:solidFill>
                <a:latin typeface="Anton Bold"/>
              </a:rPr>
              <a:t>07</a:t>
            </a:r>
          </a:p>
        </p:txBody>
      </p:sp>
      <p:sp>
        <p:nvSpPr>
          <p:cNvPr id="30" name="TextBox 30"/>
          <p:cNvSpPr txBox="1"/>
          <p:nvPr/>
        </p:nvSpPr>
        <p:spPr>
          <a:xfrm>
            <a:off x="6370115" y="7550022"/>
            <a:ext cx="4181477" cy="346249"/>
          </a:xfrm>
          <a:prstGeom prst="rect">
            <a:avLst/>
          </a:prstGeom>
        </p:spPr>
        <p:txBody>
          <a:bodyPr lIns="0" tIns="0" rIns="0" bIns="0" rtlCol="0" anchor="t">
            <a:spAutoFit/>
          </a:bodyPr>
          <a:lstStyle/>
          <a:p>
            <a:pPr>
              <a:lnSpc>
                <a:spcPts val="2650"/>
              </a:lnSpc>
            </a:pPr>
            <a:r>
              <a:rPr lang="en-US" sz="2500" b="1" spc="-67" dirty="0">
                <a:solidFill>
                  <a:srgbClr val="FFFFFF"/>
                </a:solidFill>
              </a:rPr>
              <a:t>Research Question</a:t>
            </a:r>
          </a:p>
        </p:txBody>
      </p:sp>
      <p:sp>
        <p:nvSpPr>
          <p:cNvPr id="32" name="TextBox 32"/>
          <p:cNvSpPr txBox="1"/>
          <p:nvPr/>
        </p:nvSpPr>
        <p:spPr>
          <a:xfrm>
            <a:off x="10115840" y="6638797"/>
            <a:ext cx="1912638" cy="866775"/>
          </a:xfrm>
          <a:prstGeom prst="rect">
            <a:avLst/>
          </a:prstGeom>
        </p:spPr>
        <p:txBody>
          <a:bodyPr lIns="0" tIns="0" rIns="0" bIns="0" rtlCol="0" anchor="t">
            <a:spAutoFit/>
          </a:bodyPr>
          <a:lstStyle/>
          <a:p>
            <a:pPr>
              <a:lnSpc>
                <a:spcPts val="6899"/>
              </a:lnSpc>
            </a:pPr>
            <a:r>
              <a:rPr lang="en-US" sz="5999" spc="233" dirty="0">
                <a:solidFill>
                  <a:srgbClr val="FFFFFF"/>
                </a:solidFill>
                <a:latin typeface="Anton Bold"/>
              </a:rPr>
              <a:t>08</a:t>
            </a:r>
          </a:p>
        </p:txBody>
      </p:sp>
      <p:sp>
        <p:nvSpPr>
          <p:cNvPr id="33" name="TextBox 33"/>
          <p:cNvSpPr txBox="1"/>
          <p:nvPr/>
        </p:nvSpPr>
        <p:spPr>
          <a:xfrm>
            <a:off x="10115840" y="7550022"/>
            <a:ext cx="4181477" cy="692497"/>
          </a:xfrm>
          <a:prstGeom prst="rect">
            <a:avLst/>
          </a:prstGeom>
        </p:spPr>
        <p:txBody>
          <a:bodyPr lIns="0" tIns="0" rIns="0" bIns="0" rtlCol="0" anchor="t">
            <a:spAutoFit/>
          </a:bodyPr>
          <a:lstStyle/>
          <a:p>
            <a:pPr>
              <a:lnSpc>
                <a:spcPts val="2650"/>
              </a:lnSpc>
            </a:pPr>
            <a:r>
              <a:rPr lang="en-US" sz="2500" dirty="0">
                <a:solidFill>
                  <a:schemeClr val="bg1"/>
                </a:solidFill>
              </a:rPr>
              <a:t>Commercialization</a:t>
            </a:r>
            <a:endParaRPr lang="en-LK" sz="2500" dirty="0">
              <a:solidFill>
                <a:schemeClr val="bg1"/>
              </a:solidFill>
            </a:endParaRPr>
          </a:p>
          <a:p>
            <a:pPr>
              <a:lnSpc>
                <a:spcPts val="2650"/>
              </a:lnSpc>
            </a:pPr>
            <a:endParaRPr lang="en-US" sz="2500" spc="-67" dirty="0">
              <a:solidFill>
                <a:srgbClr val="FFFFFF"/>
              </a:solidFill>
              <a:latin typeface="Montserrat Semi-Bold"/>
            </a:endParaRPr>
          </a:p>
        </p:txBody>
      </p:sp>
      <p:sp>
        <p:nvSpPr>
          <p:cNvPr id="35" name="TextBox 35"/>
          <p:cNvSpPr txBox="1"/>
          <p:nvPr/>
        </p:nvSpPr>
        <p:spPr>
          <a:xfrm>
            <a:off x="6370115" y="5063362"/>
            <a:ext cx="3787865" cy="371897"/>
          </a:xfrm>
          <a:prstGeom prst="rect">
            <a:avLst/>
          </a:prstGeom>
        </p:spPr>
        <p:txBody>
          <a:bodyPr lIns="0" tIns="0" rIns="0" bIns="0" rtlCol="0" anchor="t">
            <a:spAutoFit/>
          </a:bodyPr>
          <a:lstStyle/>
          <a:p>
            <a:pPr>
              <a:lnSpc>
                <a:spcPts val="2874"/>
              </a:lnSpc>
              <a:spcBef>
                <a:spcPct val="0"/>
              </a:spcBef>
            </a:pPr>
            <a:r>
              <a:rPr lang="en-US" sz="2499" b="1" spc="97" dirty="0">
                <a:solidFill>
                  <a:srgbClr val="FFFFFF"/>
                </a:solidFill>
              </a:rPr>
              <a:t>Objectives</a:t>
            </a:r>
          </a:p>
        </p:txBody>
      </p:sp>
      <p:pic>
        <p:nvPicPr>
          <p:cNvPr id="36" name="Picture 35">
            <a:extLst>
              <a:ext uri="{FF2B5EF4-FFF2-40B4-BE49-F238E27FC236}">
                <a16:creationId xmlns:a16="http://schemas.microsoft.com/office/drawing/2014/main" id="{B0FDD22B-5AF7-906B-7A24-4A3C97F6CF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82" y="9132395"/>
            <a:ext cx="18297882" cy="1178923"/>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8">
            <a:extLst>
              <a:ext uri="{FF2B5EF4-FFF2-40B4-BE49-F238E27FC236}">
                <a16:creationId xmlns:a16="http://schemas.microsoft.com/office/drawing/2014/main" id="{54640610-9CFB-BBB2-4388-AEA075507645}"/>
              </a:ext>
            </a:extLst>
          </p:cNvPr>
          <p:cNvGrpSpPr/>
          <p:nvPr/>
        </p:nvGrpSpPr>
        <p:grpSpPr>
          <a:xfrm>
            <a:off x="609600" y="114300"/>
            <a:ext cx="16828650" cy="3070364"/>
            <a:chOff x="0" y="-38100"/>
            <a:chExt cx="3326311" cy="1255581"/>
          </a:xfrm>
        </p:grpSpPr>
        <p:sp>
          <p:nvSpPr>
            <p:cNvPr id="19" name="Freeform 9">
              <a:extLst>
                <a:ext uri="{FF2B5EF4-FFF2-40B4-BE49-F238E27FC236}">
                  <a16:creationId xmlns:a16="http://schemas.microsoft.com/office/drawing/2014/main" id="{DEEC2789-75B9-DAA3-4AFA-8D25480B6298}"/>
                </a:ext>
              </a:extLst>
            </p:cNvPr>
            <p:cNvSpPr/>
            <p:nvPr/>
          </p:nvSpPr>
          <p:spPr>
            <a:xfrm>
              <a:off x="0" y="0"/>
              <a:ext cx="3326311" cy="523191"/>
            </a:xfrm>
            <a:custGeom>
              <a:avLst/>
              <a:gdLst/>
              <a:ahLst/>
              <a:cxnLst/>
              <a:rect l="l" t="t" r="r" b="b"/>
              <a:pathLst>
                <a:path w="3326311" h="1217481">
                  <a:moveTo>
                    <a:pt x="0" y="0"/>
                  </a:moveTo>
                  <a:lnTo>
                    <a:pt x="3326311" y="0"/>
                  </a:lnTo>
                  <a:lnTo>
                    <a:pt x="3326311" y="1217481"/>
                  </a:lnTo>
                  <a:lnTo>
                    <a:pt x="0" y="1217481"/>
                  </a:lnTo>
                  <a:close/>
                </a:path>
              </a:pathLst>
            </a:custGeom>
            <a:solidFill>
              <a:srgbClr val="00949D"/>
            </a:solidFill>
          </p:spPr>
          <p:txBody>
            <a:bodyPr/>
            <a:lstStyle/>
            <a:p>
              <a:endParaRPr lang="en-LK" dirty="0"/>
            </a:p>
          </p:txBody>
        </p:sp>
        <p:sp>
          <p:nvSpPr>
            <p:cNvPr id="20" name="TextBox 10">
              <a:extLst>
                <a:ext uri="{FF2B5EF4-FFF2-40B4-BE49-F238E27FC236}">
                  <a16:creationId xmlns:a16="http://schemas.microsoft.com/office/drawing/2014/main" id="{D5C33B1B-430E-26D2-DE39-ABBEDEF52C99}"/>
                </a:ext>
              </a:extLst>
            </p:cNvPr>
            <p:cNvSpPr txBox="1"/>
            <p:nvPr/>
          </p:nvSpPr>
          <p:spPr>
            <a:xfrm>
              <a:off x="0" y="-38100"/>
              <a:ext cx="3326311" cy="1255581"/>
            </a:xfrm>
            <a:prstGeom prst="rect">
              <a:avLst/>
            </a:prstGeom>
          </p:spPr>
          <p:txBody>
            <a:bodyPr lIns="50800" tIns="50800" rIns="50800" bIns="50800" rtlCol="0" anchor="ctr"/>
            <a:lstStyle/>
            <a:p>
              <a:pPr algn="ctr">
                <a:lnSpc>
                  <a:spcPts val="2659"/>
                </a:lnSpc>
                <a:spcBef>
                  <a:spcPct val="0"/>
                </a:spcBef>
              </a:pPr>
              <a:endParaRPr dirty="0"/>
            </a:p>
          </p:txBody>
        </p:sp>
      </p:grpSp>
      <p:sp>
        <p:nvSpPr>
          <p:cNvPr id="22" name="TextBox 21">
            <a:extLst>
              <a:ext uri="{FF2B5EF4-FFF2-40B4-BE49-F238E27FC236}">
                <a16:creationId xmlns:a16="http://schemas.microsoft.com/office/drawing/2014/main" id="{4721183F-7C21-D4FB-FEC1-714B89FD511A}"/>
              </a:ext>
            </a:extLst>
          </p:cNvPr>
          <p:cNvSpPr txBox="1"/>
          <p:nvPr/>
        </p:nvSpPr>
        <p:spPr>
          <a:xfrm>
            <a:off x="5727474" y="222553"/>
            <a:ext cx="8650987" cy="1015663"/>
          </a:xfrm>
          <a:prstGeom prst="rect">
            <a:avLst/>
          </a:prstGeom>
          <a:noFill/>
        </p:spPr>
        <p:txBody>
          <a:bodyPr wrap="square">
            <a:spAutoFit/>
          </a:bodyPr>
          <a:lstStyle/>
          <a:p>
            <a:r>
              <a:rPr lang="en-US" sz="6000" b="1" dirty="0">
                <a:solidFill>
                  <a:schemeClr val="bg1"/>
                </a:solidFill>
                <a:latin typeface="Cambria (Body)"/>
              </a:rPr>
              <a:t>Work Breakdown Chart</a:t>
            </a:r>
          </a:p>
        </p:txBody>
      </p:sp>
      <p:pic>
        <p:nvPicPr>
          <p:cNvPr id="5" name="Picture 4">
            <a:extLst>
              <a:ext uri="{FF2B5EF4-FFF2-40B4-BE49-F238E27FC236}">
                <a16:creationId xmlns:a16="http://schemas.microsoft.com/office/drawing/2014/main" id="{43B99357-0B7C-FF68-4CF1-208E7562D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2" y="9222377"/>
            <a:ext cx="18297882" cy="1178923"/>
          </a:xfrm>
          <a:prstGeom prst="rect">
            <a:avLst/>
          </a:prstGeom>
        </p:spPr>
      </p:pic>
      <p:sp>
        <p:nvSpPr>
          <p:cNvPr id="6" name="TextBox 5">
            <a:extLst>
              <a:ext uri="{FF2B5EF4-FFF2-40B4-BE49-F238E27FC236}">
                <a16:creationId xmlns:a16="http://schemas.microsoft.com/office/drawing/2014/main" id="{B9F6DEBC-24E8-6E46-8194-8245D17065B1}"/>
              </a:ext>
            </a:extLst>
          </p:cNvPr>
          <p:cNvSpPr txBox="1"/>
          <p:nvPr/>
        </p:nvSpPr>
        <p:spPr>
          <a:xfrm>
            <a:off x="6558887" y="9855897"/>
            <a:ext cx="9353006" cy="400110"/>
          </a:xfrm>
          <a:prstGeom prst="rect">
            <a:avLst/>
          </a:prstGeom>
          <a:noFill/>
        </p:spPr>
        <p:txBody>
          <a:bodyPr wrap="square">
            <a:spAutoFit/>
          </a:bodyPr>
          <a:lstStyle/>
          <a:p>
            <a:r>
              <a:rPr lang="en-US" sz="2000" b="1" dirty="0">
                <a:solidFill>
                  <a:schemeClr val="tx1"/>
                </a:solidFill>
              </a:rPr>
              <a:t>IT21102646</a:t>
            </a:r>
            <a:r>
              <a:rPr lang="en-US" sz="2000" dirty="0">
                <a:solidFill>
                  <a:schemeClr val="tx1"/>
                </a:solidFill>
              </a:rPr>
              <a:t> |   </a:t>
            </a:r>
            <a:r>
              <a:rPr lang="en-US" sz="2000" dirty="0"/>
              <a:t>Venuganth A</a:t>
            </a:r>
            <a:r>
              <a:rPr lang="en-US" sz="2000" b="1" dirty="0">
                <a:solidFill>
                  <a:schemeClr val="tx1"/>
                </a:solidFill>
              </a:rPr>
              <a:t>   </a:t>
            </a:r>
            <a:r>
              <a:rPr lang="en-US" sz="2000" dirty="0">
                <a:solidFill>
                  <a:schemeClr val="tx1"/>
                </a:solidFill>
              </a:rPr>
              <a:t>|   TMP-24-120</a:t>
            </a:r>
            <a:endParaRPr lang="en-US" sz="2000" b="0" dirty="0">
              <a:solidFill>
                <a:schemeClr val="tx1"/>
              </a:solidFill>
            </a:endParaRPr>
          </a:p>
        </p:txBody>
      </p:sp>
      <p:grpSp>
        <p:nvGrpSpPr>
          <p:cNvPr id="10" name="Diagram 2">
            <a:extLst>
              <a:ext uri="{FF2B5EF4-FFF2-40B4-BE49-F238E27FC236}">
                <a16:creationId xmlns:a16="http://schemas.microsoft.com/office/drawing/2014/main" id="{C253423E-BE36-E3FD-EB3E-40F009B6D3BE}"/>
              </a:ext>
            </a:extLst>
          </p:cNvPr>
          <p:cNvGrpSpPr/>
          <p:nvPr/>
        </p:nvGrpSpPr>
        <p:grpSpPr>
          <a:xfrm>
            <a:off x="2590800" y="2228508"/>
            <a:ext cx="12496800" cy="6172199"/>
            <a:chOff x="-342888" y="0"/>
            <a:chExt cx="8714696" cy="4419949"/>
          </a:xfrm>
        </p:grpSpPr>
        <p:sp>
          <p:nvSpPr>
            <p:cNvPr id="11" name="Line">
              <a:extLst>
                <a:ext uri="{FF2B5EF4-FFF2-40B4-BE49-F238E27FC236}">
                  <a16:creationId xmlns:a16="http://schemas.microsoft.com/office/drawing/2014/main" id="{72705CE6-E654-6692-D1FB-D254DDA72175}"/>
                </a:ext>
              </a:extLst>
            </p:cNvPr>
            <p:cNvSpPr/>
            <p:nvPr/>
          </p:nvSpPr>
          <p:spPr>
            <a:xfrm>
              <a:off x="7285501" y="901101"/>
              <a:ext cx="123904" cy="21393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A5C249"/>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12" name="Line">
              <a:extLst>
                <a:ext uri="{FF2B5EF4-FFF2-40B4-BE49-F238E27FC236}">
                  <a16:creationId xmlns:a16="http://schemas.microsoft.com/office/drawing/2014/main" id="{D0C57E75-F6F6-F14A-03C3-EE88DDEC2303}"/>
                </a:ext>
              </a:extLst>
            </p:cNvPr>
            <p:cNvSpPr/>
            <p:nvPr/>
          </p:nvSpPr>
          <p:spPr>
            <a:xfrm>
              <a:off x="7285501" y="901101"/>
              <a:ext cx="123904" cy="15529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A5C249"/>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13" name="Line">
              <a:extLst>
                <a:ext uri="{FF2B5EF4-FFF2-40B4-BE49-F238E27FC236}">
                  <a16:creationId xmlns:a16="http://schemas.microsoft.com/office/drawing/2014/main" id="{42BD17B1-1355-B366-F4A1-B5F5B54E423C}"/>
                </a:ext>
              </a:extLst>
            </p:cNvPr>
            <p:cNvSpPr/>
            <p:nvPr/>
          </p:nvSpPr>
          <p:spPr>
            <a:xfrm>
              <a:off x="7285501" y="901101"/>
              <a:ext cx="123904" cy="9664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A5C249"/>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14" name="Line">
              <a:extLst>
                <a:ext uri="{FF2B5EF4-FFF2-40B4-BE49-F238E27FC236}">
                  <a16:creationId xmlns:a16="http://schemas.microsoft.com/office/drawing/2014/main" id="{455E7A96-23CF-CB04-4F4A-4C131D916FA7}"/>
                </a:ext>
              </a:extLst>
            </p:cNvPr>
            <p:cNvSpPr/>
            <p:nvPr/>
          </p:nvSpPr>
          <p:spPr>
            <a:xfrm>
              <a:off x="7285501" y="901101"/>
              <a:ext cx="123904" cy="3799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A5C249"/>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15" name="Line">
              <a:extLst>
                <a:ext uri="{FF2B5EF4-FFF2-40B4-BE49-F238E27FC236}">
                  <a16:creationId xmlns:a16="http://schemas.microsoft.com/office/drawing/2014/main" id="{A0E94004-BD4B-0677-1A86-56B98973E558}"/>
                </a:ext>
              </a:extLst>
            </p:cNvPr>
            <p:cNvSpPr/>
            <p:nvPr/>
          </p:nvSpPr>
          <p:spPr>
            <a:xfrm>
              <a:off x="4014460" y="314627"/>
              <a:ext cx="3601451" cy="1734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0800"/>
                  </a:lnTo>
                  <a:lnTo>
                    <a:pt x="21600" y="10800"/>
                  </a:lnTo>
                  <a:lnTo>
                    <a:pt x="21600" y="21600"/>
                  </a:lnTo>
                </a:path>
              </a:pathLst>
            </a:custGeom>
            <a:noFill/>
            <a:ln w="25400" cap="flat">
              <a:solidFill>
                <a:srgbClr val="7CCA62"/>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16" name="Line">
              <a:extLst>
                <a:ext uri="{FF2B5EF4-FFF2-40B4-BE49-F238E27FC236}">
                  <a16:creationId xmlns:a16="http://schemas.microsoft.com/office/drawing/2014/main" id="{3CC18CA7-D384-6F6D-5DF3-D7923B5E60B4}"/>
                </a:ext>
              </a:extLst>
            </p:cNvPr>
            <p:cNvSpPr/>
            <p:nvPr/>
          </p:nvSpPr>
          <p:spPr>
            <a:xfrm>
              <a:off x="6286017" y="901101"/>
              <a:ext cx="123903" cy="15529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A5C249"/>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17" name="Line">
              <a:extLst>
                <a:ext uri="{FF2B5EF4-FFF2-40B4-BE49-F238E27FC236}">
                  <a16:creationId xmlns:a16="http://schemas.microsoft.com/office/drawing/2014/main" id="{BD7E7CCA-D065-FFC6-AAFF-8D68C6708467}"/>
                </a:ext>
              </a:extLst>
            </p:cNvPr>
            <p:cNvSpPr/>
            <p:nvPr/>
          </p:nvSpPr>
          <p:spPr>
            <a:xfrm>
              <a:off x="6286017" y="901101"/>
              <a:ext cx="123903" cy="9664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A5C249"/>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21" name="Line">
              <a:extLst>
                <a:ext uri="{FF2B5EF4-FFF2-40B4-BE49-F238E27FC236}">
                  <a16:creationId xmlns:a16="http://schemas.microsoft.com/office/drawing/2014/main" id="{A4421D32-0EBE-66AB-C992-F2E1F50FD35F}"/>
                </a:ext>
              </a:extLst>
            </p:cNvPr>
            <p:cNvSpPr/>
            <p:nvPr/>
          </p:nvSpPr>
          <p:spPr>
            <a:xfrm>
              <a:off x="6286017" y="901101"/>
              <a:ext cx="123903" cy="3799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A5C249"/>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23" name="Line">
              <a:extLst>
                <a:ext uri="{FF2B5EF4-FFF2-40B4-BE49-F238E27FC236}">
                  <a16:creationId xmlns:a16="http://schemas.microsoft.com/office/drawing/2014/main" id="{A5304769-7A80-57A9-A55E-D700122E6DD6}"/>
                </a:ext>
              </a:extLst>
            </p:cNvPr>
            <p:cNvSpPr/>
            <p:nvPr/>
          </p:nvSpPr>
          <p:spPr>
            <a:xfrm>
              <a:off x="4014460" y="314627"/>
              <a:ext cx="2601965" cy="1734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0800"/>
                  </a:lnTo>
                  <a:lnTo>
                    <a:pt x="21600" y="10800"/>
                  </a:lnTo>
                  <a:lnTo>
                    <a:pt x="21600" y="21600"/>
                  </a:lnTo>
                </a:path>
              </a:pathLst>
            </a:custGeom>
            <a:noFill/>
            <a:ln w="25400" cap="flat">
              <a:solidFill>
                <a:srgbClr val="7CCA62"/>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24" name="Line">
              <a:extLst>
                <a:ext uri="{FF2B5EF4-FFF2-40B4-BE49-F238E27FC236}">
                  <a16:creationId xmlns:a16="http://schemas.microsoft.com/office/drawing/2014/main" id="{E5589848-DE81-F571-0BB0-1682DAC58C4F}"/>
                </a:ext>
              </a:extLst>
            </p:cNvPr>
            <p:cNvSpPr/>
            <p:nvPr/>
          </p:nvSpPr>
          <p:spPr>
            <a:xfrm>
              <a:off x="4804769" y="1597630"/>
              <a:ext cx="123904" cy="15529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0F6FC6"/>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25" name="Line">
              <a:extLst>
                <a:ext uri="{FF2B5EF4-FFF2-40B4-BE49-F238E27FC236}">
                  <a16:creationId xmlns:a16="http://schemas.microsoft.com/office/drawing/2014/main" id="{94B24560-A87B-A640-23CE-3822C02B169D}"/>
                </a:ext>
              </a:extLst>
            </p:cNvPr>
            <p:cNvSpPr/>
            <p:nvPr/>
          </p:nvSpPr>
          <p:spPr>
            <a:xfrm>
              <a:off x="4804769" y="1597630"/>
              <a:ext cx="123904" cy="9664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0F6FC6"/>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26" name="Line">
              <a:extLst>
                <a:ext uri="{FF2B5EF4-FFF2-40B4-BE49-F238E27FC236}">
                  <a16:creationId xmlns:a16="http://schemas.microsoft.com/office/drawing/2014/main" id="{78EAF56D-9CE4-78E1-42C1-06BAB72B3470}"/>
                </a:ext>
              </a:extLst>
            </p:cNvPr>
            <p:cNvSpPr/>
            <p:nvPr/>
          </p:nvSpPr>
          <p:spPr>
            <a:xfrm>
              <a:off x="5080027" y="771467"/>
              <a:ext cx="27809" cy="7026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0F6FC6"/>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27" name="Line">
              <a:extLst>
                <a:ext uri="{FF2B5EF4-FFF2-40B4-BE49-F238E27FC236}">
                  <a16:creationId xmlns:a16="http://schemas.microsoft.com/office/drawing/2014/main" id="{B2AFE4C6-41C7-CE7F-C961-C2172628C85E}"/>
                </a:ext>
              </a:extLst>
            </p:cNvPr>
            <p:cNvSpPr/>
            <p:nvPr/>
          </p:nvSpPr>
          <p:spPr>
            <a:xfrm>
              <a:off x="4014460" y="314627"/>
              <a:ext cx="1102738" cy="1734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0800"/>
                  </a:lnTo>
                  <a:lnTo>
                    <a:pt x="21600" y="10800"/>
                  </a:lnTo>
                  <a:lnTo>
                    <a:pt x="21600" y="21600"/>
                  </a:lnTo>
                </a:path>
              </a:pathLst>
            </a:custGeom>
            <a:noFill/>
            <a:ln w="25400" cap="flat">
              <a:solidFill>
                <a:srgbClr val="7CCA62"/>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28" name="Line">
              <a:extLst>
                <a:ext uri="{FF2B5EF4-FFF2-40B4-BE49-F238E27FC236}">
                  <a16:creationId xmlns:a16="http://schemas.microsoft.com/office/drawing/2014/main" id="{E62E0AEC-1E6A-8DD5-0ADE-459ACF0524BB}"/>
                </a:ext>
              </a:extLst>
            </p:cNvPr>
            <p:cNvSpPr/>
            <p:nvPr/>
          </p:nvSpPr>
          <p:spPr>
            <a:xfrm>
              <a:off x="3081056" y="901101"/>
              <a:ext cx="123904" cy="9664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A5C249"/>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29" name="Line">
              <a:extLst>
                <a:ext uri="{FF2B5EF4-FFF2-40B4-BE49-F238E27FC236}">
                  <a16:creationId xmlns:a16="http://schemas.microsoft.com/office/drawing/2014/main" id="{12F4DB76-E216-3FC8-A906-2464282B39F5}"/>
                </a:ext>
              </a:extLst>
            </p:cNvPr>
            <p:cNvSpPr/>
            <p:nvPr/>
          </p:nvSpPr>
          <p:spPr>
            <a:xfrm>
              <a:off x="3081056" y="901101"/>
              <a:ext cx="123904" cy="3799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A5C249"/>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30" name="Line">
              <a:extLst>
                <a:ext uri="{FF2B5EF4-FFF2-40B4-BE49-F238E27FC236}">
                  <a16:creationId xmlns:a16="http://schemas.microsoft.com/office/drawing/2014/main" id="{6031D632-8C3E-2C96-66AD-2DCA565951C4}"/>
                </a:ext>
              </a:extLst>
            </p:cNvPr>
            <p:cNvSpPr/>
            <p:nvPr/>
          </p:nvSpPr>
          <p:spPr>
            <a:xfrm>
              <a:off x="3411465" y="314627"/>
              <a:ext cx="602996" cy="17346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800"/>
                  </a:lnTo>
                  <a:lnTo>
                    <a:pt x="0" y="10800"/>
                  </a:lnTo>
                  <a:lnTo>
                    <a:pt x="0" y="21600"/>
                  </a:lnTo>
                </a:path>
              </a:pathLst>
            </a:custGeom>
            <a:noFill/>
            <a:ln w="25400" cap="flat">
              <a:solidFill>
                <a:srgbClr val="7CCA62"/>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31" name="Line">
              <a:extLst>
                <a:ext uri="{FF2B5EF4-FFF2-40B4-BE49-F238E27FC236}">
                  <a16:creationId xmlns:a16="http://schemas.microsoft.com/office/drawing/2014/main" id="{AD17384F-9836-D3BB-8111-9DCB174DD8E0}"/>
                </a:ext>
              </a:extLst>
            </p:cNvPr>
            <p:cNvSpPr/>
            <p:nvPr/>
          </p:nvSpPr>
          <p:spPr>
            <a:xfrm>
              <a:off x="2411980" y="314627"/>
              <a:ext cx="1602481" cy="17346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800"/>
                  </a:lnTo>
                  <a:lnTo>
                    <a:pt x="0" y="10800"/>
                  </a:lnTo>
                  <a:lnTo>
                    <a:pt x="0" y="21600"/>
                  </a:lnTo>
                </a:path>
              </a:pathLst>
            </a:custGeom>
            <a:noFill/>
            <a:ln w="25400" cap="flat">
              <a:solidFill>
                <a:srgbClr val="7CCA62"/>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32" name="Line">
              <a:extLst>
                <a:ext uri="{FF2B5EF4-FFF2-40B4-BE49-F238E27FC236}">
                  <a16:creationId xmlns:a16="http://schemas.microsoft.com/office/drawing/2014/main" id="{7E981B8D-7706-29D5-B151-9627FBF84420}"/>
                </a:ext>
              </a:extLst>
            </p:cNvPr>
            <p:cNvSpPr/>
            <p:nvPr/>
          </p:nvSpPr>
          <p:spPr>
            <a:xfrm>
              <a:off x="1082086" y="901101"/>
              <a:ext cx="123904" cy="33123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A5C249"/>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33" name="Line">
              <a:extLst>
                <a:ext uri="{FF2B5EF4-FFF2-40B4-BE49-F238E27FC236}">
                  <a16:creationId xmlns:a16="http://schemas.microsoft.com/office/drawing/2014/main" id="{85C3D209-9B32-3549-5CA6-DEF5E50AB183}"/>
                </a:ext>
              </a:extLst>
            </p:cNvPr>
            <p:cNvSpPr/>
            <p:nvPr/>
          </p:nvSpPr>
          <p:spPr>
            <a:xfrm>
              <a:off x="1082086" y="901101"/>
              <a:ext cx="123904" cy="27258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A5C249"/>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34" name="Line">
              <a:extLst>
                <a:ext uri="{FF2B5EF4-FFF2-40B4-BE49-F238E27FC236}">
                  <a16:creationId xmlns:a16="http://schemas.microsoft.com/office/drawing/2014/main" id="{64A94EC1-D608-F296-5F09-45809A238333}"/>
                </a:ext>
              </a:extLst>
            </p:cNvPr>
            <p:cNvSpPr/>
            <p:nvPr/>
          </p:nvSpPr>
          <p:spPr>
            <a:xfrm>
              <a:off x="1082086" y="901101"/>
              <a:ext cx="123904" cy="21393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A5C249"/>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35" name="Line">
              <a:extLst>
                <a:ext uri="{FF2B5EF4-FFF2-40B4-BE49-F238E27FC236}">
                  <a16:creationId xmlns:a16="http://schemas.microsoft.com/office/drawing/2014/main" id="{D162A658-B4ED-6475-A771-926E9F7423DD}"/>
                </a:ext>
              </a:extLst>
            </p:cNvPr>
            <p:cNvSpPr/>
            <p:nvPr/>
          </p:nvSpPr>
          <p:spPr>
            <a:xfrm>
              <a:off x="1082086" y="901101"/>
              <a:ext cx="123904" cy="15529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A5C249"/>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36" name="Line">
              <a:extLst>
                <a:ext uri="{FF2B5EF4-FFF2-40B4-BE49-F238E27FC236}">
                  <a16:creationId xmlns:a16="http://schemas.microsoft.com/office/drawing/2014/main" id="{63B15C3C-470E-E762-B86D-B8D18A94F779}"/>
                </a:ext>
              </a:extLst>
            </p:cNvPr>
            <p:cNvSpPr/>
            <p:nvPr/>
          </p:nvSpPr>
          <p:spPr>
            <a:xfrm>
              <a:off x="1082086" y="901101"/>
              <a:ext cx="123904" cy="9664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A5C249"/>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37" name="Line">
              <a:extLst>
                <a:ext uri="{FF2B5EF4-FFF2-40B4-BE49-F238E27FC236}">
                  <a16:creationId xmlns:a16="http://schemas.microsoft.com/office/drawing/2014/main" id="{101BC504-BAA6-09CD-7478-367761F08D49}"/>
                </a:ext>
              </a:extLst>
            </p:cNvPr>
            <p:cNvSpPr/>
            <p:nvPr/>
          </p:nvSpPr>
          <p:spPr>
            <a:xfrm>
              <a:off x="1082086" y="901101"/>
              <a:ext cx="123904" cy="3799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A5C249"/>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38" name="Line">
              <a:extLst>
                <a:ext uri="{FF2B5EF4-FFF2-40B4-BE49-F238E27FC236}">
                  <a16:creationId xmlns:a16="http://schemas.microsoft.com/office/drawing/2014/main" id="{77EAB1F6-93BE-EC8D-A7CD-CA68EBED1BC4}"/>
                </a:ext>
              </a:extLst>
            </p:cNvPr>
            <p:cNvSpPr/>
            <p:nvPr/>
          </p:nvSpPr>
          <p:spPr>
            <a:xfrm>
              <a:off x="1412495" y="314627"/>
              <a:ext cx="2601966" cy="17346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800"/>
                  </a:lnTo>
                  <a:lnTo>
                    <a:pt x="0" y="10800"/>
                  </a:lnTo>
                  <a:lnTo>
                    <a:pt x="0" y="21600"/>
                  </a:lnTo>
                </a:path>
              </a:pathLst>
            </a:custGeom>
            <a:noFill/>
            <a:ln w="25400" cap="flat">
              <a:solidFill>
                <a:srgbClr val="7CCA62"/>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39" name="Line">
              <a:extLst>
                <a:ext uri="{FF2B5EF4-FFF2-40B4-BE49-F238E27FC236}">
                  <a16:creationId xmlns:a16="http://schemas.microsoft.com/office/drawing/2014/main" id="{903E8321-9202-9227-4095-C483770F4B30}"/>
                </a:ext>
              </a:extLst>
            </p:cNvPr>
            <p:cNvSpPr/>
            <p:nvPr/>
          </p:nvSpPr>
          <p:spPr>
            <a:xfrm>
              <a:off x="82601" y="901101"/>
              <a:ext cx="123904" cy="27258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A5C249"/>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40" name="Line">
              <a:extLst>
                <a:ext uri="{FF2B5EF4-FFF2-40B4-BE49-F238E27FC236}">
                  <a16:creationId xmlns:a16="http://schemas.microsoft.com/office/drawing/2014/main" id="{07DA3FF4-4874-B7F6-07AF-06C2E7866371}"/>
                </a:ext>
              </a:extLst>
            </p:cNvPr>
            <p:cNvSpPr/>
            <p:nvPr/>
          </p:nvSpPr>
          <p:spPr>
            <a:xfrm>
              <a:off x="82601" y="901101"/>
              <a:ext cx="123904" cy="21393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A5C249"/>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41" name="Line">
              <a:extLst>
                <a:ext uri="{FF2B5EF4-FFF2-40B4-BE49-F238E27FC236}">
                  <a16:creationId xmlns:a16="http://schemas.microsoft.com/office/drawing/2014/main" id="{62327CBA-E8F4-0607-FB47-7BA94E349829}"/>
                </a:ext>
              </a:extLst>
            </p:cNvPr>
            <p:cNvSpPr/>
            <p:nvPr/>
          </p:nvSpPr>
          <p:spPr>
            <a:xfrm>
              <a:off x="82601" y="901101"/>
              <a:ext cx="123904" cy="15529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A5C249"/>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42" name="Line">
              <a:extLst>
                <a:ext uri="{FF2B5EF4-FFF2-40B4-BE49-F238E27FC236}">
                  <a16:creationId xmlns:a16="http://schemas.microsoft.com/office/drawing/2014/main" id="{A1951AA6-A8B2-B5D1-896A-81DFD3B0A134}"/>
                </a:ext>
              </a:extLst>
            </p:cNvPr>
            <p:cNvSpPr/>
            <p:nvPr/>
          </p:nvSpPr>
          <p:spPr>
            <a:xfrm>
              <a:off x="82601" y="901101"/>
              <a:ext cx="123904" cy="9664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A5C249"/>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43" name="Line">
              <a:extLst>
                <a:ext uri="{FF2B5EF4-FFF2-40B4-BE49-F238E27FC236}">
                  <a16:creationId xmlns:a16="http://schemas.microsoft.com/office/drawing/2014/main" id="{9AD85D45-73F9-6F17-0B78-71C392866E2C}"/>
                </a:ext>
              </a:extLst>
            </p:cNvPr>
            <p:cNvSpPr/>
            <p:nvPr/>
          </p:nvSpPr>
          <p:spPr>
            <a:xfrm>
              <a:off x="82601" y="901101"/>
              <a:ext cx="123904" cy="3799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A5C249"/>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44" name="Line">
              <a:extLst>
                <a:ext uri="{FF2B5EF4-FFF2-40B4-BE49-F238E27FC236}">
                  <a16:creationId xmlns:a16="http://schemas.microsoft.com/office/drawing/2014/main" id="{563E7C44-2E37-1C78-5358-984B1F6D11AD}"/>
                </a:ext>
              </a:extLst>
            </p:cNvPr>
            <p:cNvSpPr/>
            <p:nvPr/>
          </p:nvSpPr>
          <p:spPr>
            <a:xfrm>
              <a:off x="413010" y="314627"/>
              <a:ext cx="3601451" cy="17346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800"/>
                  </a:lnTo>
                  <a:lnTo>
                    <a:pt x="0" y="10800"/>
                  </a:lnTo>
                  <a:lnTo>
                    <a:pt x="0" y="21600"/>
                  </a:lnTo>
                </a:path>
              </a:pathLst>
            </a:custGeom>
            <a:noFill/>
            <a:ln w="25400" cap="flat">
              <a:solidFill>
                <a:srgbClr val="7CCA62"/>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grpSp>
          <p:nvGrpSpPr>
            <p:cNvPr id="45" name="Group">
              <a:extLst>
                <a:ext uri="{FF2B5EF4-FFF2-40B4-BE49-F238E27FC236}">
                  <a16:creationId xmlns:a16="http://schemas.microsoft.com/office/drawing/2014/main" id="{C2017384-6907-C0AF-0C1F-3D3714AB3EFB}"/>
                </a:ext>
              </a:extLst>
            </p:cNvPr>
            <p:cNvGrpSpPr/>
            <p:nvPr/>
          </p:nvGrpSpPr>
          <p:grpSpPr>
            <a:xfrm>
              <a:off x="-342889" y="0"/>
              <a:ext cx="8714698" cy="379986"/>
              <a:chOff x="0" y="0"/>
              <a:chExt cx="8714696" cy="379985"/>
            </a:xfrm>
          </p:grpSpPr>
          <p:sp>
            <p:nvSpPr>
              <p:cNvPr id="140" name="Rectangle">
                <a:extLst>
                  <a:ext uri="{FF2B5EF4-FFF2-40B4-BE49-F238E27FC236}">
                    <a16:creationId xmlns:a16="http://schemas.microsoft.com/office/drawing/2014/main" id="{8B1E0EEB-8FFD-E098-60A7-4D854124D191}"/>
                  </a:ext>
                </a:extLst>
              </p:cNvPr>
              <p:cNvSpPr/>
              <p:nvPr/>
            </p:nvSpPr>
            <p:spPr>
              <a:xfrm>
                <a:off x="0" y="-1"/>
                <a:ext cx="8714697" cy="379987"/>
              </a:xfrm>
              <a:prstGeom prst="rect">
                <a:avLst/>
              </a:prstGeom>
              <a:gradFill flip="none" rotWithShape="1">
                <a:gsLst>
                  <a:gs pos="0">
                    <a:srgbClr val="77F1FA"/>
                  </a:gs>
                  <a:gs pos="25000">
                    <a:srgbClr val="32C1C9"/>
                  </a:gs>
                  <a:gs pos="38000">
                    <a:srgbClr val="22B0B9"/>
                  </a:gs>
                  <a:gs pos="55000">
                    <a:srgbClr val="00A9B1"/>
                  </a:gs>
                  <a:gs pos="80000">
                    <a:srgbClr val="00A8AF"/>
                  </a:gs>
                  <a:gs pos="88000">
                    <a:srgbClr val="00B1B9"/>
                  </a:gs>
                  <a:gs pos="100000">
                    <a:srgbClr val="00EEFA"/>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dirty="0"/>
              </a:p>
            </p:txBody>
          </p:sp>
          <p:sp>
            <p:nvSpPr>
              <p:cNvPr id="141" name="Recognition of skin disease for different skin tones based on images">
                <a:extLst>
                  <a:ext uri="{FF2B5EF4-FFF2-40B4-BE49-F238E27FC236}">
                    <a16:creationId xmlns:a16="http://schemas.microsoft.com/office/drawing/2014/main" id="{209EA434-85B2-4671-9DF8-2D3D66C515F9}"/>
                  </a:ext>
                </a:extLst>
              </p:cNvPr>
              <p:cNvSpPr txBox="1"/>
              <p:nvPr/>
            </p:nvSpPr>
            <p:spPr>
              <a:xfrm>
                <a:off x="0" y="106042"/>
                <a:ext cx="8714697" cy="1679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rPr lang="en-US" sz="3200" dirty="0">
                    <a:solidFill>
                      <a:srgbClr val="096A72"/>
                    </a:solidFill>
                  </a:rPr>
                  <a:t>Diabetic prediction using foot ulcer</a:t>
                </a:r>
              </a:p>
            </p:txBody>
          </p:sp>
        </p:grpSp>
        <p:grpSp>
          <p:nvGrpSpPr>
            <p:cNvPr id="46" name="Group">
              <a:extLst>
                <a:ext uri="{FF2B5EF4-FFF2-40B4-BE49-F238E27FC236}">
                  <a16:creationId xmlns:a16="http://schemas.microsoft.com/office/drawing/2014/main" id="{7F41EC7C-C64B-5256-01C3-B01D128A3876}"/>
                </a:ext>
              </a:extLst>
            </p:cNvPr>
            <p:cNvGrpSpPr/>
            <p:nvPr/>
          </p:nvGrpSpPr>
          <p:grpSpPr>
            <a:xfrm>
              <a:off x="0" y="488092"/>
              <a:ext cx="826021" cy="413010"/>
              <a:chOff x="0" y="0"/>
              <a:chExt cx="826020" cy="413008"/>
            </a:xfrm>
          </p:grpSpPr>
          <p:sp>
            <p:nvSpPr>
              <p:cNvPr id="138" name="Rectangle">
                <a:extLst>
                  <a:ext uri="{FF2B5EF4-FFF2-40B4-BE49-F238E27FC236}">
                    <a16:creationId xmlns:a16="http://schemas.microsoft.com/office/drawing/2014/main" id="{4D6889E6-A6FD-1A02-F94B-358251799045}"/>
                  </a:ext>
                </a:extLst>
              </p:cNvPr>
              <p:cNvSpPr/>
              <p:nvPr/>
            </p:nvSpPr>
            <p:spPr>
              <a:xfrm>
                <a:off x="-1" y="-1"/>
                <a:ext cx="826022" cy="413010"/>
              </a:xfrm>
              <a:prstGeom prst="rect">
                <a:avLst/>
              </a:prstGeom>
              <a:gradFill flip="none" rotWithShape="1">
                <a:gsLst>
                  <a:gs pos="0">
                    <a:srgbClr val="A3E892"/>
                  </a:gs>
                  <a:gs pos="25000">
                    <a:srgbClr val="77BB61"/>
                  </a:gs>
                  <a:gs pos="38000">
                    <a:srgbClr val="64A84F"/>
                  </a:gs>
                  <a:gs pos="55000">
                    <a:srgbClr val="5CA544"/>
                  </a:gs>
                  <a:gs pos="80000">
                    <a:srgbClr val="56AD39"/>
                  </a:gs>
                  <a:gs pos="88000">
                    <a:srgbClr val="58BD36"/>
                  </a:gs>
                  <a:gs pos="100000">
                    <a:srgbClr val="70E749"/>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139" name="Project Initialization">
                <a:extLst>
                  <a:ext uri="{FF2B5EF4-FFF2-40B4-BE49-F238E27FC236}">
                    <a16:creationId xmlns:a16="http://schemas.microsoft.com/office/drawing/2014/main" id="{41744924-582E-BD9C-2CA6-E8EDABAF39E3}"/>
                  </a:ext>
                </a:extLst>
              </p:cNvPr>
              <p:cNvSpPr txBox="1"/>
              <p:nvPr/>
            </p:nvSpPr>
            <p:spPr>
              <a:xfrm>
                <a:off x="0" y="79165"/>
                <a:ext cx="826021" cy="254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Project Initialization</a:t>
                </a:r>
              </a:p>
            </p:txBody>
          </p:sp>
        </p:grpSp>
        <p:grpSp>
          <p:nvGrpSpPr>
            <p:cNvPr id="47" name="Group">
              <a:extLst>
                <a:ext uri="{FF2B5EF4-FFF2-40B4-BE49-F238E27FC236}">
                  <a16:creationId xmlns:a16="http://schemas.microsoft.com/office/drawing/2014/main" id="{FBD04A96-084C-0CF9-4C08-A9BAF5EC1047}"/>
                </a:ext>
              </a:extLst>
            </p:cNvPr>
            <p:cNvGrpSpPr/>
            <p:nvPr/>
          </p:nvGrpSpPr>
          <p:grpSpPr>
            <a:xfrm>
              <a:off x="206505" y="1074566"/>
              <a:ext cx="826021" cy="413010"/>
              <a:chOff x="0" y="0"/>
              <a:chExt cx="826020" cy="413008"/>
            </a:xfrm>
          </p:grpSpPr>
          <p:sp>
            <p:nvSpPr>
              <p:cNvPr id="136" name="Rectangle">
                <a:extLst>
                  <a:ext uri="{FF2B5EF4-FFF2-40B4-BE49-F238E27FC236}">
                    <a16:creationId xmlns:a16="http://schemas.microsoft.com/office/drawing/2014/main" id="{20498ACB-B0F2-7273-069E-654453DAE486}"/>
                  </a:ext>
                </a:extLst>
              </p:cNvPr>
              <p:cNvSpPr/>
              <p:nvPr/>
            </p:nvSpPr>
            <p:spPr>
              <a:xfrm>
                <a:off x="-1" y="-1"/>
                <a:ext cx="826022" cy="413010"/>
              </a:xfrm>
              <a:prstGeom prst="rect">
                <a:avLst/>
              </a:prstGeom>
              <a:gradFill flip="none" rotWithShape="1">
                <a:gsLst>
                  <a:gs pos="0">
                    <a:srgbClr val="C9E488"/>
                  </a:gs>
                  <a:gs pos="25000">
                    <a:srgbClr val="9BB44F"/>
                  </a:gs>
                  <a:gs pos="38000">
                    <a:srgbClr val="8AA33E"/>
                  </a:gs>
                  <a:gs pos="55000">
                    <a:srgbClr val="85A02F"/>
                  </a:gs>
                  <a:gs pos="80000">
                    <a:srgbClr val="8AAA23"/>
                  </a:gs>
                  <a:gs pos="88000">
                    <a:srgbClr val="95BB1E"/>
                  </a:gs>
                  <a:gs pos="100000">
                    <a:srgbClr val="B7E32E"/>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137" name="Problem Identification">
                <a:extLst>
                  <a:ext uri="{FF2B5EF4-FFF2-40B4-BE49-F238E27FC236}">
                    <a16:creationId xmlns:a16="http://schemas.microsoft.com/office/drawing/2014/main" id="{CF47A65E-F23D-55F8-8CB9-50EC0307404E}"/>
                  </a:ext>
                </a:extLst>
              </p:cNvPr>
              <p:cNvSpPr txBox="1"/>
              <p:nvPr/>
            </p:nvSpPr>
            <p:spPr>
              <a:xfrm>
                <a:off x="0" y="79165"/>
                <a:ext cx="826021" cy="254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Problem Identification</a:t>
                </a:r>
              </a:p>
            </p:txBody>
          </p:sp>
        </p:grpSp>
        <p:grpSp>
          <p:nvGrpSpPr>
            <p:cNvPr id="48" name="Group">
              <a:extLst>
                <a:ext uri="{FF2B5EF4-FFF2-40B4-BE49-F238E27FC236}">
                  <a16:creationId xmlns:a16="http://schemas.microsoft.com/office/drawing/2014/main" id="{4D34B16A-B5BD-5750-A548-4C6837B0E8C0}"/>
                </a:ext>
              </a:extLst>
            </p:cNvPr>
            <p:cNvGrpSpPr/>
            <p:nvPr/>
          </p:nvGrpSpPr>
          <p:grpSpPr>
            <a:xfrm>
              <a:off x="206505" y="1661041"/>
              <a:ext cx="826021" cy="413010"/>
              <a:chOff x="0" y="0"/>
              <a:chExt cx="826020" cy="413008"/>
            </a:xfrm>
          </p:grpSpPr>
          <p:sp>
            <p:nvSpPr>
              <p:cNvPr id="134" name="Rectangle">
                <a:extLst>
                  <a:ext uri="{FF2B5EF4-FFF2-40B4-BE49-F238E27FC236}">
                    <a16:creationId xmlns:a16="http://schemas.microsoft.com/office/drawing/2014/main" id="{A2490252-2BE4-50DE-FB5A-48368A796AD8}"/>
                  </a:ext>
                </a:extLst>
              </p:cNvPr>
              <p:cNvSpPr/>
              <p:nvPr/>
            </p:nvSpPr>
            <p:spPr>
              <a:xfrm>
                <a:off x="-1" y="-1"/>
                <a:ext cx="826022" cy="413010"/>
              </a:xfrm>
              <a:prstGeom prst="rect">
                <a:avLst/>
              </a:prstGeom>
              <a:gradFill flip="none" rotWithShape="1">
                <a:gsLst>
                  <a:gs pos="0">
                    <a:srgbClr val="C9E488"/>
                  </a:gs>
                  <a:gs pos="25000">
                    <a:srgbClr val="9BB44F"/>
                  </a:gs>
                  <a:gs pos="38000">
                    <a:srgbClr val="8AA33E"/>
                  </a:gs>
                  <a:gs pos="55000">
                    <a:srgbClr val="85A02F"/>
                  </a:gs>
                  <a:gs pos="80000">
                    <a:srgbClr val="8AAA23"/>
                  </a:gs>
                  <a:gs pos="88000">
                    <a:srgbClr val="95BB1E"/>
                  </a:gs>
                  <a:gs pos="100000">
                    <a:srgbClr val="B7E32E"/>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135" name="Domain Knowledge Gathering">
                <a:extLst>
                  <a:ext uri="{FF2B5EF4-FFF2-40B4-BE49-F238E27FC236}">
                    <a16:creationId xmlns:a16="http://schemas.microsoft.com/office/drawing/2014/main" id="{76F3EADA-9CEA-6283-5834-7DC853D6C018}"/>
                  </a:ext>
                </a:extLst>
              </p:cNvPr>
              <p:cNvSpPr txBox="1"/>
              <p:nvPr/>
            </p:nvSpPr>
            <p:spPr>
              <a:xfrm>
                <a:off x="0" y="21337"/>
                <a:ext cx="826021" cy="37033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Domain Knowledge Gathering</a:t>
                </a:r>
              </a:p>
            </p:txBody>
          </p:sp>
        </p:grpSp>
        <p:grpSp>
          <p:nvGrpSpPr>
            <p:cNvPr id="49" name="Group">
              <a:extLst>
                <a:ext uri="{FF2B5EF4-FFF2-40B4-BE49-F238E27FC236}">
                  <a16:creationId xmlns:a16="http://schemas.microsoft.com/office/drawing/2014/main" id="{182E7B90-F364-3BBE-E511-4509B52A3C1F}"/>
                </a:ext>
              </a:extLst>
            </p:cNvPr>
            <p:cNvGrpSpPr/>
            <p:nvPr/>
          </p:nvGrpSpPr>
          <p:grpSpPr>
            <a:xfrm>
              <a:off x="206505" y="2247516"/>
              <a:ext cx="826021" cy="413009"/>
              <a:chOff x="0" y="0"/>
              <a:chExt cx="826020" cy="413008"/>
            </a:xfrm>
          </p:grpSpPr>
          <p:sp>
            <p:nvSpPr>
              <p:cNvPr id="132" name="Rectangle">
                <a:extLst>
                  <a:ext uri="{FF2B5EF4-FFF2-40B4-BE49-F238E27FC236}">
                    <a16:creationId xmlns:a16="http://schemas.microsoft.com/office/drawing/2014/main" id="{44A1C6CB-E64C-4300-83A4-BCEC51066D12}"/>
                  </a:ext>
                </a:extLst>
              </p:cNvPr>
              <p:cNvSpPr/>
              <p:nvPr/>
            </p:nvSpPr>
            <p:spPr>
              <a:xfrm>
                <a:off x="-1" y="-1"/>
                <a:ext cx="826022" cy="413010"/>
              </a:xfrm>
              <a:prstGeom prst="rect">
                <a:avLst/>
              </a:prstGeom>
              <a:gradFill flip="none" rotWithShape="1">
                <a:gsLst>
                  <a:gs pos="0">
                    <a:srgbClr val="C9E488"/>
                  </a:gs>
                  <a:gs pos="25000">
                    <a:srgbClr val="9BB44F"/>
                  </a:gs>
                  <a:gs pos="38000">
                    <a:srgbClr val="8AA33E"/>
                  </a:gs>
                  <a:gs pos="55000">
                    <a:srgbClr val="85A02F"/>
                  </a:gs>
                  <a:gs pos="80000">
                    <a:srgbClr val="8AAA23"/>
                  </a:gs>
                  <a:gs pos="88000">
                    <a:srgbClr val="95BB1E"/>
                  </a:gs>
                  <a:gs pos="100000">
                    <a:srgbClr val="B7E32E"/>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133" name="Solution Formation">
                <a:extLst>
                  <a:ext uri="{FF2B5EF4-FFF2-40B4-BE49-F238E27FC236}">
                    <a16:creationId xmlns:a16="http://schemas.microsoft.com/office/drawing/2014/main" id="{19B7E1CB-C406-5A2E-656A-20AA43288AE3}"/>
                  </a:ext>
                </a:extLst>
              </p:cNvPr>
              <p:cNvSpPr txBox="1"/>
              <p:nvPr/>
            </p:nvSpPr>
            <p:spPr>
              <a:xfrm>
                <a:off x="0" y="79165"/>
                <a:ext cx="826021" cy="254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Solution Formation</a:t>
                </a:r>
              </a:p>
            </p:txBody>
          </p:sp>
        </p:grpSp>
        <p:grpSp>
          <p:nvGrpSpPr>
            <p:cNvPr id="50" name="Group">
              <a:extLst>
                <a:ext uri="{FF2B5EF4-FFF2-40B4-BE49-F238E27FC236}">
                  <a16:creationId xmlns:a16="http://schemas.microsoft.com/office/drawing/2014/main" id="{37ED967F-94B3-B19A-DCAC-F526EF5E39F2}"/>
                </a:ext>
              </a:extLst>
            </p:cNvPr>
            <p:cNvGrpSpPr/>
            <p:nvPr/>
          </p:nvGrpSpPr>
          <p:grpSpPr>
            <a:xfrm>
              <a:off x="206505" y="2833990"/>
              <a:ext cx="826021" cy="413010"/>
              <a:chOff x="0" y="0"/>
              <a:chExt cx="826020" cy="413008"/>
            </a:xfrm>
          </p:grpSpPr>
          <p:sp>
            <p:nvSpPr>
              <p:cNvPr id="130" name="Rectangle">
                <a:extLst>
                  <a:ext uri="{FF2B5EF4-FFF2-40B4-BE49-F238E27FC236}">
                    <a16:creationId xmlns:a16="http://schemas.microsoft.com/office/drawing/2014/main" id="{13631B88-0201-C01D-0EFC-0F1AC393811D}"/>
                  </a:ext>
                </a:extLst>
              </p:cNvPr>
              <p:cNvSpPr/>
              <p:nvPr/>
            </p:nvSpPr>
            <p:spPr>
              <a:xfrm>
                <a:off x="-1" y="-1"/>
                <a:ext cx="826022" cy="413010"/>
              </a:xfrm>
              <a:prstGeom prst="rect">
                <a:avLst/>
              </a:prstGeom>
              <a:gradFill flip="none" rotWithShape="1">
                <a:gsLst>
                  <a:gs pos="0">
                    <a:srgbClr val="C9E488"/>
                  </a:gs>
                  <a:gs pos="25000">
                    <a:srgbClr val="9BB44F"/>
                  </a:gs>
                  <a:gs pos="38000">
                    <a:srgbClr val="8AA33E"/>
                  </a:gs>
                  <a:gs pos="55000">
                    <a:srgbClr val="85A02F"/>
                  </a:gs>
                  <a:gs pos="80000">
                    <a:srgbClr val="8AAA23"/>
                  </a:gs>
                  <a:gs pos="88000">
                    <a:srgbClr val="95BB1E"/>
                  </a:gs>
                  <a:gs pos="100000">
                    <a:srgbClr val="B7E32E"/>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131" name="Overall System Architecture">
                <a:extLst>
                  <a:ext uri="{FF2B5EF4-FFF2-40B4-BE49-F238E27FC236}">
                    <a16:creationId xmlns:a16="http://schemas.microsoft.com/office/drawing/2014/main" id="{634367D6-056F-AD58-CB2E-04EA19D13F2D}"/>
                  </a:ext>
                </a:extLst>
              </p:cNvPr>
              <p:cNvSpPr txBox="1"/>
              <p:nvPr/>
            </p:nvSpPr>
            <p:spPr>
              <a:xfrm>
                <a:off x="0" y="79165"/>
                <a:ext cx="826021" cy="254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Overall System Architecture</a:t>
                </a:r>
              </a:p>
            </p:txBody>
          </p:sp>
        </p:grpSp>
        <p:grpSp>
          <p:nvGrpSpPr>
            <p:cNvPr id="51" name="Group">
              <a:extLst>
                <a:ext uri="{FF2B5EF4-FFF2-40B4-BE49-F238E27FC236}">
                  <a16:creationId xmlns:a16="http://schemas.microsoft.com/office/drawing/2014/main" id="{7D80DC43-25E1-0304-7332-E609CCBAC30A}"/>
                </a:ext>
              </a:extLst>
            </p:cNvPr>
            <p:cNvGrpSpPr/>
            <p:nvPr/>
          </p:nvGrpSpPr>
          <p:grpSpPr>
            <a:xfrm>
              <a:off x="206505" y="3420466"/>
              <a:ext cx="826021" cy="413009"/>
              <a:chOff x="0" y="0"/>
              <a:chExt cx="826020" cy="413008"/>
            </a:xfrm>
          </p:grpSpPr>
          <p:sp>
            <p:nvSpPr>
              <p:cNvPr id="128" name="Rectangle">
                <a:extLst>
                  <a:ext uri="{FF2B5EF4-FFF2-40B4-BE49-F238E27FC236}">
                    <a16:creationId xmlns:a16="http://schemas.microsoft.com/office/drawing/2014/main" id="{6C42DBCE-E857-87DD-FB1E-941436B2EAD4}"/>
                  </a:ext>
                </a:extLst>
              </p:cNvPr>
              <p:cNvSpPr/>
              <p:nvPr/>
            </p:nvSpPr>
            <p:spPr>
              <a:xfrm>
                <a:off x="-1" y="-1"/>
                <a:ext cx="826022" cy="413010"/>
              </a:xfrm>
              <a:prstGeom prst="rect">
                <a:avLst/>
              </a:prstGeom>
              <a:gradFill flip="none" rotWithShape="1">
                <a:gsLst>
                  <a:gs pos="0">
                    <a:srgbClr val="C9E488"/>
                  </a:gs>
                  <a:gs pos="25000">
                    <a:srgbClr val="9BB44F"/>
                  </a:gs>
                  <a:gs pos="38000">
                    <a:srgbClr val="8AA33E"/>
                  </a:gs>
                  <a:gs pos="55000">
                    <a:srgbClr val="85A02F"/>
                  </a:gs>
                  <a:gs pos="80000">
                    <a:srgbClr val="8AAA23"/>
                  </a:gs>
                  <a:gs pos="88000">
                    <a:srgbClr val="95BB1E"/>
                  </a:gs>
                  <a:gs pos="100000">
                    <a:srgbClr val="B7E32E"/>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129" name="Sample Data Collection">
                <a:extLst>
                  <a:ext uri="{FF2B5EF4-FFF2-40B4-BE49-F238E27FC236}">
                    <a16:creationId xmlns:a16="http://schemas.microsoft.com/office/drawing/2014/main" id="{3342E289-4F96-7346-73A8-A33CA6BBCF86}"/>
                  </a:ext>
                </a:extLst>
              </p:cNvPr>
              <p:cNvSpPr txBox="1"/>
              <p:nvPr/>
            </p:nvSpPr>
            <p:spPr>
              <a:xfrm>
                <a:off x="0" y="79165"/>
                <a:ext cx="826021" cy="254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Sample Data Collection</a:t>
                </a:r>
              </a:p>
            </p:txBody>
          </p:sp>
        </p:grpSp>
        <p:grpSp>
          <p:nvGrpSpPr>
            <p:cNvPr id="52" name="Group">
              <a:extLst>
                <a:ext uri="{FF2B5EF4-FFF2-40B4-BE49-F238E27FC236}">
                  <a16:creationId xmlns:a16="http://schemas.microsoft.com/office/drawing/2014/main" id="{C13E2F60-E5E3-F1D3-AE4F-F0713C679F78}"/>
                </a:ext>
              </a:extLst>
            </p:cNvPr>
            <p:cNvGrpSpPr/>
            <p:nvPr/>
          </p:nvGrpSpPr>
          <p:grpSpPr>
            <a:xfrm>
              <a:off x="999484" y="488092"/>
              <a:ext cx="826022" cy="413010"/>
              <a:chOff x="0" y="0"/>
              <a:chExt cx="826020" cy="413008"/>
            </a:xfrm>
          </p:grpSpPr>
          <p:sp>
            <p:nvSpPr>
              <p:cNvPr id="126" name="Rectangle">
                <a:extLst>
                  <a:ext uri="{FF2B5EF4-FFF2-40B4-BE49-F238E27FC236}">
                    <a16:creationId xmlns:a16="http://schemas.microsoft.com/office/drawing/2014/main" id="{994E5CF2-350D-F13B-13A0-B0CFE83D4401}"/>
                  </a:ext>
                </a:extLst>
              </p:cNvPr>
              <p:cNvSpPr/>
              <p:nvPr/>
            </p:nvSpPr>
            <p:spPr>
              <a:xfrm>
                <a:off x="-1" y="-1"/>
                <a:ext cx="826022" cy="413010"/>
              </a:xfrm>
              <a:prstGeom prst="rect">
                <a:avLst/>
              </a:prstGeom>
              <a:gradFill flip="none" rotWithShape="1">
                <a:gsLst>
                  <a:gs pos="0">
                    <a:srgbClr val="A3E892"/>
                  </a:gs>
                  <a:gs pos="25000">
                    <a:srgbClr val="77BB61"/>
                  </a:gs>
                  <a:gs pos="38000">
                    <a:srgbClr val="64A84F"/>
                  </a:gs>
                  <a:gs pos="55000">
                    <a:srgbClr val="5CA544"/>
                  </a:gs>
                  <a:gs pos="80000">
                    <a:srgbClr val="56AD39"/>
                  </a:gs>
                  <a:gs pos="88000">
                    <a:srgbClr val="58BD36"/>
                  </a:gs>
                  <a:gs pos="100000">
                    <a:srgbClr val="70E749"/>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127" name="Project Planning">
                <a:extLst>
                  <a:ext uri="{FF2B5EF4-FFF2-40B4-BE49-F238E27FC236}">
                    <a16:creationId xmlns:a16="http://schemas.microsoft.com/office/drawing/2014/main" id="{B935AD65-6EBE-C80D-68E7-B478B448266A}"/>
                  </a:ext>
                </a:extLst>
              </p:cNvPr>
              <p:cNvSpPr txBox="1"/>
              <p:nvPr/>
            </p:nvSpPr>
            <p:spPr>
              <a:xfrm>
                <a:off x="0" y="136993"/>
                <a:ext cx="826021" cy="1390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Project Planning</a:t>
                </a:r>
              </a:p>
            </p:txBody>
          </p:sp>
        </p:grpSp>
        <p:grpSp>
          <p:nvGrpSpPr>
            <p:cNvPr id="53" name="Group">
              <a:extLst>
                <a:ext uri="{FF2B5EF4-FFF2-40B4-BE49-F238E27FC236}">
                  <a16:creationId xmlns:a16="http://schemas.microsoft.com/office/drawing/2014/main" id="{2F5762F6-EDD8-32EB-2E9B-EBCA7F7F6224}"/>
                </a:ext>
              </a:extLst>
            </p:cNvPr>
            <p:cNvGrpSpPr/>
            <p:nvPr/>
          </p:nvGrpSpPr>
          <p:grpSpPr>
            <a:xfrm>
              <a:off x="1205990" y="1074566"/>
              <a:ext cx="826021" cy="413010"/>
              <a:chOff x="0" y="0"/>
              <a:chExt cx="826020" cy="413008"/>
            </a:xfrm>
          </p:grpSpPr>
          <p:sp>
            <p:nvSpPr>
              <p:cNvPr id="124" name="Rectangle">
                <a:extLst>
                  <a:ext uri="{FF2B5EF4-FFF2-40B4-BE49-F238E27FC236}">
                    <a16:creationId xmlns:a16="http://schemas.microsoft.com/office/drawing/2014/main" id="{22A7507D-6870-1E49-D3F4-9D1214F1D0EC}"/>
                  </a:ext>
                </a:extLst>
              </p:cNvPr>
              <p:cNvSpPr/>
              <p:nvPr/>
            </p:nvSpPr>
            <p:spPr>
              <a:xfrm>
                <a:off x="-1" y="-1"/>
                <a:ext cx="826022" cy="413010"/>
              </a:xfrm>
              <a:prstGeom prst="rect">
                <a:avLst/>
              </a:prstGeom>
              <a:gradFill flip="none" rotWithShape="1">
                <a:gsLst>
                  <a:gs pos="0">
                    <a:srgbClr val="C9E488"/>
                  </a:gs>
                  <a:gs pos="25000">
                    <a:srgbClr val="9BB44F"/>
                  </a:gs>
                  <a:gs pos="38000">
                    <a:srgbClr val="8AA33E"/>
                  </a:gs>
                  <a:gs pos="55000">
                    <a:srgbClr val="85A02F"/>
                  </a:gs>
                  <a:gs pos="80000">
                    <a:srgbClr val="8AAA23"/>
                  </a:gs>
                  <a:gs pos="88000">
                    <a:srgbClr val="95BB1E"/>
                  </a:gs>
                  <a:gs pos="100000">
                    <a:srgbClr val="B7E32E"/>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125" name="Requirement Analysis">
                <a:extLst>
                  <a:ext uri="{FF2B5EF4-FFF2-40B4-BE49-F238E27FC236}">
                    <a16:creationId xmlns:a16="http://schemas.microsoft.com/office/drawing/2014/main" id="{A09D8109-5A7B-DE5D-2301-71242B3BA7A6}"/>
                  </a:ext>
                </a:extLst>
              </p:cNvPr>
              <p:cNvSpPr txBox="1"/>
              <p:nvPr/>
            </p:nvSpPr>
            <p:spPr>
              <a:xfrm>
                <a:off x="0" y="79165"/>
                <a:ext cx="826021" cy="254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Requirement Analysis</a:t>
                </a:r>
              </a:p>
            </p:txBody>
          </p:sp>
        </p:grpSp>
        <p:grpSp>
          <p:nvGrpSpPr>
            <p:cNvPr id="54" name="Group">
              <a:extLst>
                <a:ext uri="{FF2B5EF4-FFF2-40B4-BE49-F238E27FC236}">
                  <a16:creationId xmlns:a16="http://schemas.microsoft.com/office/drawing/2014/main" id="{6918C598-041F-A392-529F-FC32CA644F87}"/>
                </a:ext>
              </a:extLst>
            </p:cNvPr>
            <p:cNvGrpSpPr/>
            <p:nvPr/>
          </p:nvGrpSpPr>
          <p:grpSpPr>
            <a:xfrm>
              <a:off x="1205990" y="1661041"/>
              <a:ext cx="826021" cy="413010"/>
              <a:chOff x="0" y="0"/>
              <a:chExt cx="826020" cy="413008"/>
            </a:xfrm>
          </p:grpSpPr>
          <p:sp>
            <p:nvSpPr>
              <p:cNvPr id="122" name="Rectangle">
                <a:extLst>
                  <a:ext uri="{FF2B5EF4-FFF2-40B4-BE49-F238E27FC236}">
                    <a16:creationId xmlns:a16="http://schemas.microsoft.com/office/drawing/2014/main" id="{4A8B49C2-15BA-3E71-AE6D-E19CF2825773}"/>
                  </a:ext>
                </a:extLst>
              </p:cNvPr>
              <p:cNvSpPr/>
              <p:nvPr/>
            </p:nvSpPr>
            <p:spPr>
              <a:xfrm>
                <a:off x="-1" y="-1"/>
                <a:ext cx="826022" cy="413010"/>
              </a:xfrm>
              <a:prstGeom prst="rect">
                <a:avLst/>
              </a:prstGeom>
              <a:gradFill flip="none" rotWithShape="1">
                <a:gsLst>
                  <a:gs pos="0">
                    <a:srgbClr val="C9E488"/>
                  </a:gs>
                  <a:gs pos="25000">
                    <a:srgbClr val="9BB44F"/>
                  </a:gs>
                  <a:gs pos="38000">
                    <a:srgbClr val="8AA33E"/>
                  </a:gs>
                  <a:gs pos="55000">
                    <a:srgbClr val="85A02F"/>
                  </a:gs>
                  <a:gs pos="80000">
                    <a:srgbClr val="8AAA23"/>
                  </a:gs>
                  <a:gs pos="88000">
                    <a:srgbClr val="95BB1E"/>
                  </a:gs>
                  <a:gs pos="100000">
                    <a:srgbClr val="B7E32E"/>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123" name="Feasibility Study">
                <a:extLst>
                  <a:ext uri="{FF2B5EF4-FFF2-40B4-BE49-F238E27FC236}">
                    <a16:creationId xmlns:a16="http://schemas.microsoft.com/office/drawing/2014/main" id="{39C51D2E-649B-6AC0-A93F-42CCC5596B43}"/>
                  </a:ext>
                </a:extLst>
              </p:cNvPr>
              <p:cNvSpPr txBox="1"/>
              <p:nvPr/>
            </p:nvSpPr>
            <p:spPr>
              <a:xfrm>
                <a:off x="0" y="136993"/>
                <a:ext cx="826021" cy="1390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Feasibility Study</a:t>
                </a:r>
              </a:p>
            </p:txBody>
          </p:sp>
        </p:grpSp>
        <p:grpSp>
          <p:nvGrpSpPr>
            <p:cNvPr id="55" name="Group">
              <a:extLst>
                <a:ext uri="{FF2B5EF4-FFF2-40B4-BE49-F238E27FC236}">
                  <a16:creationId xmlns:a16="http://schemas.microsoft.com/office/drawing/2014/main" id="{FB857A10-3283-D844-F43A-C543525A5C28}"/>
                </a:ext>
              </a:extLst>
            </p:cNvPr>
            <p:cNvGrpSpPr/>
            <p:nvPr/>
          </p:nvGrpSpPr>
          <p:grpSpPr>
            <a:xfrm>
              <a:off x="1205990" y="2247516"/>
              <a:ext cx="826021" cy="413009"/>
              <a:chOff x="0" y="0"/>
              <a:chExt cx="826020" cy="413008"/>
            </a:xfrm>
          </p:grpSpPr>
          <p:sp>
            <p:nvSpPr>
              <p:cNvPr id="120" name="Rectangle">
                <a:extLst>
                  <a:ext uri="{FF2B5EF4-FFF2-40B4-BE49-F238E27FC236}">
                    <a16:creationId xmlns:a16="http://schemas.microsoft.com/office/drawing/2014/main" id="{1D1FAC35-1A39-7F71-0E61-CC80016F8920}"/>
                  </a:ext>
                </a:extLst>
              </p:cNvPr>
              <p:cNvSpPr/>
              <p:nvPr/>
            </p:nvSpPr>
            <p:spPr>
              <a:xfrm>
                <a:off x="-1" y="-1"/>
                <a:ext cx="826022" cy="413010"/>
              </a:xfrm>
              <a:prstGeom prst="rect">
                <a:avLst/>
              </a:prstGeom>
              <a:gradFill flip="none" rotWithShape="1">
                <a:gsLst>
                  <a:gs pos="0">
                    <a:srgbClr val="C9E488"/>
                  </a:gs>
                  <a:gs pos="25000">
                    <a:srgbClr val="9BB44F"/>
                  </a:gs>
                  <a:gs pos="38000">
                    <a:srgbClr val="8AA33E"/>
                  </a:gs>
                  <a:gs pos="55000">
                    <a:srgbClr val="85A02F"/>
                  </a:gs>
                  <a:gs pos="80000">
                    <a:srgbClr val="8AAA23"/>
                  </a:gs>
                  <a:gs pos="88000">
                    <a:srgbClr val="95BB1E"/>
                  </a:gs>
                  <a:gs pos="100000">
                    <a:srgbClr val="B7E32E"/>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121" name="Technical Survey">
                <a:extLst>
                  <a:ext uri="{FF2B5EF4-FFF2-40B4-BE49-F238E27FC236}">
                    <a16:creationId xmlns:a16="http://schemas.microsoft.com/office/drawing/2014/main" id="{BB29CCAF-27C8-11B2-E45E-D0ADF340C566}"/>
                  </a:ext>
                </a:extLst>
              </p:cNvPr>
              <p:cNvSpPr txBox="1"/>
              <p:nvPr/>
            </p:nvSpPr>
            <p:spPr>
              <a:xfrm>
                <a:off x="0" y="136993"/>
                <a:ext cx="826021" cy="1390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Technical Survey</a:t>
                </a:r>
              </a:p>
            </p:txBody>
          </p:sp>
        </p:grpSp>
        <p:grpSp>
          <p:nvGrpSpPr>
            <p:cNvPr id="56" name="Group">
              <a:extLst>
                <a:ext uri="{FF2B5EF4-FFF2-40B4-BE49-F238E27FC236}">
                  <a16:creationId xmlns:a16="http://schemas.microsoft.com/office/drawing/2014/main" id="{E644B75B-E415-6037-4C52-01A94C1204C8}"/>
                </a:ext>
              </a:extLst>
            </p:cNvPr>
            <p:cNvGrpSpPr/>
            <p:nvPr/>
          </p:nvGrpSpPr>
          <p:grpSpPr>
            <a:xfrm>
              <a:off x="1205990" y="2833990"/>
              <a:ext cx="826021" cy="413010"/>
              <a:chOff x="0" y="0"/>
              <a:chExt cx="826020" cy="413008"/>
            </a:xfrm>
          </p:grpSpPr>
          <p:sp>
            <p:nvSpPr>
              <p:cNvPr id="118" name="Rectangle">
                <a:extLst>
                  <a:ext uri="{FF2B5EF4-FFF2-40B4-BE49-F238E27FC236}">
                    <a16:creationId xmlns:a16="http://schemas.microsoft.com/office/drawing/2014/main" id="{ADE6240C-15B0-265F-40E3-F4200B8C23E9}"/>
                  </a:ext>
                </a:extLst>
              </p:cNvPr>
              <p:cNvSpPr/>
              <p:nvPr/>
            </p:nvSpPr>
            <p:spPr>
              <a:xfrm>
                <a:off x="-1" y="-1"/>
                <a:ext cx="826022" cy="413010"/>
              </a:xfrm>
              <a:prstGeom prst="rect">
                <a:avLst/>
              </a:prstGeom>
              <a:gradFill flip="none" rotWithShape="1">
                <a:gsLst>
                  <a:gs pos="0">
                    <a:srgbClr val="C9E488"/>
                  </a:gs>
                  <a:gs pos="25000">
                    <a:srgbClr val="9BB44F"/>
                  </a:gs>
                  <a:gs pos="38000">
                    <a:srgbClr val="8AA33E"/>
                  </a:gs>
                  <a:gs pos="55000">
                    <a:srgbClr val="85A02F"/>
                  </a:gs>
                  <a:gs pos="80000">
                    <a:srgbClr val="8AAA23"/>
                  </a:gs>
                  <a:gs pos="88000">
                    <a:srgbClr val="95BB1E"/>
                  </a:gs>
                  <a:gs pos="100000">
                    <a:srgbClr val="B7E32E"/>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119" name="Component System Diagram">
                <a:extLst>
                  <a:ext uri="{FF2B5EF4-FFF2-40B4-BE49-F238E27FC236}">
                    <a16:creationId xmlns:a16="http://schemas.microsoft.com/office/drawing/2014/main" id="{C4038C75-5A3A-E79F-4E6D-DA4AB1E2011F}"/>
                  </a:ext>
                </a:extLst>
              </p:cNvPr>
              <p:cNvSpPr txBox="1"/>
              <p:nvPr/>
            </p:nvSpPr>
            <p:spPr>
              <a:xfrm>
                <a:off x="0" y="79165"/>
                <a:ext cx="826021" cy="254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Component System Diagram</a:t>
                </a:r>
              </a:p>
            </p:txBody>
          </p:sp>
        </p:grpSp>
        <p:grpSp>
          <p:nvGrpSpPr>
            <p:cNvPr id="57" name="Group">
              <a:extLst>
                <a:ext uri="{FF2B5EF4-FFF2-40B4-BE49-F238E27FC236}">
                  <a16:creationId xmlns:a16="http://schemas.microsoft.com/office/drawing/2014/main" id="{5A8BB4D7-325B-A64B-0281-EDA74BB56F1B}"/>
                </a:ext>
              </a:extLst>
            </p:cNvPr>
            <p:cNvGrpSpPr/>
            <p:nvPr/>
          </p:nvGrpSpPr>
          <p:grpSpPr>
            <a:xfrm>
              <a:off x="1205990" y="3420466"/>
              <a:ext cx="826021" cy="413009"/>
              <a:chOff x="0" y="0"/>
              <a:chExt cx="826020" cy="413008"/>
            </a:xfrm>
          </p:grpSpPr>
          <p:sp>
            <p:nvSpPr>
              <p:cNvPr id="116" name="Rectangle">
                <a:extLst>
                  <a:ext uri="{FF2B5EF4-FFF2-40B4-BE49-F238E27FC236}">
                    <a16:creationId xmlns:a16="http://schemas.microsoft.com/office/drawing/2014/main" id="{51B2AFCF-5F30-8FF6-EE3C-765E9B0459FE}"/>
                  </a:ext>
                </a:extLst>
              </p:cNvPr>
              <p:cNvSpPr/>
              <p:nvPr/>
            </p:nvSpPr>
            <p:spPr>
              <a:xfrm>
                <a:off x="-1" y="-1"/>
                <a:ext cx="826022" cy="413010"/>
              </a:xfrm>
              <a:prstGeom prst="rect">
                <a:avLst/>
              </a:prstGeom>
              <a:gradFill flip="none" rotWithShape="1">
                <a:gsLst>
                  <a:gs pos="0">
                    <a:srgbClr val="C9E488"/>
                  </a:gs>
                  <a:gs pos="25000">
                    <a:srgbClr val="9BB44F"/>
                  </a:gs>
                  <a:gs pos="38000">
                    <a:srgbClr val="8AA33E"/>
                  </a:gs>
                  <a:gs pos="55000">
                    <a:srgbClr val="85A02F"/>
                  </a:gs>
                  <a:gs pos="80000">
                    <a:srgbClr val="8AAA23"/>
                  </a:gs>
                  <a:gs pos="88000">
                    <a:srgbClr val="95BB1E"/>
                  </a:gs>
                  <a:gs pos="100000">
                    <a:srgbClr val="B7E32E"/>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117" name="Timeline Planning">
                <a:extLst>
                  <a:ext uri="{FF2B5EF4-FFF2-40B4-BE49-F238E27FC236}">
                    <a16:creationId xmlns:a16="http://schemas.microsoft.com/office/drawing/2014/main" id="{768DA376-2ACB-E91A-20DD-63D4CC885341}"/>
                  </a:ext>
                </a:extLst>
              </p:cNvPr>
              <p:cNvSpPr txBox="1"/>
              <p:nvPr/>
            </p:nvSpPr>
            <p:spPr>
              <a:xfrm>
                <a:off x="0" y="79165"/>
                <a:ext cx="826021" cy="254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Timeline Planning</a:t>
                </a:r>
              </a:p>
            </p:txBody>
          </p:sp>
        </p:grpSp>
        <p:grpSp>
          <p:nvGrpSpPr>
            <p:cNvPr id="58" name="Group">
              <a:extLst>
                <a:ext uri="{FF2B5EF4-FFF2-40B4-BE49-F238E27FC236}">
                  <a16:creationId xmlns:a16="http://schemas.microsoft.com/office/drawing/2014/main" id="{B97D7E6C-D124-FDD9-01D1-ED2F33CEFC02}"/>
                </a:ext>
              </a:extLst>
            </p:cNvPr>
            <p:cNvGrpSpPr/>
            <p:nvPr/>
          </p:nvGrpSpPr>
          <p:grpSpPr>
            <a:xfrm>
              <a:off x="1205990" y="4006940"/>
              <a:ext cx="826021" cy="413010"/>
              <a:chOff x="0" y="0"/>
              <a:chExt cx="826020" cy="413008"/>
            </a:xfrm>
          </p:grpSpPr>
          <p:sp>
            <p:nvSpPr>
              <p:cNvPr id="114" name="Rectangle">
                <a:extLst>
                  <a:ext uri="{FF2B5EF4-FFF2-40B4-BE49-F238E27FC236}">
                    <a16:creationId xmlns:a16="http://schemas.microsoft.com/office/drawing/2014/main" id="{64575545-7F15-6481-AD3F-430CAA8C67F5}"/>
                  </a:ext>
                </a:extLst>
              </p:cNvPr>
              <p:cNvSpPr/>
              <p:nvPr/>
            </p:nvSpPr>
            <p:spPr>
              <a:xfrm>
                <a:off x="-1" y="-1"/>
                <a:ext cx="826022" cy="413010"/>
              </a:xfrm>
              <a:prstGeom prst="rect">
                <a:avLst/>
              </a:prstGeom>
              <a:gradFill flip="none" rotWithShape="1">
                <a:gsLst>
                  <a:gs pos="0">
                    <a:srgbClr val="C9E488"/>
                  </a:gs>
                  <a:gs pos="25000">
                    <a:srgbClr val="9BB44F"/>
                  </a:gs>
                  <a:gs pos="38000">
                    <a:srgbClr val="8AA33E"/>
                  </a:gs>
                  <a:gs pos="55000">
                    <a:srgbClr val="85A02F"/>
                  </a:gs>
                  <a:gs pos="80000">
                    <a:srgbClr val="8AAA23"/>
                  </a:gs>
                  <a:gs pos="88000">
                    <a:srgbClr val="95BB1E"/>
                  </a:gs>
                  <a:gs pos="100000">
                    <a:srgbClr val="B7E32E"/>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115" name="Proposal Documentation and Presentation">
                <a:extLst>
                  <a:ext uri="{FF2B5EF4-FFF2-40B4-BE49-F238E27FC236}">
                    <a16:creationId xmlns:a16="http://schemas.microsoft.com/office/drawing/2014/main" id="{2C71BD99-B766-51BB-3213-6377E1D44360}"/>
                  </a:ext>
                </a:extLst>
              </p:cNvPr>
              <p:cNvSpPr txBox="1"/>
              <p:nvPr/>
            </p:nvSpPr>
            <p:spPr>
              <a:xfrm>
                <a:off x="0" y="21337"/>
                <a:ext cx="826021" cy="37033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Proposal Documentation and Presentation</a:t>
                </a:r>
              </a:p>
            </p:txBody>
          </p:sp>
        </p:grpSp>
        <p:grpSp>
          <p:nvGrpSpPr>
            <p:cNvPr id="59" name="Group">
              <a:extLst>
                <a:ext uri="{FF2B5EF4-FFF2-40B4-BE49-F238E27FC236}">
                  <a16:creationId xmlns:a16="http://schemas.microsoft.com/office/drawing/2014/main" id="{F4088B14-8943-04F2-ED57-B2BDEDDDBB76}"/>
                </a:ext>
              </a:extLst>
            </p:cNvPr>
            <p:cNvGrpSpPr/>
            <p:nvPr/>
          </p:nvGrpSpPr>
          <p:grpSpPr>
            <a:xfrm>
              <a:off x="1998970" y="488092"/>
              <a:ext cx="826021" cy="413010"/>
              <a:chOff x="0" y="0"/>
              <a:chExt cx="826020" cy="413008"/>
            </a:xfrm>
          </p:grpSpPr>
          <p:sp>
            <p:nvSpPr>
              <p:cNvPr id="112" name="Rectangle">
                <a:extLst>
                  <a:ext uri="{FF2B5EF4-FFF2-40B4-BE49-F238E27FC236}">
                    <a16:creationId xmlns:a16="http://schemas.microsoft.com/office/drawing/2014/main" id="{EC2BFC14-13C1-D103-219A-EE620AC5B284}"/>
                  </a:ext>
                </a:extLst>
              </p:cNvPr>
              <p:cNvSpPr/>
              <p:nvPr/>
            </p:nvSpPr>
            <p:spPr>
              <a:xfrm>
                <a:off x="-1" y="-1"/>
                <a:ext cx="826022" cy="413010"/>
              </a:xfrm>
              <a:prstGeom prst="rect">
                <a:avLst/>
              </a:prstGeom>
              <a:gradFill flip="none" rotWithShape="1">
                <a:gsLst>
                  <a:gs pos="0">
                    <a:srgbClr val="A3E892"/>
                  </a:gs>
                  <a:gs pos="25000">
                    <a:srgbClr val="77BB61"/>
                  </a:gs>
                  <a:gs pos="38000">
                    <a:srgbClr val="64A84F"/>
                  </a:gs>
                  <a:gs pos="55000">
                    <a:srgbClr val="5CA544"/>
                  </a:gs>
                  <a:gs pos="80000">
                    <a:srgbClr val="56AD39"/>
                  </a:gs>
                  <a:gs pos="88000">
                    <a:srgbClr val="58BD36"/>
                  </a:gs>
                  <a:gs pos="100000">
                    <a:srgbClr val="70E749"/>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113" name="Complete Data Collection">
                <a:extLst>
                  <a:ext uri="{FF2B5EF4-FFF2-40B4-BE49-F238E27FC236}">
                    <a16:creationId xmlns:a16="http://schemas.microsoft.com/office/drawing/2014/main" id="{50749097-6CCF-0299-061F-53F171989F3E}"/>
                  </a:ext>
                </a:extLst>
              </p:cNvPr>
              <p:cNvSpPr txBox="1"/>
              <p:nvPr/>
            </p:nvSpPr>
            <p:spPr>
              <a:xfrm>
                <a:off x="0" y="79165"/>
                <a:ext cx="826021" cy="254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Complete Data Collection</a:t>
                </a:r>
              </a:p>
            </p:txBody>
          </p:sp>
        </p:grpSp>
        <p:grpSp>
          <p:nvGrpSpPr>
            <p:cNvPr id="60" name="Group">
              <a:extLst>
                <a:ext uri="{FF2B5EF4-FFF2-40B4-BE49-F238E27FC236}">
                  <a16:creationId xmlns:a16="http://schemas.microsoft.com/office/drawing/2014/main" id="{38494CB6-5DB1-49D0-C2B8-DA83EE4FA723}"/>
                </a:ext>
              </a:extLst>
            </p:cNvPr>
            <p:cNvGrpSpPr/>
            <p:nvPr/>
          </p:nvGrpSpPr>
          <p:grpSpPr>
            <a:xfrm>
              <a:off x="2998455" y="488092"/>
              <a:ext cx="826021" cy="413010"/>
              <a:chOff x="0" y="0"/>
              <a:chExt cx="826020" cy="413008"/>
            </a:xfrm>
          </p:grpSpPr>
          <p:sp>
            <p:nvSpPr>
              <p:cNvPr id="110" name="Rectangle">
                <a:extLst>
                  <a:ext uri="{FF2B5EF4-FFF2-40B4-BE49-F238E27FC236}">
                    <a16:creationId xmlns:a16="http://schemas.microsoft.com/office/drawing/2014/main" id="{0C010E12-FE4C-3B8F-4E81-7CD76836D0FA}"/>
                  </a:ext>
                </a:extLst>
              </p:cNvPr>
              <p:cNvSpPr/>
              <p:nvPr/>
            </p:nvSpPr>
            <p:spPr>
              <a:xfrm>
                <a:off x="-1" y="-1"/>
                <a:ext cx="826022" cy="413010"/>
              </a:xfrm>
              <a:prstGeom prst="rect">
                <a:avLst/>
              </a:prstGeom>
              <a:gradFill flip="none" rotWithShape="1">
                <a:gsLst>
                  <a:gs pos="0">
                    <a:srgbClr val="A3E892"/>
                  </a:gs>
                  <a:gs pos="25000">
                    <a:srgbClr val="77BB61"/>
                  </a:gs>
                  <a:gs pos="38000">
                    <a:srgbClr val="64A84F"/>
                  </a:gs>
                  <a:gs pos="55000">
                    <a:srgbClr val="5CA544"/>
                  </a:gs>
                  <a:gs pos="80000">
                    <a:srgbClr val="56AD39"/>
                  </a:gs>
                  <a:gs pos="88000">
                    <a:srgbClr val="58BD36"/>
                  </a:gs>
                  <a:gs pos="100000">
                    <a:srgbClr val="70E749"/>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111" name="Design">
                <a:extLst>
                  <a:ext uri="{FF2B5EF4-FFF2-40B4-BE49-F238E27FC236}">
                    <a16:creationId xmlns:a16="http://schemas.microsoft.com/office/drawing/2014/main" id="{649925F2-EA71-9024-057A-1B0D1AE92798}"/>
                  </a:ext>
                </a:extLst>
              </p:cNvPr>
              <p:cNvSpPr txBox="1"/>
              <p:nvPr/>
            </p:nvSpPr>
            <p:spPr>
              <a:xfrm>
                <a:off x="0" y="136993"/>
                <a:ext cx="826021" cy="1390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Design</a:t>
                </a:r>
              </a:p>
            </p:txBody>
          </p:sp>
        </p:grpSp>
        <p:grpSp>
          <p:nvGrpSpPr>
            <p:cNvPr id="61" name="Group">
              <a:extLst>
                <a:ext uri="{FF2B5EF4-FFF2-40B4-BE49-F238E27FC236}">
                  <a16:creationId xmlns:a16="http://schemas.microsoft.com/office/drawing/2014/main" id="{15228A0B-D9A8-80A3-CD11-879F70F40879}"/>
                </a:ext>
              </a:extLst>
            </p:cNvPr>
            <p:cNvGrpSpPr/>
            <p:nvPr/>
          </p:nvGrpSpPr>
          <p:grpSpPr>
            <a:xfrm>
              <a:off x="3204960" y="1074566"/>
              <a:ext cx="826021" cy="413010"/>
              <a:chOff x="0" y="0"/>
              <a:chExt cx="826020" cy="413008"/>
            </a:xfrm>
          </p:grpSpPr>
          <p:sp>
            <p:nvSpPr>
              <p:cNvPr id="108" name="Rectangle">
                <a:extLst>
                  <a:ext uri="{FF2B5EF4-FFF2-40B4-BE49-F238E27FC236}">
                    <a16:creationId xmlns:a16="http://schemas.microsoft.com/office/drawing/2014/main" id="{C6F7274D-4EEC-07F6-0F79-7117D2E3ED4D}"/>
                  </a:ext>
                </a:extLst>
              </p:cNvPr>
              <p:cNvSpPr/>
              <p:nvPr/>
            </p:nvSpPr>
            <p:spPr>
              <a:xfrm>
                <a:off x="-1" y="-1"/>
                <a:ext cx="826022" cy="413010"/>
              </a:xfrm>
              <a:prstGeom prst="rect">
                <a:avLst/>
              </a:prstGeom>
              <a:gradFill flip="none" rotWithShape="1">
                <a:gsLst>
                  <a:gs pos="0">
                    <a:srgbClr val="C9E488"/>
                  </a:gs>
                  <a:gs pos="25000">
                    <a:srgbClr val="9BB44F"/>
                  </a:gs>
                  <a:gs pos="38000">
                    <a:srgbClr val="8AA33E"/>
                  </a:gs>
                  <a:gs pos="55000">
                    <a:srgbClr val="85A02F"/>
                  </a:gs>
                  <a:gs pos="80000">
                    <a:srgbClr val="8AAA23"/>
                  </a:gs>
                  <a:gs pos="88000">
                    <a:srgbClr val="95BB1E"/>
                  </a:gs>
                  <a:gs pos="100000">
                    <a:srgbClr val="B7E32E"/>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109" name="Project Component Design">
                <a:extLst>
                  <a:ext uri="{FF2B5EF4-FFF2-40B4-BE49-F238E27FC236}">
                    <a16:creationId xmlns:a16="http://schemas.microsoft.com/office/drawing/2014/main" id="{EFD92BFC-0B9F-0CDA-FEFE-2726AD572117}"/>
                  </a:ext>
                </a:extLst>
              </p:cNvPr>
              <p:cNvSpPr txBox="1"/>
              <p:nvPr/>
            </p:nvSpPr>
            <p:spPr>
              <a:xfrm>
                <a:off x="0" y="21337"/>
                <a:ext cx="826021" cy="37033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Project Component Design</a:t>
                </a:r>
              </a:p>
            </p:txBody>
          </p:sp>
        </p:grpSp>
        <p:grpSp>
          <p:nvGrpSpPr>
            <p:cNvPr id="62" name="Group">
              <a:extLst>
                <a:ext uri="{FF2B5EF4-FFF2-40B4-BE49-F238E27FC236}">
                  <a16:creationId xmlns:a16="http://schemas.microsoft.com/office/drawing/2014/main" id="{5D45EFF9-2708-E7F0-C37E-856F4757215B}"/>
                </a:ext>
              </a:extLst>
            </p:cNvPr>
            <p:cNvGrpSpPr/>
            <p:nvPr/>
          </p:nvGrpSpPr>
          <p:grpSpPr>
            <a:xfrm>
              <a:off x="3204960" y="1661041"/>
              <a:ext cx="826021" cy="413010"/>
              <a:chOff x="0" y="0"/>
              <a:chExt cx="826020" cy="413008"/>
            </a:xfrm>
          </p:grpSpPr>
          <p:sp>
            <p:nvSpPr>
              <p:cNvPr id="106" name="Rectangle">
                <a:extLst>
                  <a:ext uri="{FF2B5EF4-FFF2-40B4-BE49-F238E27FC236}">
                    <a16:creationId xmlns:a16="http://schemas.microsoft.com/office/drawing/2014/main" id="{E078E191-C3CD-4C93-B2DB-47EA6497200A}"/>
                  </a:ext>
                </a:extLst>
              </p:cNvPr>
              <p:cNvSpPr/>
              <p:nvPr/>
            </p:nvSpPr>
            <p:spPr>
              <a:xfrm>
                <a:off x="-1" y="-1"/>
                <a:ext cx="826022" cy="413010"/>
              </a:xfrm>
              <a:prstGeom prst="rect">
                <a:avLst/>
              </a:prstGeom>
              <a:gradFill flip="none" rotWithShape="1">
                <a:gsLst>
                  <a:gs pos="0">
                    <a:srgbClr val="C9E488"/>
                  </a:gs>
                  <a:gs pos="25000">
                    <a:srgbClr val="9BB44F"/>
                  </a:gs>
                  <a:gs pos="38000">
                    <a:srgbClr val="8AA33E"/>
                  </a:gs>
                  <a:gs pos="55000">
                    <a:srgbClr val="85A02F"/>
                  </a:gs>
                  <a:gs pos="80000">
                    <a:srgbClr val="8AAA23"/>
                  </a:gs>
                  <a:gs pos="88000">
                    <a:srgbClr val="95BB1E"/>
                  </a:gs>
                  <a:gs pos="100000">
                    <a:srgbClr val="B7E32E"/>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107" name="Database design">
                <a:extLst>
                  <a:ext uri="{FF2B5EF4-FFF2-40B4-BE49-F238E27FC236}">
                    <a16:creationId xmlns:a16="http://schemas.microsoft.com/office/drawing/2014/main" id="{6471CD7F-AEA6-EBDB-276A-7FED9731907B}"/>
                  </a:ext>
                </a:extLst>
              </p:cNvPr>
              <p:cNvSpPr txBox="1"/>
              <p:nvPr/>
            </p:nvSpPr>
            <p:spPr>
              <a:xfrm>
                <a:off x="0" y="136993"/>
                <a:ext cx="826021" cy="1390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Database design</a:t>
                </a:r>
              </a:p>
            </p:txBody>
          </p:sp>
        </p:grpSp>
        <p:grpSp>
          <p:nvGrpSpPr>
            <p:cNvPr id="63" name="Group">
              <a:extLst>
                <a:ext uri="{FF2B5EF4-FFF2-40B4-BE49-F238E27FC236}">
                  <a16:creationId xmlns:a16="http://schemas.microsoft.com/office/drawing/2014/main" id="{AAEDCF5A-68E6-EAE0-AFA5-0F1F633A30BD}"/>
                </a:ext>
              </a:extLst>
            </p:cNvPr>
            <p:cNvGrpSpPr/>
            <p:nvPr/>
          </p:nvGrpSpPr>
          <p:grpSpPr>
            <a:xfrm>
              <a:off x="4704187" y="488092"/>
              <a:ext cx="826021" cy="413010"/>
              <a:chOff x="0" y="0"/>
              <a:chExt cx="826020" cy="413008"/>
            </a:xfrm>
          </p:grpSpPr>
          <p:sp>
            <p:nvSpPr>
              <p:cNvPr id="104" name="Rectangle">
                <a:extLst>
                  <a:ext uri="{FF2B5EF4-FFF2-40B4-BE49-F238E27FC236}">
                    <a16:creationId xmlns:a16="http://schemas.microsoft.com/office/drawing/2014/main" id="{5FE35F39-7360-9988-91A1-DB12262B6C3B}"/>
                  </a:ext>
                </a:extLst>
              </p:cNvPr>
              <p:cNvSpPr/>
              <p:nvPr/>
            </p:nvSpPr>
            <p:spPr>
              <a:xfrm>
                <a:off x="-1" y="-1"/>
                <a:ext cx="826022" cy="413010"/>
              </a:xfrm>
              <a:prstGeom prst="rect">
                <a:avLst/>
              </a:prstGeom>
              <a:gradFill flip="none" rotWithShape="1">
                <a:gsLst>
                  <a:gs pos="0">
                    <a:srgbClr val="A3E892"/>
                  </a:gs>
                  <a:gs pos="25000">
                    <a:srgbClr val="77BB61"/>
                  </a:gs>
                  <a:gs pos="38000">
                    <a:srgbClr val="64A84F"/>
                  </a:gs>
                  <a:gs pos="55000">
                    <a:srgbClr val="5CA544"/>
                  </a:gs>
                  <a:gs pos="80000">
                    <a:srgbClr val="56AD39"/>
                  </a:gs>
                  <a:gs pos="88000">
                    <a:srgbClr val="58BD36"/>
                  </a:gs>
                  <a:gs pos="100000">
                    <a:srgbClr val="70E749"/>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105" name="Implementation">
                <a:extLst>
                  <a:ext uri="{FF2B5EF4-FFF2-40B4-BE49-F238E27FC236}">
                    <a16:creationId xmlns:a16="http://schemas.microsoft.com/office/drawing/2014/main" id="{92DB6D3B-8362-6ACF-1D17-43B359636CC8}"/>
                  </a:ext>
                </a:extLst>
              </p:cNvPr>
              <p:cNvSpPr txBox="1"/>
              <p:nvPr/>
            </p:nvSpPr>
            <p:spPr>
              <a:xfrm>
                <a:off x="0" y="136993"/>
                <a:ext cx="826021" cy="1390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Implementation</a:t>
                </a:r>
              </a:p>
            </p:txBody>
          </p:sp>
        </p:grpSp>
        <p:grpSp>
          <p:nvGrpSpPr>
            <p:cNvPr id="64" name="Group">
              <a:extLst>
                <a:ext uri="{FF2B5EF4-FFF2-40B4-BE49-F238E27FC236}">
                  <a16:creationId xmlns:a16="http://schemas.microsoft.com/office/drawing/2014/main" id="{713C357B-F7F1-455D-8BD5-6006052C4A81}"/>
                </a:ext>
              </a:extLst>
            </p:cNvPr>
            <p:cNvGrpSpPr/>
            <p:nvPr/>
          </p:nvGrpSpPr>
          <p:grpSpPr>
            <a:xfrm>
              <a:off x="4722167" y="1184619"/>
              <a:ext cx="826022" cy="413010"/>
              <a:chOff x="0" y="0"/>
              <a:chExt cx="826020" cy="413008"/>
            </a:xfrm>
          </p:grpSpPr>
          <p:sp>
            <p:nvSpPr>
              <p:cNvPr id="102" name="Rectangle">
                <a:extLst>
                  <a:ext uri="{FF2B5EF4-FFF2-40B4-BE49-F238E27FC236}">
                    <a16:creationId xmlns:a16="http://schemas.microsoft.com/office/drawing/2014/main" id="{F6B77905-70ED-0C5E-69A3-FDA38070754D}"/>
                  </a:ext>
                </a:extLst>
              </p:cNvPr>
              <p:cNvSpPr/>
              <p:nvPr/>
            </p:nvSpPr>
            <p:spPr>
              <a:xfrm>
                <a:off x="-1" y="-1"/>
                <a:ext cx="826022" cy="413010"/>
              </a:xfrm>
              <a:prstGeom prst="rect">
                <a:avLst/>
              </a:prstGeom>
              <a:gradFill flip="none" rotWithShape="1">
                <a:gsLst>
                  <a:gs pos="0">
                    <a:srgbClr val="C9E488"/>
                  </a:gs>
                  <a:gs pos="25000">
                    <a:srgbClr val="9BB44F"/>
                  </a:gs>
                  <a:gs pos="38000">
                    <a:srgbClr val="8AA33E"/>
                  </a:gs>
                  <a:gs pos="55000">
                    <a:srgbClr val="85A02F"/>
                  </a:gs>
                  <a:gs pos="80000">
                    <a:srgbClr val="8AAA23"/>
                  </a:gs>
                  <a:gs pos="88000">
                    <a:srgbClr val="95BB1E"/>
                  </a:gs>
                  <a:gs pos="100000">
                    <a:srgbClr val="B7E32E"/>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103" name="Image detection">
                <a:extLst>
                  <a:ext uri="{FF2B5EF4-FFF2-40B4-BE49-F238E27FC236}">
                    <a16:creationId xmlns:a16="http://schemas.microsoft.com/office/drawing/2014/main" id="{34F0690F-80B0-0D06-7F2F-329AFBEE6455}"/>
                  </a:ext>
                </a:extLst>
              </p:cNvPr>
              <p:cNvSpPr txBox="1"/>
              <p:nvPr/>
            </p:nvSpPr>
            <p:spPr>
              <a:xfrm>
                <a:off x="0" y="136993"/>
                <a:ext cx="826021" cy="1390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Image detection </a:t>
                </a:r>
              </a:p>
            </p:txBody>
          </p:sp>
        </p:grpSp>
        <p:grpSp>
          <p:nvGrpSpPr>
            <p:cNvPr id="65" name="Group">
              <a:extLst>
                <a:ext uri="{FF2B5EF4-FFF2-40B4-BE49-F238E27FC236}">
                  <a16:creationId xmlns:a16="http://schemas.microsoft.com/office/drawing/2014/main" id="{0FEAAF90-5ACF-EE9E-B008-15A720AE4EAB}"/>
                </a:ext>
              </a:extLst>
            </p:cNvPr>
            <p:cNvGrpSpPr/>
            <p:nvPr/>
          </p:nvGrpSpPr>
          <p:grpSpPr>
            <a:xfrm>
              <a:off x="4928673" y="1771094"/>
              <a:ext cx="826021" cy="413009"/>
              <a:chOff x="0" y="0"/>
              <a:chExt cx="826020" cy="413008"/>
            </a:xfrm>
          </p:grpSpPr>
          <p:sp>
            <p:nvSpPr>
              <p:cNvPr id="100" name="Rectangle">
                <a:extLst>
                  <a:ext uri="{FF2B5EF4-FFF2-40B4-BE49-F238E27FC236}">
                    <a16:creationId xmlns:a16="http://schemas.microsoft.com/office/drawing/2014/main" id="{91C1F074-8A4D-94A5-66F6-58F824B74E22}"/>
                  </a:ext>
                </a:extLst>
              </p:cNvPr>
              <p:cNvSpPr/>
              <p:nvPr/>
            </p:nvSpPr>
            <p:spPr>
              <a:xfrm>
                <a:off x="-1" y="-1"/>
                <a:ext cx="826022" cy="413010"/>
              </a:xfrm>
              <a:prstGeom prst="rect">
                <a:avLst/>
              </a:prstGeom>
              <a:gradFill flip="none" rotWithShape="1">
                <a:gsLst>
                  <a:gs pos="0">
                    <a:srgbClr val="7A9FEA"/>
                  </a:gs>
                  <a:gs pos="25000">
                    <a:srgbClr val="336DB8"/>
                  </a:gs>
                  <a:gs pos="38000">
                    <a:srgbClr val="245EA9"/>
                  </a:gs>
                  <a:gs pos="55000">
                    <a:srgbClr val="0057A5"/>
                  </a:gs>
                  <a:gs pos="80000">
                    <a:srgbClr val="0056A4"/>
                  </a:gs>
                  <a:gs pos="88000">
                    <a:srgbClr val="005BAD"/>
                  </a:gs>
                  <a:gs pos="100000">
                    <a:srgbClr val="0070E9"/>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101" name="Image Processing">
                <a:extLst>
                  <a:ext uri="{FF2B5EF4-FFF2-40B4-BE49-F238E27FC236}">
                    <a16:creationId xmlns:a16="http://schemas.microsoft.com/office/drawing/2014/main" id="{FEBFEB50-3B5E-32DF-CF1D-4516675EBF45}"/>
                  </a:ext>
                </a:extLst>
              </p:cNvPr>
              <p:cNvSpPr txBox="1"/>
              <p:nvPr/>
            </p:nvSpPr>
            <p:spPr>
              <a:xfrm>
                <a:off x="0" y="136993"/>
                <a:ext cx="826021" cy="1390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Image Processing</a:t>
                </a:r>
              </a:p>
            </p:txBody>
          </p:sp>
        </p:grpSp>
        <p:grpSp>
          <p:nvGrpSpPr>
            <p:cNvPr id="66" name="Group">
              <a:extLst>
                <a:ext uri="{FF2B5EF4-FFF2-40B4-BE49-F238E27FC236}">
                  <a16:creationId xmlns:a16="http://schemas.microsoft.com/office/drawing/2014/main" id="{A57284B0-533D-627D-F85F-1D1D8F3085FD}"/>
                </a:ext>
              </a:extLst>
            </p:cNvPr>
            <p:cNvGrpSpPr/>
            <p:nvPr/>
          </p:nvGrpSpPr>
          <p:grpSpPr>
            <a:xfrm>
              <a:off x="4928673" y="2357568"/>
              <a:ext cx="826021" cy="413010"/>
              <a:chOff x="0" y="0"/>
              <a:chExt cx="826020" cy="413008"/>
            </a:xfrm>
          </p:grpSpPr>
          <p:sp>
            <p:nvSpPr>
              <p:cNvPr id="98" name="Rectangle">
                <a:extLst>
                  <a:ext uri="{FF2B5EF4-FFF2-40B4-BE49-F238E27FC236}">
                    <a16:creationId xmlns:a16="http://schemas.microsoft.com/office/drawing/2014/main" id="{06D10568-6D52-7813-FD17-D70AA8D6BDDC}"/>
                  </a:ext>
                </a:extLst>
              </p:cNvPr>
              <p:cNvSpPr/>
              <p:nvPr/>
            </p:nvSpPr>
            <p:spPr>
              <a:xfrm>
                <a:off x="-1" y="-1"/>
                <a:ext cx="826022" cy="413010"/>
              </a:xfrm>
              <a:prstGeom prst="rect">
                <a:avLst/>
              </a:prstGeom>
              <a:gradFill flip="none" rotWithShape="1">
                <a:gsLst>
                  <a:gs pos="0">
                    <a:srgbClr val="7A9FEA"/>
                  </a:gs>
                  <a:gs pos="25000">
                    <a:srgbClr val="336DB8"/>
                  </a:gs>
                  <a:gs pos="38000">
                    <a:srgbClr val="245EA9"/>
                  </a:gs>
                  <a:gs pos="55000">
                    <a:srgbClr val="0057A5"/>
                  </a:gs>
                  <a:gs pos="80000">
                    <a:srgbClr val="0056A4"/>
                  </a:gs>
                  <a:gs pos="88000">
                    <a:srgbClr val="005BAD"/>
                  </a:gs>
                  <a:gs pos="100000">
                    <a:srgbClr val="0070E9"/>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99" name="Detected result">
                <a:extLst>
                  <a:ext uri="{FF2B5EF4-FFF2-40B4-BE49-F238E27FC236}">
                    <a16:creationId xmlns:a16="http://schemas.microsoft.com/office/drawing/2014/main" id="{97ED6B54-AB51-CA0E-D1CF-364F50385008}"/>
                  </a:ext>
                </a:extLst>
              </p:cNvPr>
              <p:cNvSpPr txBox="1"/>
              <p:nvPr/>
            </p:nvSpPr>
            <p:spPr>
              <a:xfrm>
                <a:off x="0" y="136993"/>
                <a:ext cx="826021" cy="1390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Detected result</a:t>
                </a:r>
              </a:p>
            </p:txBody>
          </p:sp>
        </p:grpSp>
        <p:grpSp>
          <p:nvGrpSpPr>
            <p:cNvPr id="67" name="Group">
              <a:extLst>
                <a:ext uri="{FF2B5EF4-FFF2-40B4-BE49-F238E27FC236}">
                  <a16:creationId xmlns:a16="http://schemas.microsoft.com/office/drawing/2014/main" id="{5A2BBAD4-6A94-31CF-D77B-6D53FEE06243}"/>
                </a:ext>
              </a:extLst>
            </p:cNvPr>
            <p:cNvGrpSpPr/>
            <p:nvPr/>
          </p:nvGrpSpPr>
          <p:grpSpPr>
            <a:xfrm>
              <a:off x="4928673" y="2944043"/>
              <a:ext cx="826021" cy="413010"/>
              <a:chOff x="0" y="0"/>
              <a:chExt cx="826020" cy="413008"/>
            </a:xfrm>
          </p:grpSpPr>
          <p:sp>
            <p:nvSpPr>
              <p:cNvPr id="96" name="Rectangle">
                <a:extLst>
                  <a:ext uri="{FF2B5EF4-FFF2-40B4-BE49-F238E27FC236}">
                    <a16:creationId xmlns:a16="http://schemas.microsoft.com/office/drawing/2014/main" id="{EB0A7E55-2DA4-DB02-D1CC-4E48936440CA}"/>
                  </a:ext>
                </a:extLst>
              </p:cNvPr>
              <p:cNvSpPr/>
              <p:nvPr/>
            </p:nvSpPr>
            <p:spPr>
              <a:xfrm>
                <a:off x="-1" y="-1"/>
                <a:ext cx="826022" cy="413010"/>
              </a:xfrm>
              <a:prstGeom prst="rect">
                <a:avLst/>
              </a:prstGeom>
              <a:gradFill flip="none" rotWithShape="1">
                <a:gsLst>
                  <a:gs pos="0">
                    <a:srgbClr val="7A9FEA"/>
                  </a:gs>
                  <a:gs pos="25000">
                    <a:srgbClr val="336DB8"/>
                  </a:gs>
                  <a:gs pos="38000">
                    <a:srgbClr val="245EA9"/>
                  </a:gs>
                  <a:gs pos="55000">
                    <a:srgbClr val="0057A5"/>
                  </a:gs>
                  <a:gs pos="80000">
                    <a:srgbClr val="0056A4"/>
                  </a:gs>
                  <a:gs pos="88000">
                    <a:srgbClr val="005BAD"/>
                  </a:gs>
                  <a:gs pos="100000">
                    <a:srgbClr val="0070E9"/>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97" name="sorting">
                <a:extLst>
                  <a:ext uri="{FF2B5EF4-FFF2-40B4-BE49-F238E27FC236}">
                    <a16:creationId xmlns:a16="http://schemas.microsoft.com/office/drawing/2014/main" id="{B129E24C-C421-F18C-49E0-D943C3FF7C59}"/>
                  </a:ext>
                </a:extLst>
              </p:cNvPr>
              <p:cNvSpPr txBox="1"/>
              <p:nvPr/>
            </p:nvSpPr>
            <p:spPr>
              <a:xfrm>
                <a:off x="0" y="136993"/>
                <a:ext cx="826021" cy="1390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sorting</a:t>
                </a:r>
              </a:p>
            </p:txBody>
          </p:sp>
        </p:grpSp>
        <p:grpSp>
          <p:nvGrpSpPr>
            <p:cNvPr id="68" name="Group">
              <a:extLst>
                <a:ext uri="{FF2B5EF4-FFF2-40B4-BE49-F238E27FC236}">
                  <a16:creationId xmlns:a16="http://schemas.microsoft.com/office/drawing/2014/main" id="{F6C7F2DB-FD75-703E-92F1-B552E44A1270}"/>
                </a:ext>
              </a:extLst>
            </p:cNvPr>
            <p:cNvGrpSpPr/>
            <p:nvPr/>
          </p:nvGrpSpPr>
          <p:grpSpPr>
            <a:xfrm>
              <a:off x="6203415" y="488092"/>
              <a:ext cx="826021" cy="413010"/>
              <a:chOff x="0" y="0"/>
              <a:chExt cx="826020" cy="413008"/>
            </a:xfrm>
          </p:grpSpPr>
          <p:sp>
            <p:nvSpPr>
              <p:cNvPr id="94" name="Rectangle">
                <a:extLst>
                  <a:ext uri="{FF2B5EF4-FFF2-40B4-BE49-F238E27FC236}">
                    <a16:creationId xmlns:a16="http://schemas.microsoft.com/office/drawing/2014/main" id="{706A0333-743B-7097-8F22-07551F392674}"/>
                  </a:ext>
                </a:extLst>
              </p:cNvPr>
              <p:cNvSpPr/>
              <p:nvPr/>
            </p:nvSpPr>
            <p:spPr>
              <a:xfrm>
                <a:off x="-1" y="-1"/>
                <a:ext cx="826022" cy="413010"/>
              </a:xfrm>
              <a:prstGeom prst="rect">
                <a:avLst/>
              </a:prstGeom>
              <a:gradFill flip="none" rotWithShape="1">
                <a:gsLst>
                  <a:gs pos="0">
                    <a:srgbClr val="A3E892"/>
                  </a:gs>
                  <a:gs pos="25000">
                    <a:srgbClr val="77BB61"/>
                  </a:gs>
                  <a:gs pos="38000">
                    <a:srgbClr val="64A84F"/>
                  </a:gs>
                  <a:gs pos="55000">
                    <a:srgbClr val="5CA544"/>
                  </a:gs>
                  <a:gs pos="80000">
                    <a:srgbClr val="56AD39"/>
                  </a:gs>
                  <a:gs pos="88000">
                    <a:srgbClr val="58BD36"/>
                  </a:gs>
                  <a:gs pos="100000">
                    <a:srgbClr val="70E749"/>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95" name="Testing">
                <a:extLst>
                  <a:ext uri="{FF2B5EF4-FFF2-40B4-BE49-F238E27FC236}">
                    <a16:creationId xmlns:a16="http://schemas.microsoft.com/office/drawing/2014/main" id="{CE87D922-D29D-454A-1B22-2DED20C3F718}"/>
                  </a:ext>
                </a:extLst>
              </p:cNvPr>
              <p:cNvSpPr txBox="1"/>
              <p:nvPr/>
            </p:nvSpPr>
            <p:spPr>
              <a:xfrm>
                <a:off x="0" y="136993"/>
                <a:ext cx="826021" cy="1390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Testing</a:t>
                </a:r>
              </a:p>
            </p:txBody>
          </p:sp>
        </p:grpSp>
        <p:grpSp>
          <p:nvGrpSpPr>
            <p:cNvPr id="69" name="Group">
              <a:extLst>
                <a:ext uri="{FF2B5EF4-FFF2-40B4-BE49-F238E27FC236}">
                  <a16:creationId xmlns:a16="http://schemas.microsoft.com/office/drawing/2014/main" id="{DD911221-A872-E129-84DD-3A242469337F}"/>
                </a:ext>
              </a:extLst>
            </p:cNvPr>
            <p:cNvGrpSpPr/>
            <p:nvPr/>
          </p:nvGrpSpPr>
          <p:grpSpPr>
            <a:xfrm>
              <a:off x="6409920" y="1074566"/>
              <a:ext cx="826021" cy="413010"/>
              <a:chOff x="0" y="0"/>
              <a:chExt cx="826020" cy="413008"/>
            </a:xfrm>
          </p:grpSpPr>
          <p:sp>
            <p:nvSpPr>
              <p:cNvPr id="92" name="Rectangle">
                <a:extLst>
                  <a:ext uri="{FF2B5EF4-FFF2-40B4-BE49-F238E27FC236}">
                    <a16:creationId xmlns:a16="http://schemas.microsoft.com/office/drawing/2014/main" id="{1360809D-B600-5255-3E62-1CEC7FFA00EC}"/>
                  </a:ext>
                </a:extLst>
              </p:cNvPr>
              <p:cNvSpPr/>
              <p:nvPr/>
            </p:nvSpPr>
            <p:spPr>
              <a:xfrm>
                <a:off x="-1" y="-1"/>
                <a:ext cx="826022" cy="413010"/>
              </a:xfrm>
              <a:prstGeom prst="rect">
                <a:avLst/>
              </a:prstGeom>
              <a:gradFill flip="none" rotWithShape="1">
                <a:gsLst>
                  <a:gs pos="0">
                    <a:srgbClr val="C9E488"/>
                  </a:gs>
                  <a:gs pos="25000">
                    <a:srgbClr val="9BB44F"/>
                  </a:gs>
                  <a:gs pos="38000">
                    <a:srgbClr val="8AA33E"/>
                  </a:gs>
                  <a:gs pos="55000">
                    <a:srgbClr val="85A02F"/>
                  </a:gs>
                  <a:gs pos="80000">
                    <a:srgbClr val="8AAA23"/>
                  </a:gs>
                  <a:gs pos="88000">
                    <a:srgbClr val="95BB1E"/>
                  </a:gs>
                  <a:gs pos="100000">
                    <a:srgbClr val="B7E32E"/>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93" name="Character level accuracy testing">
                <a:extLst>
                  <a:ext uri="{FF2B5EF4-FFF2-40B4-BE49-F238E27FC236}">
                    <a16:creationId xmlns:a16="http://schemas.microsoft.com/office/drawing/2014/main" id="{24207C09-0DDD-C4D6-8FCD-DF5D05502FAE}"/>
                  </a:ext>
                </a:extLst>
              </p:cNvPr>
              <p:cNvSpPr txBox="1"/>
              <p:nvPr/>
            </p:nvSpPr>
            <p:spPr>
              <a:xfrm>
                <a:off x="0" y="79165"/>
                <a:ext cx="826021" cy="254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Character level accuracy testing</a:t>
                </a:r>
              </a:p>
            </p:txBody>
          </p:sp>
        </p:grpSp>
        <p:grpSp>
          <p:nvGrpSpPr>
            <p:cNvPr id="70" name="Group">
              <a:extLst>
                <a:ext uri="{FF2B5EF4-FFF2-40B4-BE49-F238E27FC236}">
                  <a16:creationId xmlns:a16="http://schemas.microsoft.com/office/drawing/2014/main" id="{0A607CE2-1073-D2CE-4564-80E9A624CAE6}"/>
                </a:ext>
              </a:extLst>
            </p:cNvPr>
            <p:cNvGrpSpPr/>
            <p:nvPr/>
          </p:nvGrpSpPr>
          <p:grpSpPr>
            <a:xfrm>
              <a:off x="6409920" y="1661041"/>
              <a:ext cx="826021" cy="413010"/>
              <a:chOff x="0" y="0"/>
              <a:chExt cx="826020" cy="413008"/>
            </a:xfrm>
          </p:grpSpPr>
          <p:sp>
            <p:nvSpPr>
              <p:cNvPr id="90" name="Rectangle">
                <a:extLst>
                  <a:ext uri="{FF2B5EF4-FFF2-40B4-BE49-F238E27FC236}">
                    <a16:creationId xmlns:a16="http://schemas.microsoft.com/office/drawing/2014/main" id="{D63F5D03-79EF-1909-B38B-54B1F2EFD025}"/>
                  </a:ext>
                </a:extLst>
              </p:cNvPr>
              <p:cNvSpPr/>
              <p:nvPr/>
            </p:nvSpPr>
            <p:spPr>
              <a:xfrm>
                <a:off x="-1" y="-1"/>
                <a:ext cx="826022" cy="413010"/>
              </a:xfrm>
              <a:prstGeom prst="rect">
                <a:avLst/>
              </a:prstGeom>
              <a:gradFill flip="none" rotWithShape="1">
                <a:gsLst>
                  <a:gs pos="0">
                    <a:srgbClr val="C9E488"/>
                  </a:gs>
                  <a:gs pos="25000">
                    <a:srgbClr val="9BB44F"/>
                  </a:gs>
                  <a:gs pos="38000">
                    <a:srgbClr val="8AA33E"/>
                  </a:gs>
                  <a:gs pos="55000">
                    <a:srgbClr val="85A02F"/>
                  </a:gs>
                  <a:gs pos="80000">
                    <a:srgbClr val="8AAA23"/>
                  </a:gs>
                  <a:gs pos="88000">
                    <a:srgbClr val="95BB1E"/>
                  </a:gs>
                  <a:gs pos="100000">
                    <a:srgbClr val="B7E32E"/>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900">
                    <a:solidFill>
                      <a:schemeClr val="accent5">
                        <a:lumOff val="44000"/>
                      </a:schemeClr>
                    </a:solidFill>
                    <a:latin typeface="Cambria"/>
                    <a:ea typeface="Cambria"/>
                    <a:cs typeface="Cambria"/>
                    <a:sym typeface="Cambria"/>
                  </a:defRPr>
                </a:pPr>
                <a:endParaRPr/>
              </a:p>
            </p:txBody>
          </p:sp>
          <p:sp>
            <p:nvSpPr>
              <p:cNvPr id="91" name="Word level accuracy testing">
                <a:extLst>
                  <a:ext uri="{FF2B5EF4-FFF2-40B4-BE49-F238E27FC236}">
                    <a16:creationId xmlns:a16="http://schemas.microsoft.com/office/drawing/2014/main" id="{EC0BDEDF-20E8-EDCA-0B6F-27D16D4EFBF2}"/>
                  </a:ext>
                </a:extLst>
              </p:cNvPr>
              <p:cNvSpPr txBox="1"/>
              <p:nvPr/>
            </p:nvSpPr>
            <p:spPr>
              <a:xfrm>
                <a:off x="0" y="79165"/>
                <a:ext cx="826021" cy="254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Word level accuracy testing</a:t>
                </a:r>
              </a:p>
            </p:txBody>
          </p:sp>
        </p:grpSp>
        <p:grpSp>
          <p:nvGrpSpPr>
            <p:cNvPr id="71" name="Group">
              <a:extLst>
                <a:ext uri="{FF2B5EF4-FFF2-40B4-BE49-F238E27FC236}">
                  <a16:creationId xmlns:a16="http://schemas.microsoft.com/office/drawing/2014/main" id="{39616BB8-74A6-2B7D-CFDD-2A84245929AB}"/>
                </a:ext>
              </a:extLst>
            </p:cNvPr>
            <p:cNvGrpSpPr/>
            <p:nvPr/>
          </p:nvGrpSpPr>
          <p:grpSpPr>
            <a:xfrm>
              <a:off x="6409920" y="2247516"/>
              <a:ext cx="826021" cy="413009"/>
              <a:chOff x="0" y="0"/>
              <a:chExt cx="826020" cy="413008"/>
            </a:xfrm>
          </p:grpSpPr>
          <p:sp>
            <p:nvSpPr>
              <p:cNvPr id="88" name="Rectangle">
                <a:extLst>
                  <a:ext uri="{FF2B5EF4-FFF2-40B4-BE49-F238E27FC236}">
                    <a16:creationId xmlns:a16="http://schemas.microsoft.com/office/drawing/2014/main" id="{1D677675-2851-4977-6B64-23A614B127F1}"/>
                  </a:ext>
                </a:extLst>
              </p:cNvPr>
              <p:cNvSpPr/>
              <p:nvPr/>
            </p:nvSpPr>
            <p:spPr>
              <a:xfrm>
                <a:off x="-1" y="-1"/>
                <a:ext cx="826022" cy="413010"/>
              </a:xfrm>
              <a:prstGeom prst="rect">
                <a:avLst/>
              </a:prstGeom>
              <a:gradFill flip="none" rotWithShape="1">
                <a:gsLst>
                  <a:gs pos="0">
                    <a:srgbClr val="C9E488"/>
                  </a:gs>
                  <a:gs pos="25000">
                    <a:srgbClr val="9BB44F"/>
                  </a:gs>
                  <a:gs pos="38000">
                    <a:srgbClr val="8AA33E"/>
                  </a:gs>
                  <a:gs pos="55000">
                    <a:srgbClr val="85A02F"/>
                  </a:gs>
                  <a:gs pos="80000">
                    <a:srgbClr val="8AAA23"/>
                  </a:gs>
                  <a:gs pos="88000">
                    <a:srgbClr val="95BB1E"/>
                  </a:gs>
                  <a:gs pos="100000">
                    <a:srgbClr val="B7E32E"/>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89" name="Integration Testing">
                <a:extLst>
                  <a:ext uri="{FF2B5EF4-FFF2-40B4-BE49-F238E27FC236}">
                    <a16:creationId xmlns:a16="http://schemas.microsoft.com/office/drawing/2014/main" id="{433E4F50-E22A-0695-5221-9A467516AE59}"/>
                  </a:ext>
                </a:extLst>
              </p:cNvPr>
              <p:cNvSpPr txBox="1"/>
              <p:nvPr/>
            </p:nvSpPr>
            <p:spPr>
              <a:xfrm>
                <a:off x="0" y="79165"/>
                <a:ext cx="826021" cy="254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Integration Testing</a:t>
                </a:r>
              </a:p>
            </p:txBody>
          </p:sp>
        </p:grpSp>
        <p:grpSp>
          <p:nvGrpSpPr>
            <p:cNvPr id="72" name="Group">
              <a:extLst>
                <a:ext uri="{FF2B5EF4-FFF2-40B4-BE49-F238E27FC236}">
                  <a16:creationId xmlns:a16="http://schemas.microsoft.com/office/drawing/2014/main" id="{3234E7A9-8C3C-5AE5-EF4D-2E26713AC3CA}"/>
                </a:ext>
              </a:extLst>
            </p:cNvPr>
            <p:cNvGrpSpPr/>
            <p:nvPr/>
          </p:nvGrpSpPr>
          <p:grpSpPr>
            <a:xfrm>
              <a:off x="7202900" y="488092"/>
              <a:ext cx="826021" cy="413010"/>
              <a:chOff x="0" y="0"/>
              <a:chExt cx="826020" cy="413008"/>
            </a:xfrm>
          </p:grpSpPr>
          <p:sp>
            <p:nvSpPr>
              <p:cNvPr id="86" name="Rectangle">
                <a:extLst>
                  <a:ext uri="{FF2B5EF4-FFF2-40B4-BE49-F238E27FC236}">
                    <a16:creationId xmlns:a16="http://schemas.microsoft.com/office/drawing/2014/main" id="{AC66DD4A-2905-84F8-C924-351F02E05400}"/>
                  </a:ext>
                </a:extLst>
              </p:cNvPr>
              <p:cNvSpPr/>
              <p:nvPr/>
            </p:nvSpPr>
            <p:spPr>
              <a:xfrm>
                <a:off x="-1" y="-1"/>
                <a:ext cx="826022" cy="413010"/>
              </a:xfrm>
              <a:prstGeom prst="rect">
                <a:avLst/>
              </a:prstGeom>
              <a:gradFill flip="none" rotWithShape="1">
                <a:gsLst>
                  <a:gs pos="0">
                    <a:srgbClr val="A3E892"/>
                  </a:gs>
                  <a:gs pos="25000">
                    <a:srgbClr val="77BB61"/>
                  </a:gs>
                  <a:gs pos="38000">
                    <a:srgbClr val="64A84F"/>
                  </a:gs>
                  <a:gs pos="55000">
                    <a:srgbClr val="5CA544"/>
                  </a:gs>
                  <a:gs pos="80000">
                    <a:srgbClr val="56AD39"/>
                  </a:gs>
                  <a:gs pos="88000">
                    <a:srgbClr val="58BD36"/>
                  </a:gs>
                  <a:gs pos="100000">
                    <a:srgbClr val="70E749"/>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87" name="Results Documentation and Presenting">
                <a:extLst>
                  <a:ext uri="{FF2B5EF4-FFF2-40B4-BE49-F238E27FC236}">
                    <a16:creationId xmlns:a16="http://schemas.microsoft.com/office/drawing/2014/main" id="{BE85D664-180C-53FA-1B92-C2941F1DF3E0}"/>
                  </a:ext>
                </a:extLst>
              </p:cNvPr>
              <p:cNvSpPr txBox="1"/>
              <p:nvPr/>
            </p:nvSpPr>
            <p:spPr>
              <a:xfrm>
                <a:off x="0" y="21337"/>
                <a:ext cx="826021" cy="37033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Results Documentation and Presenting </a:t>
                </a:r>
              </a:p>
            </p:txBody>
          </p:sp>
        </p:grpSp>
        <p:grpSp>
          <p:nvGrpSpPr>
            <p:cNvPr id="73" name="Group">
              <a:extLst>
                <a:ext uri="{FF2B5EF4-FFF2-40B4-BE49-F238E27FC236}">
                  <a16:creationId xmlns:a16="http://schemas.microsoft.com/office/drawing/2014/main" id="{C9CFA662-30DE-CACD-A369-CDBD58C3B260}"/>
                </a:ext>
              </a:extLst>
            </p:cNvPr>
            <p:cNvGrpSpPr/>
            <p:nvPr/>
          </p:nvGrpSpPr>
          <p:grpSpPr>
            <a:xfrm>
              <a:off x="7409405" y="1074566"/>
              <a:ext cx="826021" cy="413010"/>
              <a:chOff x="0" y="0"/>
              <a:chExt cx="826020" cy="413008"/>
            </a:xfrm>
          </p:grpSpPr>
          <p:sp>
            <p:nvSpPr>
              <p:cNvPr id="84" name="Rectangle">
                <a:extLst>
                  <a:ext uri="{FF2B5EF4-FFF2-40B4-BE49-F238E27FC236}">
                    <a16:creationId xmlns:a16="http://schemas.microsoft.com/office/drawing/2014/main" id="{2230F032-1C6C-98E4-34B2-36AEEC6A55C6}"/>
                  </a:ext>
                </a:extLst>
              </p:cNvPr>
              <p:cNvSpPr/>
              <p:nvPr/>
            </p:nvSpPr>
            <p:spPr>
              <a:xfrm>
                <a:off x="-1" y="-1"/>
                <a:ext cx="826022" cy="413010"/>
              </a:xfrm>
              <a:prstGeom prst="rect">
                <a:avLst/>
              </a:prstGeom>
              <a:gradFill flip="none" rotWithShape="1">
                <a:gsLst>
                  <a:gs pos="0">
                    <a:srgbClr val="C9E488"/>
                  </a:gs>
                  <a:gs pos="25000">
                    <a:srgbClr val="9BB44F"/>
                  </a:gs>
                  <a:gs pos="38000">
                    <a:srgbClr val="8AA33E"/>
                  </a:gs>
                  <a:gs pos="55000">
                    <a:srgbClr val="85A02F"/>
                  </a:gs>
                  <a:gs pos="80000">
                    <a:srgbClr val="8AAA23"/>
                  </a:gs>
                  <a:gs pos="88000">
                    <a:srgbClr val="95BB1E"/>
                  </a:gs>
                  <a:gs pos="100000">
                    <a:srgbClr val="B7E32E"/>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85" name="Progress Presentations">
                <a:extLst>
                  <a:ext uri="{FF2B5EF4-FFF2-40B4-BE49-F238E27FC236}">
                    <a16:creationId xmlns:a16="http://schemas.microsoft.com/office/drawing/2014/main" id="{01369632-CDB2-CC2A-B1BB-9EA429E13ACD}"/>
                  </a:ext>
                </a:extLst>
              </p:cNvPr>
              <p:cNvSpPr txBox="1"/>
              <p:nvPr/>
            </p:nvSpPr>
            <p:spPr>
              <a:xfrm>
                <a:off x="0" y="79165"/>
                <a:ext cx="826021" cy="254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Progress Presentations</a:t>
                </a:r>
              </a:p>
            </p:txBody>
          </p:sp>
        </p:grpSp>
        <p:grpSp>
          <p:nvGrpSpPr>
            <p:cNvPr id="74" name="Group">
              <a:extLst>
                <a:ext uri="{FF2B5EF4-FFF2-40B4-BE49-F238E27FC236}">
                  <a16:creationId xmlns:a16="http://schemas.microsoft.com/office/drawing/2014/main" id="{0D3F738E-BECA-24F1-E9B2-EB22C3638E50}"/>
                </a:ext>
              </a:extLst>
            </p:cNvPr>
            <p:cNvGrpSpPr/>
            <p:nvPr/>
          </p:nvGrpSpPr>
          <p:grpSpPr>
            <a:xfrm>
              <a:off x="7409405" y="1661041"/>
              <a:ext cx="826021" cy="413010"/>
              <a:chOff x="0" y="0"/>
              <a:chExt cx="826020" cy="413008"/>
            </a:xfrm>
          </p:grpSpPr>
          <p:sp>
            <p:nvSpPr>
              <p:cNvPr id="82" name="Rectangle">
                <a:extLst>
                  <a:ext uri="{FF2B5EF4-FFF2-40B4-BE49-F238E27FC236}">
                    <a16:creationId xmlns:a16="http://schemas.microsoft.com/office/drawing/2014/main" id="{49D7DB0B-47A6-5971-98FC-6D0E6CA937D1}"/>
                  </a:ext>
                </a:extLst>
              </p:cNvPr>
              <p:cNvSpPr/>
              <p:nvPr/>
            </p:nvSpPr>
            <p:spPr>
              <a:xfrm>
                <a:off x="-1" y="-1"/>
                <a:ext cx="826022" cy="413010"/>
              </a:xfrm>
              <a:prstGeom prst="rect">
                <a:avLst/>
              </a:prstGeom>
              <a:gradFill flip="none" rotWithShape="1">
                <a:gsLst>
                  <a:gs pos="0">
                    <a:srgbClr val="C9E488"/>
                  </a:gs>
                  <a:gs pos="25000">
                    <a:srgbClr val="9BB44F"/>
                  </a:gs>
                  <a:gs pos="38000">
                    <a:srgbClr val="8AA33E"/>
                  </a:gs>
                  <a:gs pos="55000">
                    <a:srgbClr val="85A02F"/>
                  </a:gs>
                  <a:gs pos="80000">
                    <a:srgbClr val="8AAA23"/>
                  </a:gs>
                  <a:gs pos="88000">
                    <a:srgbClr val="95BB1E"/>
                  </a:gs>
                  <a:gs pos="100000">
                    <a:srgbClr val="B7E32E"/>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83" name="Research Paper">
                <a:extLst>
                  <a:ext uri="{FF2B5EF4-FFF2-40B4-BE49-F238E27FC236}">
                    <a16:creationId xmlns:a16="http://schemas.microsoft.com/office/drawing/2014/main" id="{B03FB6D6-155A-1463-18B5-989DCDB14A70}"/>
                  </a:ext>
                </a:extLst>
              </p:cNvPr>
              <p:cNvSpPr txBox="1"/>
              <p:nvPr/>
            </p:nvSpPr>
            <p:spPr>
              <a:xfrm>
                <a:off x="0" y="136993"/>
                <a:ext cx="826021" cy="1390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Research Paper</a:t>
                </a:r>
              </a:p>
            </p:txBody>
          </p:sp>
        </p:grpSp>
        <p:grpSp>
          <p:nvGrpSpPr>
            <p:cNvPr id="75" name="Group">
              <a:extLst>
                <a:ext uri="{FF2B5EF4-FFF2-40B4-BE49-F238E27FC236}">
                  <a16:creationId xmlns:a16="http://schemas.microsoft.com/office/drawing/2014/main" id="{1E4F03CF-EDD0-33C1-D98D-9FA4FA9FFF90}"/>
                </a:ext>
              </a:extLst>
            </p:cNvPr>
            <p:cNvGrpSpPr/>
            <p:nvPr/>
          </p:nvGrpSpPr>
          <p:grpSpPr>
            <a:xfrm>
              <a:off x="7409405" y="2247516"/>
              <a:ext cx="826021" cy="413009"/>
              <a:chOff x="0" y="0"/>
              <a:chExt cx="826020" cy="413008"/>
            </a:xfrm>
          </p:grpSpPr>
          <p:sp>
            <p:nvSpPr>
              <p:cNvPr id="80" name="Rectangle">
                <a:extLst>
                  <a:ext uri="{FF2B5EF4-FFF2-40B4-BE49-F238E27FC236}">
                    <a16:creationId xmlns:a16="http://schemas.microsoft.com/office/drawing/2014/main" id="{F181AC84-B154-CE7B-E77D-5A94BAA778B4}"/>
                  </a:ext>
                </a:extLst>
              </p:cNvPr>
              <p:cNvSpPr/>
              <p:nvPr/>
            </p:nvSpPr>
            <p:spPr>
              <a:xfrm>
                <a:off x="-1" y="-1"/>
                <a:ext cx="826022" cy="413010"/>
              </a:xfrm>
              <a:prstGeom prst="rect">
                <a:avLst/>
              </a:prstGeom>
              <a:gradFill flip="none" rotWithShape="1">
                <a:gsLst>
                  <a:gs pos="0">
                    <a:srgbClr val="C9E488"/>
                  </a:gs>
                  <a:gs pos="25000">
                    <a:srgbClr val="9BB44F"/>
                  </a:gs>
                  <a:gs pos="38000">
                    <a:srgbClr val="8AA33E"/>
                  </a:gs>
                  <a:gs pos="55000">
                    <a:srgbClr val="85A02F"/>
                  </a:gs>
                  <a:gs pos="80000">
                    <a:srgbClr val="8AAA23"/>
                  </a:gs>
                  <a:gs pos="88000">
                    <a:srgbClr val="95BB1E"/>
                  </a:gs>
                  <a:gs pos="100000">
                    <a:srgbClr val="B7E32E"/>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81" name="Final Report">
                <a:extLst>
                  <a:ext uri="{FF2B5EF4-FFF2-40B4-BE49-F238E27FC236}">
                    <a16:creationId xmlns:a16="http://schemas.microsoft.com/office/drawing/2014/main" id="{BBE5049B-B35E-4FDE-E67E-30B3115CDD03}"/>
                  </a:ext>
                </a:extLst>
              </p:cNvPr>
              <p:cNvSpPr txBox="1"/>
              <p:nvPr/>
            </p:nvSpPr>
            <p:spPr>
              <a:xfrm>
                <a:off x="0" y="136993"/>
                <a:ext cx="826021" cy="1390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Final Report</a:t>
                </a:r>
              </a:p>
            </p:txBody>
          </p:sp>
        </p:grpSp>
        <p:grpSp>
          <p:nvGrpSpPr>
            <p:cNvPr id="76" name="Group">
              <a:extLst>
                <a:ext uri="{FF2B5EF4-FFF2-40B4-BE49-F238E27FC236}">
                  <a16:creationId xmlns:a16="http://schemas.microsoft.com/office/drawing/2014/main" id="{D5BA409F-A944-646A-BC86-08DFCA18169E}"/>
                </a:ext>
              </a:extLst>
            </p:cNvPr>
            <p:cNvGrpSpPr/>
            <p:nvPr/>
          </p:nvGrpSpPr>
          <p:grpSpPr>
            <a:xfrm>
              <a:off x="7409405" y="2833990"/>
              <a:ext cx="826021" cy="413010"/>
              <a:chOff x="0" y="0"/>
              <a:chExt cx="826020" cy="413008"/>
            </a:xfrm>
          </p:grpSpPr>
          <p:sp>
            <p:nvSpPr>
              <p:cNvPr id="78" name="Rectangle">
                <a:extLst>
                  <a:ext uri="{FF2B5EF4-FFF2-40B4-BE49-F238E27FC236}">
                    <a16:creationId xmlns:a16="http://schemas.microsoft.com/office/drawing/2014/main" id="{45853E24-ED9F-88D7-8224-66F859908CB6}"/>
                  </a:ext>
                </a:extLst>
              </p:cNvPr>
              <p:cNvSpPr/>
              <p:nvPr/>
            </p:nvSpPr>
            <p:spPr>
              <a:xfrm>
                <a:off x="-1" y="-1"/>
                <a:ext cx="826022" cy="413010"/>
              </a:xfrm>
              <a:prstGeom prst="rect">
                <a:avLst/>
              </a:prstGeom>
              <a:gradFill flip="none" rotWithShape="1">
                <a:gsLst>
                  <a:gs pos="0">
                    <a:srgbClr val="C9E488"/>
                  </a:gs>
                  <a:gs pos="25000">
                    <a:srgbClr val="9BB44F"/>
                  </a:gs>
                  <a:gs pos="38000">
                    <a:srgbClr val="8AA33E"/>
                  </a:gs>
                  <a:gs pos="55000">
                    <a:srgbClr val="85A02F"/>
                  </a:gs>
                  <a:gs pos="80000">
                    <a:srgbClr val="8AAA23"/>
                  </a:gs>
                  <a:gs pos="88000">
                    <a:srgbClr val="95BB1E"/>
                  </a:gs>
                  <a:gs pos="100000">
                    <a:srgbClr val="B7E32E"/>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79" name="Final Presentation">
                <a:extLst>
                  <a:ext uri="{FF2B5EF4-FFF2-40B4-BE49-F238E27FC236}">
                    <a16:creationId xmlns:a16="http://schemas.microsoft.com/office/drawing/2014/main" id="{C44D2C9A-9679-4AD2-64DB-16B85C260C3B}"/>
                  </a:ext>
                </a:extLst>
              </p:cNvPr>
              <p:cNvSpPr txBox="1"/>
              <p:nvPr/>
            </p:nvSpPr>
            <p:spPr>
              <a:xfrm>
                <a:off x="0" y="79165"/>
                <a:ext cx="826021" cy="254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Final Presentation</a:t>
                </a:r>
              </a:p>
            </p:txBody>
          </p:sp>
        </p:grpSp>
        <p:sp>
          <p:nvSpPr>
            <p:cNvPr id="77" name="Line">
              <a:extLst>
                <a:ext uri="{FF2B5EF4-FFF2-40B4-BE49-F238E27FC236}">
                  <a16:creationId xmlns:a16="http://schemas.microsoft.com/office/drawing/2014/main" id="{62766AD6-131A-45EC-D09A-B3CDD3A38A66}"/>
                </a:ext>
              </a:extLst>
            </p:cNvPr>
            <p:cNvSpPr/>
            <p:nvPr/>
          </p:nvSpPr>
          <p:spPr>
            <a:xfrm>
              <a:off x="4804769" y="1597630"/>
              <a:ext cx="123904" cy="3799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0F6FC6"/>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grpSp>
    </p:spTree>
    <p:extLst>
      <p:ext uri="{BB962C8B-B14F-4D97-AF65-F5344CB8AC3E}">
        <p14:creationId xmlns:p14="http://schemas.microsoft.com/office/powerpoint/2010/main" val="34733785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8">
            <a:extLst>
              <a:ext uri="{FF2B5EF4-FFF2-40B4-BE49-F238E27FC236}">
                <a16:creationId xmlns:a16="http://schemas.microsoft.com/office/drawing/2014/main" id="{54640610-9CFB-BBB2-4388-AEA075507645}"/>
              </a:ext>
            </a:extLst>
          </p:cNvPr>
          <p:cNvGrpSpPr/>
          <p:nvPr/>
        </p:nvGrpSpPr>
        <p:grpSpPr>
          <a:xfrm>
            <a:off x="621150" y="15736"/>
            <a:ext cx="16828650" cy="3070364"/>
            <a:chOff x="0" y="-38100"/>
            <a:chExt cx="3326311" cy="1255581"/>
          </a:xfrm>
        </p:grpSpPr>
        <p:sp>
          <p:nvSpPr>
            <p:cNvPr id="19" name="Freeform 9">
              <a:extLst>
                <a:ext uri="{FF2B5EF4-FFF2-40B4-BE49-F238E27FC236}">
                  <a16:creationId xmlns:a16="http://schemas.microsoft.com/office/drawing/2014/main" id="{DEEC2789-75B9-DAA3-4AFA-8D25480B6298}"/>
                </a:ext>
              </a:extLst>
            </p:cNvPr>
            <p:cNvSpPr/>
            <p:nvPr/>
          </p:nvSpPr>
          <p:spPr>
            <a:xfrm>
              <a:off x="0" y="0"/>
              <a:ext cx="3326311" cy="523191"/>
            </a:xfrm>
            <a:custGeom>
              <a:avLst/>
              <a:gdLst/>
              <a:ahLst/>
              <a:cxnLst/>
              <a:rect l="l" t="t" r="r" b="b"/>
              <a:pathLst>
                <a:path w="3326311" h="1217481">
                  <a:moveTo>
                    <a:pt x="0" y="0"/>
                  </a:moveTo>
                  <a:lnTo>
                    <a:pt x="3326311" y="0"/>
                  </a:lnTo>
                  <a:lnTo>
                    <a:pt x="3326311" y="1217481"/>
                  </a:lnTo>
                  <a:lnTo>
                    <a:pt x="0" y="1217481"/>
                  </a:lnTo>
                  <a:close/>
                </a:path>
              </a:pathLst>
            </a:custGeom>
            <a:solidFill>
              <a:srgbClr val="00949D"/>
            </a:solidFill>
          </p:spPr>
          <p:txBody>
            <a:bodyPr/>
            <a:lstStyle/>
            <a:p>
              <a:endParaRPr lang="en-LK" dirty="0"/>
            </a:p>
          </p:txBody>
        </p:sp>
        <p:sp>
          <p:nvSpPr>
            <p:cNvPr id="20" name="TextBox 10">
              <a:extLst>
                <a:ext uri="{FF2B5EF4-FFF2-40B4-BE49-F238E27FC236}">
                  <a16:creationId xmlns:a16="http://schemas.microsoft.com/office/drawing/2014/main" id="{D5C33B1B-430E-26D2-DE39-ABBEDEF52C99}"/>
                </a:ext>
              </a:extLst>
            </p:cNvPr>
            <p:cNvSpPr txBox="1"/>
            <p:nvPr/>
          </p:nvSpPr>
          <p:spPr>
            <a:xfrm>
              <a:off x="0" y="-38100"/>
              <a:ext cx="3326311" cy="1255581"/>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1">
            <a:extLst>
              <a:ext uri="{FF2B5EF4-FFF2-40B4-BE49-F238E27FC236}">
                <a16:creationId xmlns:a16="http://schemas.microsoft.com/office/drawing/2014/main" id="{4721183F-7C21-D4FB-FEC1-714B89FD511A}"/>
              </a:ext>
            </a:extLst>
          </p:cNvPr>
          <p:cNvSpPr txBox="1"/>
          <p:nvPr/>
        </p:nvSpPr>
        <p:spPr>
          <a:xfrm>
            <a:off x="5943601" y="263135"/>
            <a:ext cx="5410200" cy="1015663"/>
          </a:xfrm>
          <a:prstGeom prst="rect">
            <a:avLst/>
          </a:prstGeom>
          <a:noFill/>
        </p:spPr>
        <p:txBody>
          <a:bodyPr wrap="square">
            <a:spAutoFit/>
          </a:bodyPr>
          <a:lstStyle/>
          <a:p>
            <a:r>
              <a:rPr lang="en-US" sz="6000" b="1" dirty="0">
                <a:solidFill>
                  <a:schemeClr val="bg1"/>
                </a:solidFill>
              </a:rPr>
              <a:t>System Diagram</a:t>
            </a:r>
          </a:p>
        </p:txBody>
      </p:sp>
      <p:pic>
        <p:nvPicPr>
          <p:cNvPr id="5" name="Picture 4">
            <a:extLst>
              <a:ext uri="{FF2B5EF4-FFF2-40B4-BE49-F238E27FC236}">
                <a16:creationId xmlns:a16="http://schemas.microsoft.com/office/drawing/2014/main" id="{43B99357-0B7C-FF68-4CF1-208E7562D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2" y="9222377"/>
            <a:ext cx="18297882" cy="1178923"/>
          </a:xfrm>
          <a:prstGeom prst="rect">
            <a:avLst/>
          </a:prstGeom>
        </p:spPr>
      </p:pic>
      <p:sp>
        <p:nvSpPr>
          <p:cNvPr id="6" name="TextBox 5">
            <a:extLst>
              <a:ext uri="{FF2B5EF4-FFF2-40B4-BE49-F238E27FC236}">
                <a16:creationId xmlns:a16="http://schemas.microsoft.com/office/drawing/2014/main" id="{B9F6DEBC-24E8-6E46-8194-8245D17065B1}"/>
              </a:ext>
            </a:extLst>
          </p:cNvPr>
          <p:cNvSpPr txBox="1"/>
          <p:nvPr/>
        </p:nvSpPr>
        <p:spPr>
          <a:xfrm>
            <a:off x="6558887" y="9855897"/>
            <a:ext cx="9353006" cy="400110"/>
          </a:xfrm>
          <a:prstGeom prst="rect">
            <a:avLst/>
          </a:prstGeom>
          <a:noFill/>
        </p:spPr>
        <p:txBody>
          <a:bodyPr wrap="square">
            <a:spAutoFit/>
          </a:bodyPr>
          <a:lstStyle/>
          <a:p>
            <a:r>
              <a:rPr lang="en-US" sz="2000" b="1" dirty="0">
                <a:solidFill>
                  <a:schemeClr val="tx1"/>
                </a:solidFill>
              </a:rPr>
              <a:t>IT2105062</a:t>
            </a:r>
            <a:r>
              <a:rPr lang="en-US" sz="2000" dirty="0">
                <a:solidFill>
                  <a:schemeClr val="tx1"/>
                </a:solidFill>
              </a:rPr>
              <a:t> |   </a:t>
            </a:r>
            <a:r>
              <a:rPr lang="en-US" sz="2000" dirty="0" err="1"/>
              <a:t>Kajanan</a:t>
            </a:r>
            <a:r>
              <a:rPr lang="en-US" sz="2000" dirty="0"/>
              <a:t> T</a:t>
            </a:r>
            <a:r>
              <a:rPr lang="en-US" sz="2000" b="1" dirty="0">
                <a:solidFill>
                  <a:schemeClr val="tx1"/>
                </a:solidFill>
              </a:rPr>
              <a:t>   </a:t>
            </a:r>
            <a:r>
              <a:rPr lang="en-US" sz="2000" dirty="0">
                <a:solidFill>
                  <a:schemeClr val="tx1"/>
                </a:solidFill>
              </a:rPr>
              <a:t>|   TMP-24-120</a:t>
            </a:r>
            <a:endParaRPr lang="en-US" sz="2000" b="0" dirty="0">
              <a:solidFill>
                <a:schemeClr val="tx1"/>
              </a:solidFill>
            </a:endParaRPr>
          </a:p>
        </p:txBody>
      </p:sp>
      <p:pic>
        <p:nvPicPr>
          <p:cNvPr id="2" name="Picture 1">
            <a:extLst>
              <a:ext uri="{FF2B5EF4-FFF2-40B4-BE49-F238E27FC236}">
                <a16:creationId xmlns:a16="http://schemas.microsoft.com/office/drawing/2014/main" id="{CC2C6E39-8254-911C-1922-C133ED37A745}"/>
              </a:ext>
            </a:extLst>
          </p:cNvPr>
          <p:cNvPicPr>
            <a:picLocks noChangeAspect="1"/>
          </p:cNvPicPr>
          <p:nvPr/>
        </p:nvPicPr>
        <p:blipFill>
          <a:blip r:embed="rId3"/>
          <a:stretch>
            <a:fillRect/>
          </a:stretch>
        </p:blipFill>
        <p:spPr>
          <a:xfrm>
            <a:off x="850232" y="1912318"/>
            <a:ext cx="16415325" cy="6829180"/>
          </a:xfrm>
          <a:prstGeom prst="rect">
            <a:avLst/>
          </a:prstGeom>
        </p:spPr>
      </p:pic>
    </p:spTree>
    <p:extLst>
      <p:ext uri="{BB962C8B-B14F-4D97-AF65-F5344CB8AC3E}">
        <p14:creationId xmlns:p14="http://schemas.microsoft.com/office/powerpoint/2010/main" val="14973078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8">
            <a:extLst>
              <a:ext uri="{FF2B5EF4-FFF2-40B4-BE49-F238E27FC236}">
                <a16:creationId xmlns:a16="http://schemas.microsoft.com/office/drawing/2014/main" id="{54640610-9CFB-BBB2-4388-AEA075507645}"/>
              </a:ext>
            </a:extLst>
          </p:cNvPr>
          <p:cNvGrpSpPr/>
          <p:nvPr/>
        </p:nvGrpSpPr>
        <p:grpSpPr>
          <a:xfrm>
            <a:off x="724734" y="29138"/>
            <a:ext cx="16828650" cy="3167086"/>
            <a:chOff x="0" y="-38100"/>
            <a:chExt cx="3326311" cy="1255581"/>
          </a:xfrm>
        </p:grpSpPr>
        <p:sp>
          <p:nvSpPr>
            <p:cNvPr id="19" name="Freeform 9">
              <a:extLst>
                <a:ext uri="{FF2B5EF4-FFF2-40B4-BE49-F238E27FC236}">
                  <a16:creationId xmlns:a16="http://schemas.microsoft.com/office/drawing/2014/main" id="{DEEC2789-75B9-DAA3-4AFA-8D25480B6298}"/>
                </a:ext>
              </a:extLst>
            </p:cNvPr>
            <p:cNvSpPr/>
            <p:nvPr/>
          </p:nvSpPr>
          <p:spPr>
            <a:xfrm>
              <a:off x="0" y="0"/>
              <a:ext cx="3326311" cy="523191"/>
            </a:xfrm>
            <a:custGeom>
              <a:avLst/>
              <a:gdLst/>
              <a:ahLst/>
              <a:cxnLst/>
              <a:rect l="l" t="t" r="r" b="b"/>
              <a:pathLst>
                <a:path w="3326311" h="1217481">
                  <a:moveTo>
                    <a:pt x="0" y="0"/>
                  </a:moveTo>
                  <a:lnTo>
                    <a:pt x="3326311" y="0"/>
                  </a:lnTo>
                  <a:lnTo>
                    <a:pt x="3326311" y="1217481"/>
                  </a:lnTo>
                  <a:lnTo>
                    <a:pt x="0" y="1217481"/>
                  </a:lnTo>
                  <a:close/>
                </a:path>
              </a:pathLst>
            </a:custGeom>
            <a:solidFill>
              <a:srgbClr val="00949D"/>
            </a:solidFill>
          </p:spPr>
          <p:txBody>
            <a:bodyPr/>
            <a:lstStyle/>
            <a:p>
              <a:endParaRPr lang="en-LK" dirty="0"/>
            </a:p>
          </p:txBody>
        </p:sp>
        <p:sp>
          <p:nvSpPr>
            <p:cNvPr id="20" name="TextBox 10">
              <a:extLst>
                <a:ext uri="{FF2B5EF4-FFF2-40B4-BE49-F238E27FC236}">
                  <a16:creationId xmlns:a16="http://schemas.microsoft.com/office/drawing/2014/main" id="{D5C33B1B-430E-26D2-DE39-ABBEDEF52C99}"/>
                </a:ext>
              </a:extLst>
            </p:cNvPr>
            <p:cNvSpPr txBox="1"/>
            <p:nvPr/>
          </p:nvSpPr>
          <p:spPr>
            <a:xfrm>
              <a:off x="0" y="-38100"/>
              <a:ext cx="3326311" cy="1255581"/>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1">
            <a:extLst>
              <a:ext uri="{FF2B5EF4-FFF2-40B4-BE49-F238E27FC236}">
                <a16:creationId xmlns:a16="http://schemas.microsoft.com/office/drawing/2014/main" id="{4721183F-7C21-D4FB-FEC1-714B89FD511A}"/>
              </a:ext>
            </a:extLst>
          </p:cNvPr>
          <p:cNvSpPr txBox="1"/>
          <p:nvPr/>
        </p:nvSpPr>
        <p:spPr>
          <a:xfrm>
            <a:off x="6558887" y="243336"/>
            <a:ext cx="4794913" cy="1015663"/>
          </a:xfrm>
          <a:prstGeom prst="rect">
            <a:avLst/>
          </a:prstGeom>
          <a:noFill/>
        </p:spPr>
        <p:txBody>
          <a:bodyPr wrap="square">
            <a:spAutoFit/>
          </a:bodyPr>
          <a:lstStyle/>
          <a:p>
            <a:r>
              <a:rPr lang="en-US" sz="6000" b="1" dirty="0">
                <a:solidFill>
                  <a:schemeClr val="bg1"/>
                </a:solidFill>
              </a:rPr>
              <a:t>Gantt Chart</a:t>
            </a:r>
          </a:p>
        </p:txBody>
      </p:sp>
      <p:pic>
        <p:nvPicPr>
          <p:cNvPr id="4" name="Picture 3" descr="A screenshot of a calendar&#10;&#10;Description automatically generated">
            <a:extLst>
              <a:ext uri="{FF2B5EF4-FFF2-40B4-BE49-F238E27FC236}">
                <a16:creationId xmlns:a16="http://schemas.microsoft.com/office/drawing/2014/main" id="{A25B250A-6585-5D78-7408-61EC7AAB37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354" y="2031721"/>
            <a:ext cx="15077410" cy="7004712"/>
          </a:xfrm>
          <a:prstGeom prst="rect">
            <a:avLst/>
          </a:prstGeom>
        </p:spPr>
      </p:pic>
      <p:pic>
        <p:nvPicPr>
          <p:cNvPr id="5" name="Picture 4">
            <a:extLst>
              <a:ext uri="{FF2B5EF4-FFF2-40B4-BE49-F238E27FC236}">
                <a16:creationId xmlns:a16="http://schemas.microsoft.com/office/drawing/2014/main" id="{4B19E8D2-5F69-A9C0-9471-2F91EB5D7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2" y="9222377"/>
            <a:ext cx="18297882" cy="1178923"/>
          </a:xfrm>
          <a:prstGeom prst="rect">
            <a:avLst/>
          </a:prstGeom>
        </p:spPr>
      </p:pic>
      <p:sp>
        <p:nvSpPr>
          <p:cNvPr id="6" name="TextBox 5">
            <a:extLst>
              <a:ext uri="{FF2B5EF4-FFF2-40B4-BE49-F238E27FC236}">
                <a16:creationId xmlns:a16="http://schemas.microsoft.com/office/drawing/2014/main" id="{B5EF245A-DE31-FBDC-A307-730388F4931F}"/>
              </a:ext>
            </a:extLst>
          </p:cNvPr>
          <p:cNvSpPr txBox="1"/>
          <p:nvPr/>
        </p:nvSpPr>
        <p:spPr>
          <a:xfrm>
            <a:off x="6558887" y="9855897"/>
            <a:ext cx="9353006" cy="400110"/>
          </a:xfrm>
          <a:prstGeom prst="rect">
            <a:avLst/>
          </a:prstGeom>
          <a:noFill/>
        </p:spPr>
        <p:txBody>
          <a:bodyPr wrap="square">
            <a:spAutoFit/>
          </a:bodyPr>
          <a:lstStyle/>
          <a:p>
            <a:r>
              <a:rPr lang="en-US" sz="2000" b="1" dirty="0">
                <a:solidFill>
                  <a:schemeClr val="tx1"/>
                </a:solidFill>
              </a:rPr>
              <a:t>IT2105062</a:t>
            </a:r>
            <a:r>
              <a:rPr lang="en-US" sz="2000" dirty="0">
                <a:solidFill>
                  <a:schemeClr val="tx1"/>
                </a:solidFill>
              </a:rPr>
              <a:t> |   </a:t>
            </a:r>
            <a:r>
              <a:rPr lang="en-US" sz="2000" dirty="0" err="1"/>
              <a:t>Kajanan</a:t>
            </a:r>
            <a:r>
              <a:rPr lang="en-US" sz="2000" dirty="0"/>
              <a:t> T</a:t>
            </a:r>
            <a:r>
              <a:rPr lang="en-US" sz="2000" b="1" dirty="0">
                <a:solidFill>
                  <a:schemeClr val="tx1"/>
                </a:solidFill>
              </a:rPr>
              <a:t>   </a:t>
            </a:r>
            <a:r>
              <a:rPr lang="en-US" sz="2000" dirty="0">
                <a:solidFill>
                  <a:schemeClr val="tx1"/>
                </a:solidFill>
              </a:rPr>
              <a:t>|   TMP-24-120</a:t>
            </a:r>
            <a:endParaRPr lang="en-US" sz="2000" b="0" dirty="0">
              <a:solidFill>
                <a:schemeClr val="tx1"/>
              </a:solidFill>
            </a:endParaRPr>
          </a:p>
        </p:txBody>
      </p:sp>
    </p:spTree>
    <p:extLst>
      <p:ext uri="{BB962C8B-B14F-4D97-AF65-F5344CB8AC3E}">
        <p14:creationId xmlns:p14="http://schemas.microsoft.com/office/powerpoint/2010/main" val="22603400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8">
            <a:extLst>
              <a:ext uri="{FF2B5EF4-FFF2-40B4-BE49-F238E27FC236}">
                <a16:creationId xmlns:a16="http://schemas.microsoft.com/office/drawing/2014/main" id="{54640610-9CFB-BBB2-4388-AEA075507645}"/>
              </a:ext>
            </a:extLst>
          </p:cNvPr>
          <p:cNvGrpSpPr/>
          <p:nvPr/>
        </p:nvGrpSpPr>
        <p:grpSpPr>
          <a:xfrm>
            <a:off x="621150" y="376214"/>
            <a:ext cx="16828650" cy="4767286"/>
            <a:chOff x="0" y="-38100"/>
            <a:chExt cx="3326311" cy="1255581"/>
          </a:xfrm>
        </p:grpSpPr>
        <p:sp>
          <p:nvSpPr>
            <p:cNvPr id="19" name="Freeform 9">
              <a:extLst>
                <a:ext uri="{FF2B5EF4-FFF2-40B4-BE49-F238E27FC236}">
                  <a16:creationId xmlns:a16="http://schemas.microsoft.com/office/drawing/2014/main" id="{DEEC2789-75B9-DAA3-4AFA-8D25480B6298}"/>
                </a:ext>
              </a:extLst>
            </p:cNvPr>
            <p:cNvSpPr/>
            <p:nvPr/>
          </p:nvSpPr>
          <p:spPr>
            <a:xfrm>
              <a:off x="0" y="0"/>
              <a:ext cx="3326311" cy="523191"/>
            </a:xfrm>
            <a:custGeom>
              <a:avLst/>
              <a:gdLst/>
              <a:ahLst/>
              <a:cxnLst/>
              <a:rect l="l" t="t" r="r" b="b"/>
              <a:pathLst>
                <a:path w="3326311" h="1217481">
                  <a:moveTo>
                    <a:pt x="0" y="0"/>
                  </a:moveTo>
                  <a:lnTo>
                    <a:pt x="3326311" y="0"/>
                  </a:lnTo>
                  <a:lnTo>
                    <a:pt x="3326311" y="1217481"/>
                  </a:lnTo>
                  <a:lnTo>
                    <a:pt x="0" y="1217481"/>
                  </a:lnTo>
                  <a:close/>
                </a:path>
              </a:pathLst>
            </a:custGeom>
            <a:solidFill>
              <a:srgbClr val="00949D"/>
            </a:solidFill>
          </p:spPr>
          <p:txBody>
            <a:bodyPr/>
            <a:lstStyle/>
            <a:p>
              <a:endParaRPr lang="en-LK"/>
            </a:p>
          </p:txBody>
        </p:sp>
        <p:sp>
          <p:nvSpPr>
            <p:cNvPr id="20" name="TextBox 10">
              <a:extLst>
                <a:ext uri="{FF2B5EF4-FFF2-40B4-BE49-F238E27FC236}">
                  <a16:creationId xmlns:a16="http://schemas.microsoft.com/office/drawing/2014/main" id="{D5C33B1B-430E-26D2-DE39-ABBEDEF52C99}"/>
                </a:ext>
              </a:extLst>
            </p:cNvPr>
            <p:cNvSpPr txBox="1"/>
            <p:nvPr/>
          </p:nvSpPr>
          <p:spPr>
            <a:xfrm>
              <a:off x="0" y="-38100"/>
              <a:ext cx="3326311" cy="1255581"/>
            </a:xfrm>
            <a:prstGeom prst="rect">
              <a:avLst/>
            </a:prstGeom>
          </p:spPr>
          <p:txBody>
            <a:bodyPr lIns="50800" tIns="50800" rIns="50800" bIns="50800" rtlCol="0" anchor="ctr"/>
            <a:lstStyle/>
            <a:p>
              <a:pPr algn="ctr">
                <a:lnSpc>
                  <a:spcPts val="2659"/>
                </a:lnSpc>
                <a:spcBef>
                  <a:spcPct val="0"/>
                </a:spcBef>
              </a:pPr>
              <a:endParaRPr/>
            </a:p>
          </p:txBody>
        </p:sp>
      </p:grpSp>
      <p:pic>
        <p:nvPicPr>
          <p:cNvPr id="2" name="Picture 1">
            <a:extLst>
              <a:ext uri="{FF2B5EF4-FFF2-40B4-BE49-F238E27FC236}">
                <a16:creationId xmlns:a16="http://schemas.microsoft.com/office/drawing/2014/main" id="{12C7CA27-DD4C-8CE8-5C23-4E1FEC8B4D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2" y="9222377"/>
            <a:ext cx="18297882" cy="1178923"/>
          </a:xfrm>
          <a:prstGeom prst="rect">
            <a:avLst/>
          </a:prstGeom>
        </p:spPr>
      </p:pic>
      <p:sp>
        <p:nvSpPr>
          <p:cNvPr id="3" name="TextBox 2">
            <a:extLst>
              <a:ext uri="{FF2B5EF4-FFF2-40B4-BE49-F238E27FC236}">
                <a16:creationId xmlns:a16="http://schemas.microsoft.com/office/drawing/2014/main" id="{B1C63397-B64F-AA57-1390-29A1E942ACA3}"/>
              </a:ext>
            </a:extLst>
          </p:cNvPr>
          <p:cNvSpPr txBox="1"/>
          <p:nvPr/>
        </p:nvSpPr>
        <p:spPr>
          <a:xfrm>
            <a:off x="6558887" y="9855897"/>
            <a:ext cx="9353006" cy="400110"/>
          </a:xfrm>
          <a:prstGeom prst="rect">
            <a:avLst/>
          </a:prstGeom>
          <a:noFill/>
        </p:spPr>
        <p:txBody>
          <a:bodyPr wrap="square">
            <a:spAutoFit/>
          </a:bodyPr>
          <a:lstStyle/>
          <a:p>
            <a:r>
              <a:rPr lang="en-US" sz="2000" b="1" dirty="0">
                <a:solidFill>
                  <a:schemeClr val="tx1"/>
                </a:solidFill>
              </a:rPr>
              <a:t>IT2105062</a:t>
            </a:r>
            <a:r>
              <a:rPr lang="en-US" sz="2000" dirty="0">
                <a:solidFill>
                  <a:schemeClr val="tx1"/>
                </a:solidFill>
              </a:rPr>
              <a:t> |   </a:t>
            </a:r>
            <a:r>
              <a:rPr lang="en-US" sz="2000" dirty="0" err="1"/>
              <a:t>Kajanan</a:t>
            </a:r>
            <a:r>
              <a:rPr lang="en-US" sz="2000" dirty="0"/>
              <a:t> T</a:t>
            </a:r>
            <a:r>
              <a:rPr lang="en-US" sz="2000" b="1" dirty="0">
                <a:solidFill>
                  <a:schemeClr val="tx1"/>
                </a:solidFill>
              </a:rPr>
              <a:t>   </a:t>
            </a:r>
            <a:r>
              <a:rPr lang="en-US" sz="2000" dirty="0">
                <a:solidFill>
                  <a:schemeClr val="tx1"/>
                </a:solidFill>
              </a:rPr>
              <a:t>|   TMP-24-120</a:t>
            </a:r>
            <a:endParaRPr lang="en-US" sz="2000" b="0" dirty="0">
              <a:solidFill>
                <a:schemeClr val="tx1"/>
              </a:solidFill>
            </a:endParaRPr>
          </a:p>
        </p:txBody>
      </p:sp>
      <p:sp>
        <p:nvSpPr>
          <p:cNvPr id="4" name="TextBox 3">
            <a:extLst>
              <a:ext uri="{FF2B5EF4-FFF2-40B4-BE49-F238E27FC236}">
                <a16:creationId xmlns:a16="http://schemas.microsoft.com/office/drawing/2014/main" id="{347F30D6-67A0-AF22-83AB-40CA3DE82C2B}"/>
              </a:ext>
            </a:extLst>
          </p:cNvPr>
          <p:cNvSpPr txBox="1"/>
          <p:nvPr/>
        </p:nvSpPr>
        <p:spPr>
          <a:xfrm>
            <a:off x="6585468" y="1006289"/>
            <a:ext cx="3886200" cy="1015663"/>
          </a:xfrm>
          <a:prstGeom prst="rect">
            <a:avLst/>
          </a:prstGeom>
          <a:noFill/>
        </p:spPr>
        <p:txBody>
          <a:bodyPr wrap="square" rtlCol="0">
            <a:spAutoFit/>
          </a:bodyPr>
          <a:lstStyle/>
          <a:p>
            <a:r>
              <a:rPr lang="en-GB" sz="6000" b="0" i="0" dirty="0">
                <a:solidFill>
                  <a:srgbClr val="E8EAED"/>
                </a:solidFill>
                <a:effectLst/>
                <a:latin typeface="Google Sans"/>
              </a:rPr>
              <a:t>Reference</a:t>
            </a:r>
            <a:endParaRPr lang="en-LK" sz="6000" dirty="0">
              <a:solidFill>
                <a:schemeClr val="bg1"/>
              </a:solidFill>
            </a:endParaRPr>
          </a:p>
        </p:txBody>
      </p:sp>
      <p:sp>
        <p:nvSpPr>
          <p:cNvPr id="6" name="TextBox 5">
            <a:extLst>
              <a:ext uri="{FF2B5EF4-FFF2-40B4-BE49-F238E27FC236}">
                <a16:creationId xmlns:a16="http://schemas.microsoft.com/office/drawing/2014/main" id="{F5972947-FFF3-03B3-7A82-74F08466C6FC}"/>
              </a:ext>
            </a:extLst>
          </p:cNvPr>
          <p:cNvSpPr txBox="1"/>
          <p:nvPr/>
        </p:nvSpPr>
        <p:spPr>
          <a:xfrm>
            <a:off x="621150" y="2930087"/>
            <a:ext cx="14594857" cy="5301451"/>
          </a:xfrm>
          <a:prstGeom prst="rect">
            <a:avLst/>
          </a:prstGeom>
          <a:noFill/>
        </p:spPr>
        <p:txBody>
          <a:bodyPr wrap="square">
            <a:spAutoFit/>
          </a:bodyPr>
          <a:lstStyle/>
          <a:p>
            <a:pPr marL="341630" indent="-329565" algn="l">
              <a:lnSpc>
                <a:spcPct val="100000"/>
              </a:lnSpc>
              <a:spcBef>
                <a:spcPts val="95"/>
              </a:spcBef>
              <a:buSzPct val="93750"/>
              <a:buAutoNum type="arabicPeriod"/>
              <a:tabLst>
                <a:tab pos="342265" algn="l"/>
                <a:tab pos="1419225" algn="l"/>
                <a:tab pos="2563495" algn="l"/>
                <a:tab pos="3173095" algn="l"/>
                <a:tab pos="3830320" algn="l"/>
                <a:tab pos="4789170" algn="l"/>
                <a:tab pos="5264785" algn="l"/>
                <a:tab pos="5688330" algn="l"/>
                <a:tab pos="6318250" algn="l"/>
                <a:tab pos="6884670" algn="l"/>
              </a:tabLst>
            </a:pPr>
            <a:r>
              <a:rPr lang="en-US" sz="2800" spc="-10" dirty="0" err="1">
                <a:solidFill>
                  <a:srgbClr val="096A72"/>
                </a:solidFill>
                <a:latin typeface="Calibri"/>
                <a:cs typeface="Calibri"/>
              </a:rPr>
              <a:t>Piran</a:t>
            </a:r>
            <a:r>
              <a:rPr lang="en-US" sz="2800" spc="-10" dirty="0">
                <a:solidFill>
                  <a:srgbClr val="096A72"/>
                </a:solidFill>
                <a:latin typeface="Calibri"/>
                <a:cs typeface="Calibri"/>
              </a:rPr>
              <a:t>, N., </a:t>
            </a:r>
            <a:r>
              <a:rPr lang="en-US" sz="2800" spc="-10" dirty="0" err="1">
                <a:solidFill>
                  <a:srgbClr val="096A72"/>
                </a:solidFill>
                <a:latin typeface="Calibri"/>
                <a:cs typeface="Calibri"/>
              </a:rPr>
              <a:t>Farhadian</a:t>
            </a:r>
            <a:r>
              <a:rPr lang="en-US" sz="2800" spc="-10" dirty="0">
                <a:solidFill>
                  <a:srgbClr val="096A72"/>
                </a:solidFill>
                <a:latin typeface="Calibri"/>
                <a:cs typeface="Calibri"/>
              </a:rPr>
              <a:t>, M., </a:t>
            </a:r>
            <a:r>
              <a:rPr lang="en-US" sz="2800" spc="-10" dirty="0" err="1">
                <a:solidFill>
                  <a:srgbClr val="096A72"/>
                </a:solidFill>
                <a:latin typeface="Calibri"/>
                <a:cs typeface="Calibri"/>
              </a:rPr>
              <a:t>Soltanian</a:t>
            </a:r>
            <a:r>
              <a:rPr lang="en-US" sz="2800" spc="-10" dirty="0">
                <a:solidFill>
                  <a:srgbClr val="096A72"/>
                </a:solidFill>
                <a:latin typeface="Calibri"/>
                <a:cs typeface="Calibri"/>
              </a:rPr>
              <a:t>, A.R. et al. Diabetic foot ulcers risk prediction in patients with type 2 diabetes using classifier based on associations rule mining. Sci Rep 14, 635 (2024). </a:t>
            </a:r>
            <a:r>
              <a:rPr lang="en-US" sz="2800" spc="-10" dirty="0">
                <a:solidFill>
                  <a:srgbClr val="096A72"/>
                </a:solidFill>
                <a:latin typeface="Calibri"/>
                <a:cs typeface="Calibri"/>
                <a:hlinkClick r:id="rId3">
                  <a:extLst>
                    <a:ext uri="{A12FA001-AC4F-418D-AE19-62706E023703}">
                      <ahyp:hlinkClr xmlns:ahyp="http://schemas.microsoft.com/office/drawing/2018/hyperlinkcolor" val="tx"/>
                    </a:ext>
                  </a:extLst>
                </a:hlinkClick>
              </a:rPr>
              <a:t>https://doi.org/10.1038/s41598-023-47576-w</a:t>
            </a:r>
            <a:endParaRPr lang="en-US" sz="2800" spc="-10" dirty="0">
              <a:solidFill>
                <a:srgbClr val="096A72"/>
              </a:solidFill>
              <a:latin typeface="Calibri"/>
              <a:cs typeface="Calibri"/>
            </a:endParaRPr>
          </a:p>
          <a:p>
            <a:pPr marL="341630" indent="-329565" algn="l">
              <a:lnSpc>
                <a:spcPct val="100000"/>
              </a:lnSpc>
              <a:spcBef>
                <a:spcPts val="95"/>
              </a:spcBef>
              <a:buSzPct val="93750"/>
              <a:buAutoNum type="arabicPeriod"/>
              <a:tabLst>
                <a:tab pos="342265" algn="l"/>
                <a:tab pos="1419225" algn="l"/>
                <a:tab pos="2563495" algn="l"/>
                <a:tab pos="3173095" algn="l"/>
                <a:tab pos="3830320" algn="l"/>
                <a:tab pos="4789170" algn="l"/>
                <a:tab pos="5264785" algn="l"/>
                <a:tab pos="5688330" algn="l"/>
                <a:tab pos="6318250" algn="l"/>
                <a:tab pos="6884670" algn="l"/>
              </a:tabLst>
            </a:pPr>
            <a:r>
              <a:rPr lang="en-US" sz="2800" dirty="0">
                <a:solidFill>
                  <a:srgbClr val="096A72"/>
                </a:solidFill>
                <a:latin typeface="Calibri"/>
                <a:cs typeface="Calibri"/>
              </a:rPr>
              <a:t>Hettinger, G., Mitra, N., Thom, S. R., &amp; Margolis, D. (2024). An improved clinical and genetics-based prediction model for diabetic foot ulcer healing. Advances in Wound Care. https://</a:t>
            </a:r>
            <a:r>
              <a:rPr lang="en-US" sz="2800" dirty="0" err="1">
                <a:solidFill>
                  <a:srgbClr val="096A72"/>
                </a:solidFill>
                <a:latin typeface="Calibri"/>
                <a:cs typeface="Calibri"/>
              </a:rPr>
              <a:t>doi.org</a:t>
            </a:r>
            <a:r>
              <a:rPr lang="en-US" sz="2800" dirty="0">
                <a:solidFill>
                  <a:srgbClr val="096A72"/>
                </a:solidFill>
                <a:latin typeface="Calibri"/>
                <a:cs typeface="Calibri"/>
              </a:rPr>
              <a:t>/10.1089/wound.2023.0194 </a:t>
            </a:r>
          </a:p>
          <a:p>
            <a:pPr marL="341630" indent="-329565" algn="l">
              <a:lnSpc>
                <a:spcPct val="100000"/>
              </a:lnSpc>
              <a:spcBef>
                <a:spcPts val="95"/>
              </a:spcBef>
              <a:buSzPct val="93750"/>
              <a:buAutoNum type="arabicPeriod"/>
              <a:tabLst>
                <a:tab pos="342265" algn="l"/>
                <a:tab pos="1419225" algn="l"/>
                <a:tab pos="2563495" algn="l"/>
                <a:tab pos="3173095" algn="l"/>
                <a:tab pos="3830320" algn="l"/>
                <a:tab pos="4789170" algn="l"/>
                <a:tab pos="5264785" algn="l"/>
                <a:tab pos="5688330" algn="l"/>
                <a:tab pos="6318250" algn="l"/>
                <a:tab pos="6884670" algn="l"/>
              </a:tabLst>
            </a:pPr>
            <a:r>
              <a:rPr lang="en-US" sz="2800" dirty="0" err="1">
                <a:solidFill>
                  <a:srgbClr val="096A72"/>
                </a:solidFill>
                <a:latin typeface="Calibri"/>
                <a:cs typeface="Calibri"/>
              </a:rPr>
              <a:t>Basiri</a:t>
            </a:r>
            <a:r>
              <a:rPr lang="en-US" sz="2800" dirty="0">
                <a:solidFill>
                  <a:srgbClr val="096A72"/>
                </a:solidFill>
                <a:latin typeface="Calibri"/>
                <a:cs typeface="Calibri"/>
              </a:rPr>
              <a:t>, R., Manji, K., </a:t>
            </a:r>
            <a:r>
              <a:rPr lang="en-US" sz="2800" dirty="0" err="1">
                <a:solidFill>
                  <a:srgbClr val="096A72"/>
                </a:solidFill>
                <a:latin typeface="Calibri"/>
                <a:cs typeface="Calibri"/>
              </a:rPr>
              <a:t>LeLievre</a:t>
            </a:r>
            <a:r>
              <a:rPr lang="en-US" sz="2800" dirty="0">
                <a:solidFill>
                  <a:srgbClr val="096A72"/>
                </a:solidFill>
                <a:latin typeface="Calibri"/>
                <a:cs typeface="Calibri"/>
              </a:rPr>
              <a:t>, P.M. et al. Protocol for metadata and image collection at diabetic foot ulcer clinics: enabling research in wound analytics and deep learning. BioMed </a:t>
            </a:r>
            <a:r>
              <a:rPr lang="en-US" sz="2800" dirty="0" err="1">
                <a:solidFill>
                  <a:srgbClr val="096A72"/>
                </a:solidFill>
                <a:latin typeface="Calibri"/>
                <a:cs typeface="Calibri"/>
              </a:rPr>
              <a:t>Eng</a:t>
            </a:r>
            <a:r>
              <a:rPr lang="en-US" sz="2800" dirty="0">
                <a:solidFill>
                  <a:srgbClr val="096A72"/>
                </a:solidFill>
                <a:latin typeface="Calibri"/>
                <a:cs typeface="Calibri"/>
              </a:rPr>
              <a:t> </a:t>
            </a:r>
            <a:r>
              <a:rPr lang="en-US" sz="2800" dirty="0" err="1">
                <a:solidFill>
                  <a:srgbClr val="096A72"/>
                </a:solidFill>
                <a:latin typeface="Calibri"/>
                <a:cs typeface="Calibri"/>
              </a:rPr>
              <a:t>OnLine</a:t>
            </a:r>
            <a:r>
              <a:rPr lang="en-US" sz="2800" dirty="0">
                <a:solidFill>
                  <a:srgbClr val="096A72"/>
                </a:solidFill>
                <a:latin typeface="Calibri"/>
                <a:cs typeface="Calibri"/>
              </a:rPr>
              <a:t> 23, 12 (2024). </a:t>
            </a:r>
            <a:r>
              <a:rPr lang="en-US" sz="2800" dirty="0">
                <a:solidFill>
                  <a:srgbClr val="096A72"/>
                </a:solidFill>
                <a:latin typeface="Calibri"/>
                <a:cs typeface="Calibri"/>
                <a:hlinkClick r:id="rId4">
                  <a:extLst>
                    <a:ext uri="{A12FA001-AC4F-418D-AE19-62706E023703}">
                      <ahyp:hlinkClr xmlns:ahyp="http://schemas.microsoft.com/office/drawing/2018/hyperlinkcolor" val="tx"/>
                    </a:ext>
                  </a:extLst>
                </a:hlinkClick>
              </a:rPr>
              <a:t>https://doi.org/10.1186/s12938-024-01210-6</a:t>
            </a:r>
            <a:endParaRPr lang="en-US" sz="2800" dirty="0">
              <a:solidFill>
                <a:srgbClr val="096A72"/>
              </a:solidFill>
              <a:latin typeface="Calibri"/>
              <a:cs typeface="Calibri"/>
            </a:endParaRPr>
          </a:p>
          <a:p>
            <a:pPr marL="341630" indent="-329565" algn="l">
              <a:lnSpc>
                <a:spcPct val="100000"/>
              </a:lnSpc>
              <a:spcBef>
                <a:spcPts val="95"/>
              </a:spcBef>
              <a:buSzPct val="93750"/>
              <a:buAutoNum type="arabicPeriod"/>
              <a:tabLst>
                <a:tab pos="342265" algn="l"/>
                <a:tab pos="1419225" algn="l"/>
                <a:tab pos="2563495" algn="l"/>
                <a:tab pos="3173095" algn="l"/>
                <a:tab pos="3830320" algn="l"/>
                <a:tab pos="4789170" algn="l"/>
                <a:tab pos="5264785" algn="l"/>
                <a:tab pos="5688330" algn="l"/>
                <a:tab pos="6318250" algn="l"/>
                <a:tab pos="6884670" algn="l"/>
              </a:tabLst>
            </a:pPr>
            <a:r>
              <a:rPr lang="en-US" sz="2800" dirty="0" err="1">
                <a:solidFill>
                  <a:srgbClr val="096A72"/>
                </a:solidFill>
                <a:latin typeface="Calibri"/>
                <a:cs typeface="Calibri"/>
              </a:rPr>
              <a:t>Fadhel</a:t>
            </a:r>
            <a:r>
              <a:rPr lang="en-US" sz="2800" dirty="0">
                <a:solidFill>
                  <a:srgbClr val="096A72"/>
                </a:solidFill>
                <a:latin typeface="Calibri"/>
                <a:cs typeface="Calibri"/>
              </a:rPr>
              <a:t>, M.A., </a:t>
            </a:r>
            <a:r>
              <a:rPr lang="en-US" sz="2800" dirty="0" err="1">
                <a:solidFill>
                  <a:srgbClr val="096A72"/>
                </a:solidFill>
                <a:latin typeface="Calibri"/>
                <a:cs typeface="Calibri"/>
              </a:rPr>
              <a:t>Alzubaidi</a:t>
            </a:r>
            <a:r>
              <a:rPr lang="en-US" sz="2800" dirty="0">
                <a:solidFill>
                  <a:srgbClr val="096A72"/>
                </a:solidFill>
                <a:latin typeface="Calibri"/>
                <a:cs typeface="Calibri"/>
              </a:rPr>
              <a:t>, L., Gu, Y. et al. Real-time diabetic foot ulcer classification based on deep learning &amp; parallel hardware computational tools. </a:t>
            </a:r>
            <a:r>
              <a:rPr lang="en-US" sz="2800" dirty="0" err="1">
                <a:solidFill>
                  <a:srgbClr val="096A72"/>
                </a:solidFill>
                <a:latin typeface="Calibri"/>
                <a:cs typeface="Calibri"/>
              </a:rPr>
              <a:t>Multimed</a:t>
            </a:r>
            <a:r>
              <a:rPr lang="en-US" sz="2800" dirty="0">
                <a:solidFill>
                  <a:srgbClr val="096A72"/>
                </a:solidFill>
                <a:latin typeface="Calibri"/>
                <a:cs typeface="Calibri"/>
              </a:rPr>
              <a:t> Tools Appl (2024). https://</a:t>
            </a:r>
            <a:r>
              <a:rPr lang="en-US" sz="2800" dirty="0" err="1">
                <a:solidFill>
                  <a:srgbClr val="096A72"/>
                </a:solidFill>
                <a:latin typeface="Calibri"/>
                <a:cs typeface="Calibri"/>
              </a:rPr>
              <a:t>doi.org</a:t>
            </a:r>
            <a:r>
              <a:rPr lang="en-US" sz="2800" dirty="0">
                <a:solidFill>
                  <a:srgbClr val="096A72"/>
                </a:solidFill>
                <a:latin typeface="Calibri"/>
                <a:cs typeface="Calibri"/>
              </a:rPr>
              <a:t>/10.1007/s11042-024-18304-x</a:t>
            </a:r>
          </a:p>
        </p:txBody>
      </p:sp>
    </p:spTree>
    <p:extLst>
      <p:ext uri="{BB962C8B-B14F-4D97-AF65-F5344CB8AC3E}">
        <p14:creationId xmlns:p14="http://schemas.microsoft.com/office/powerpoint/2010/main" val="24047226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56F63E36-ADD5-2350-0BD7-722EBD42E5E9}"/>
              </a:ext>
            </a:extLst>
          </p:cNvPr>
          <p:cNvSpPr txBox="1"/>
          <p:nvPr/>
        </p:nvSpPr>
        <p:spPr>
          <a:xfrm>
            <a:off x="3429000" y="4598304"/>
            <a:ext cx="12877800" cy="2062103"/>
          </a:xfrm>
          <a:prstGeom prst="rect">
            <a:avLst/>
          </a:prstGeom>
          <a:noFill/>
        </p:spPr>
        <p:txBody>
          <a:bodyPr wrap="square" rtlCol="0">
            <a:spAutoFit/>
          </a:bodyPr>
          <a:lstStyle/>
          <a:p>
            <a:r>
              <a:rPr lang="en-GB" sz="2800" spc="-5" dirty="0">
                <a:solidFill>
                  <a:srgbClr val="001F5F"/>
                </a:solidFill>
                <a:latin typeface="Calibri"/>
                <a:cs typeface="Calibri"/>
              </a:rPr>
              <a:t>Detect signs of retinopathy in diabetic patients' eye scans using image analysis techniques and stage prediction</a:t>
            </a:r>
            <a:endParaRPr lang="en-GB" sz="2800" dirty="0">
              <a:latin typeface="Calibri"/>
              <a:cs typeface="Calibri"/>
            </a:endParaRPr>
          </a:p>
          <a:p>
            <a:endParaRPr lang="en-LK" sz="3600" dirty="0">
              <a:solidFill>
                <a:srgbClr val="096A72"/>
              </a:solidFill>
            </a:endParaRPr>
          </a:p>
          <a:p>
            <a:endParaRPr lang="en-LK" sz="3600" dirty="0">
              <a:solidFill>
                <a:srgbClr val="096A72"/>
              </a:solidFill>
            </a:endParaRPr>
          </a:p>
        </p:txBody>
      </p:sp>
      <p:sp>
        <p:nvSpPr>
          <p:cNvPr id="16" name="TextBox 15">
            <a:extLst>
              <a:ext uri="{FF2B5EF4-FFF2-40B4-BE49-F238E27FC236}">
                <a16:creationId xmlns:a16="http://schemas.microsoft.com/office/drawing/2014/main" id="{293F85C7-E37B-03A8-212F-B5E74DD9C3DD}"/>
              </a:ext>
            </a:extLst>
          </p:cNvPr>
          <p:cNvSpPr txBox="1"/>
          <p:nvPr/>
        </p:nvSpPr>
        <p:spPr>
          <a:xfrm>
            <a:off x="2857500" y="6093047"/>
            <a:ext cx="12877800" cy="1446550"/>
          </a:xfrm>
          <a:prstGeom prst="rect">
            <a:avLst/>
          </a:prstGeom>
          <a:noFill/>
        </p:spPr>
        <p:txBody>
          <a:bodyPr wrap="square" rtlCol="0">
            <a:spAutoFit/>
          </a:bodyPr>
          <a:lstStyle/>
          <a:p>
            <a:r>
              <a:rPr lang="en-US" sz="4400" dirty="0">
                <a:solidFill>
                  <a:srgbClr val="096A72"/>
                </a:solidFill>
              </a:rPr>
              <a:t>BSc (Hons) in Information Technology </a:t>
            </a:r>
            <a:r>
              <a:rPr lang="en-US" sz="4400" dirty="0" err="1">
                <a:solidFill>
                  <a:srgbClr val="096A72"/>
                </a:solidFill>
              </a:rPr>
              <a:t>Specialising</a:t>
            </a:r>
            <a:r>
              <a:rPr lang="en-US" sz="4400" dirty="0">
                <a:solidFill>
                  <a:srgbClr val="096A72"/>
                </a:solidFill>
              </a:rPr>
              <a:t> in IT</a:t>
            </a:r>
          </a:p>
          <a:p>
            <a:endParaRPr lang="en-LK" sz="4400" dirty="0">
              <a:solidFill>
                <a:srgbClr val="096A72"/>
              </a:solidFill>
            </a:endParaRPr>
          </a:p>
        </p:txBody>
      </p:sp>
      <p:grpSp>
        <p:nvGrpSpPr>
          <p:cNvPr id="18" name="Group 8">
            <a:extLst>
              <a:ext uri="{FF2B5EF4-FFF2-40B4-BE49-F238E27FC236}">
                <a16:creationId xmlns:a16="http://schemas.microsoft.com/office/drawing/2014/main" id="{54640610-9CFB-BBB2-4388-AEA075507645}"/>
              </a:ext>
            </a:extLst>
          </p:cNvPr>
          <p:cNvGrpSpPr/>
          <p:nvPr/>
        </p:nvGrpSpPr>
        <p:grpSpPr>
          <a:xfrm>
            <a:off x="1588128" y="1181100"/>
            <a:ext cx="14302500" cy="4767286"/>
            <a:chOff x="0" y="-38100"/>
            <a:chExt cx="3326311" cy="1255581"/>
          </a:xfrm>
        </p:grpSpPr>
        <p:sp>
          <p:nvSpPr>
            <p:cNvPr id="19" name="Freeform 9">
              <a:extLst>
                <a:ext uri="{FF2B5EF4-FFF2-40B4-BE49-F238E27FC236}">
                  <a16:creationId xmlns:a16="http://schemas.microsoft.com/office/drawing/2014/main" id="{DEEC2789-75B9-DAA3-4AFA-8D25480B6298}"/>
                </a:ext>
              </a:extLst>
            </p:cNvPr>
            <p:cNvSpPr/>
            <p:nvPr/>
          </p:nvSpPr>
          <p:spPr>
            <a:xfrm>
              <a:off x="0" y="0"/>
              <a:ext cx="3326311" cy="523191"/>
            </a:xfrm>
            <a:custGeom>
              <a:avLst/>
              <a:gdLst/>
              <a:ahLst/>
              <a:cxnLst/>
              <a:rect l="l" t="t" r="r" b="b"/>
              <a:pathLst>
                <a:path w="3326311" h="1217481">
                  <a:moveTo>
                    <a:pt x="0" y="0"/>
                  </a:moveTo>
                  <a:lnTo>
                    <a:pt x="3326311" y="0"/>
                  </a:lnTo>
                  <a:lnTo>
                    <a:pt x="3326311" y="1217481"/>
                  </a:lnTo>
                  <a:lnTo>
                    <a:pt x="0" y="1217481"/>
                  </a:lnTo>
                  <a:close/>
                </a:path>
              </a:pathLst>
            </a:custGeom>
            <a:solidFill>
              <a:srgbClr val="00949D"/>
            </a:solidFill>
          </p:spPr>
          <p:txBody>
            <a:bodyPr/>
            <a:lstStyle/>
            <a:p>
              <a:endParaRPr lang="en-LK"/>
            </a:p>
          </p:txBody>
        </p:sp>
        <p:sp>
          <p:nvSpPr>
            <p:cNvPr id="20" name="TextBox 10">
              <a:extLst>
                <a:ext uri="{FF2B5EF4-FFF2-40B4-BE49-F238E27FC236}">
                  <a16:creationId xmlns:a16="http://schemas.microsoft.com/office/drawing/2014/main" id="{D5C33B1B-430E-26D2-DE39-ABBEDEF52C99}"/>
                </a:ext>
              </a:extLst>
            </p:cNvPr>
            <p:cNvSpPr txBox="1"/>
            <p:nvPr/>
          </p:nvSpPr>
          <p:spPr>
            <a:xfrm>
              <a:off x="0" y="-38100"/>
              <a:ext cx="3326311" cy="1255581"/>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1">
            <a:extLst>
              <a:ext uri="{FF2B5EF4-FFF2-40B4-BE49-F238E27FC236}">
                <a16:creationId xmlns:a16="http://schemas.microsoft.com/office/drawing/2014/main" id="{4721183F-7C21-D4FB-FEC1-714B89FD511A}"/>
              </a:ext>
            </a:extLst>
          </p:cNvPr>
          <p:cNvSpPr txBox="1"/>
          <p:nvPr/>
        </p:nvSpPr>
        <p:spPr>
          <a:xfrm>
            <a:off x="4724400" y="1861494"/>
            <a:ext cx="9144000" cy="1063625"/>
          </a:xfrm>
          <a:prstGeom prst="rect">
            <a:avLst/>
          </a:prstGeom>
          <a:noFill/>
        </p:spPr>
        <p:txBody>
          <a:bodyPr wrap="square">
            <a:spAutoFit/>
          </a:bodyPr>
          <a:lstStyle/>
          <a:p>
            <a:pPr>
              <a:lnSpc>
                <a:spcPts val="8049"/>
              </a:lnSpc>
            </a:pPr>
            <a:r>
              <a:rPr lang="en-US" sz="6000" spc="272" dirty="0">
                <a:solidFill>
                  <a:schemeClr val="bg1"/>
                </a:solidFill>
                <a:latin typeface="Anton Bold"/>
              </a:rPr>
              <a:t>IT21102646 | </a:t>
            </a:r>
            <a:r>
              <a:rPr lang="en-US" sz="6000" spc="272" dirty="0" err="1">
                <a:solidFill>
                  <a:schemeClr val="bg1"/>
                </a:solidFill>
                <a:latin typeface="Anton Bold"/>
              </a:rPr>
              <a:t>Venuganth</a:t>
            </a:r>
            <a:r>
              <a:rPr lang="en-US" sz="6000" spc="272" dirty="0">
                <a:solidFill>
                  <a:schemeClr val="bg1"/>
                </a:solidFill>
                <a:latin typeface="Anton Bold"/>
              </a:rPr>
              <a:t> A</a:t>
            </a:r>
          </a:p>
        </p:txBody>
      </p:sp>
      <p:pic>
        <p:nvPicPr>
          <p:cNvPr id="34" name="Picture 33">
            <a:extLst>
              <a:ext uri="{FF2B5EF4-FFF2-40B4-BE49-F238E27FC236}">
                <a16:creationId xmlns:a16="http://schemas.microsoft.com/office/drawing/2014/main" id="{857CC849-DAE7-8C51-39E1-A2FF8AB0A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2" y="9222377"/>
            <a:ext cx="18297882" cy="1178923"/>
          </a:xfrm>
          <a:prstGeom prst="rect">
            <a:avLst/>
          </a:prstGeom>
        </p:spPr>
      </p:pic>
      <p:sp>
        <p:nvSpPr>
          <p:cNvPr id="36" name="TextBox 35">
            <a:extLst>
              <a:ext uri="{FF2B5EF4-FFF2-40B4-BE49-F238E27FC236}">
                <a16:creationId xmlns:a16="http://schemas.microsoft.com/office/drawing/2014/main" id="{73659A61-8BC1-C203-A633-6A7175A67215}"/>
              </a:ext>
            </a:extLst>
          </p:cNvPr>
          <p:cNvSpPr txBox="1"/>
          <p:nvPr/>
        </p:nvSpPr>
        <p:spPr>
          <a:xfrm>
            <a:off x="6558887" y="9855897"/>
            <a:ext cx="9353006" cy="400110"/>
          </a:xfrm>
          <a:prstGeom prst="rect">
            <a:avLst/>
          </a:prstGeom>
          <a:noFill/>
        </p:spPr>
        <p:txBody>
          <a:bodyPr wrap="square">
            <a:spAutoFit/>
          </a:bodyPr>
          <a:lstStyle/>
          <a:p>
            <a:r>
              <a:rPr lang="en-US" sz="2000" b="1" dirty="0">
                <a:solidFill>
                  <a:schemeClr val="tx1"/>
                </a:solidFill>
              </a:rPr>
              <a:t>IT21102646</a:t>
            </a:r>
            <a:r>
              <a:rPr lang="en-US" sz="2000" dirty="0">
                <a:solidFill>
                  <a:schemeClr val="tx1"/>
                </a:solidFill>
              </a:rPr>
              <a:t> |   </a:t>
            </a:r>
            <a:r>
              <a:rPr lang="en-US" sz="2000" dirty="0"/>
              <a:t>Venuganth A</a:t>
            </a:r>
            <a:r>
              <a:rPr lang="en-US" sz="2000" b="1" dirty="0">
                <a:solidFill>
                  <a:schemeClr val="tx1"/>
                </a:solidFill>
              </a:rPr>
              <a:t>   </a:t>
            </a:r>
            <a:r>
              <a:rPr lang="en-US" sz="2000" dirty="0">
                <a:solidFill>
                  <a:schemeClr val="tx1"/>
                </a:solidFill>
              </a:rPr>
              <a:t>|   TMP-24-120</a:t>
            </a:r>
            <a:endParaRPr lang="en-US" sz="2000" b="0" dirty="0">
              <a:solidFill>
                <a:schemeClr val="tx1"/>
              </a:solidFill>
            </a:endParaRPr>
          </a:p>
        </p:txBody>
      </p:sp>
      <p:pic>
        <p:nvPicPr>
          <p:cNvPr id="4" name="Picture 3" descr="A person in a suit and tie&#10;&#10;Description automatically generated">
            <a:extLst>
              <a:ext uri="{FF2B5EF4-FFF2-40B4-BE49-F238E27FC236}">
                <a16:creationId xmlns:a16="http://schemas.microsoft.com/office/drawing/2014/main" id="{2569EACB-543F-53F7-726A-76FE018F63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08544" y="206157"/>
            <a:ext cx="3086728" cy="3985775"/>
          </a:xfrm>
          <a:prstGeom prst="rect">
            <a:avLst/>
          </a:prstGeom>
        </p:spPr>
      </p:pic>
    </p:spTree>
    <p:extLst>
      <p:ext uri="{BB962C8B-B14F-4D97-AF65-F5344CB8AC3E}">
        <p14:creationId xmlns:p14="http://schemas.microsoft.com/office/powerpoint/2010/main" val="25000870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18" b="-9518"/>
            </a:stretch>
          </a:blipFill>
        </p:spPr>
        <p:txBody>
          <a:bodyPr/>
          <a:lstStyle/>
          <a:p>
            <a:r>
              <a:rPr lang="en-GB" dirty="0" err="1"/>
              <a:t>images.png</a:t>
            </a:r>
            <a:endParaRPr lang="en-LK" dirty="0"/>
          </a:p>
        </p:txBody>
      </p:sp>
      <p:grpSp>
        <p:nvGrpSpPr>
          <p:cNvPr id="6" name="Group 6"/>
          <p:cNvGrpSpPr/>
          <p:nvPr/>
        </p:nvGrpSpPr>
        <p:grpSpPr>
          <a:xfrm>
            <a:off x="320220" y="-91818"/>
            <a:ext cx="18262598" cy="2335153"/>
            <a:chOff x="0" y="-38100"/>
            <a:chExt cx="4986509" cy="1422312"/>
          </a:xfrm>
        </p:grpSpPr>
        <p:sp>
          <p:nvSpPr>
            <p:cNvPr id="7" name="Freeform 7"/>
            <p:cNvSpPr/>
            <p:nvPr/>
          </p:nvSpPr>
          <p:spPr>
            <a:xfrm>
              <a:off x="0" y="29545"/>
              <a:ext cx="4986509" cy="1354667"/>
            </a:xfrm>
            <a:custGeom>
              <a:avLst/>
              <a:gdLst/>
              <a:ahLst/>
              <a:cxnLst/>
              <a:rect l="l" t="t" r="r" b="b"/>
              <a:pathLst>
                <a:path w="4816592" h="1354667">
                  <a:moveTo>
                    <a:pt x="0" y="0"/>
                  </a:moveTo>
                  <a:lnTo>
                    <a:pt x="4816592" y="0"/>
                  </a:lnTo>
                  <a:lnTo>
                    <a:pt x="4816592" y="1354667"/>
                  </a:lnTo>
                  <a:lnTo>
                    <a:pt x="0" y="1354667"/>
                  </a:lnTo>
                  <a:close/>
                </a:path>
              </a:pathLst>
            </a:custGeom>
            <a:solidFill>
              <a:srgbClr val="00949D"/>
            </a:solidFill>
          </p:spPr>
          <p:txBody>
            <a:bodyPr/>
            <a:lstStyle/>
            <a:p>
              <a:endParaRPr lang="en-LK"/>
            </a:p>
          </p:txBody>
        </p:sp>
        <p:sp>
          <p:nvSpPr>
            <p:cNvPr id="8" name="TextBox 8"/>
            <p:cNvSpPr txBox="1"/>
            <p:nvPr/>
          </p:nvSpPr>
          <p:spPr>
            <a:xfrm>
              <a:off x="0" y="-38100"/>
              <a:ext cx="4816593" cy="1392767"/>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1028696" y="169009"/>
            <a:ext cx="8762477" cy="2051844"/>
          </a:xfrm>
          <a:prstGeom prst="rect">
            <a:avLst/>
          </a:prstGeom>
        </p:spPr>
        <p:txBody>
          <a:bodyPr lIns="0" tIns="0" rIns="0" bIns="0" rtlCol="0" anchor="t">
            <a:spAutoFit/>
          </a:bodyPr>
          <a:lstStyle/>
          <a:p>
            <a:pPr>
              <a:lnSpc>
                <a:spcPts val="8049"/>
              </a:lnSpc>
            </a:pPr>
            <a:r>
              <a:rPr lang="en-US" sz="7200" b="1" dirty="0">
                <a:solidFill>
                  <a:schemeClr val="bg1"/>
                </a:solidFill>
              </a:rPr>
              <a:t>Introduction</a:t>
            </a:r>
          </a:p>
          <a:p>
            <a:pPr>
              <a:lnSpc>
                <a:spcPts val="8049"/>
              </a:lnSpc>
            </a:pPr>
            <a:endParaRPr lang="en-US" sz="6999" spc="272" dirty="0">
              <a:solidFill>
                <a:schemeClr val="bg1"/>
              </a:solidFill>
              <a:latin typeface="Anton Bold"/>
            </a:endParaRPr>
          </a:p>
        </p:txBody>
      </p:sp>
      <p:sp>
        <p:nvSpPr>
          <p:cNvPr id="20" name="TextBox 19">
            <a:extLst>
              <a:ext uri="{FF2B5EF4-FFF2-40B4-BE49-F238E27FC236}">
                <a16:creationId xmlns:a16="http://schemas.microsoft.com/office/drawing/2014/main" id="{A3BBC4F5-DBED-7037-1F63-1A28268A2839}"/>
              </a:ext>
            </a:extLst>
          </p:cNvPr>
          <p:cNvSpPr txBox="1"/>
          <p:nvPr/>
        </p:nvSpPr>
        <p:spPr>
          <a:xfrm>
            <a:off x="1028696" y="2915301"/>
            <a:ext cx="16845647" cy="3427477"/>
          </a:xfrm>
          <a:prstGeom prst="rect">
            <a:avLst/>
          </a:prstGeom>
          <a:noFill/>
        </p:spPr>
        <p:txBody>
          <a:bodyPr wrap="square" rtlCol="0">
            <a:spAutoFit/>
          </a:bodyPr>
          <a:lstStyle/>
          <a:p>
            <a:pPr marL="297815" marR="5080" indent="-285750">
              <a:lnSpc>
                <a:spcPct val="91400"/>
              </a:lnSpc>
              <a:spcBef>
                <a:spcPts val="254"/>
              </a:spcBef>
              <a:buFont typeface="Arial" panose="020B0604020202020204" pitchFamily="34" charset="0"/>
              <a:buChar char="•"/>
            </a:pPr>
            <a:r>
              <a:rPr lang="en-US" sz="3200" dirty="0">
                <a:solidFill>
                  <a:srgbClr val="096A72"/>
                </a:solidFill>
                <a:latin typeface="Calibri"/>
                <a:cs typeface="Calibri"/>
              </a:rPr>
              <a:t>Diabetic Retinopathy , a severe diabetes complication, early detection.</a:t>
            </a:r>
          </a:p>
          <a:p>
            <a:pPr marL="12065" marR="5080">
              <a:lnSpc>
                <a:spcPct val="91400"/>
              </a:lnSpc>
              <a:spcBef>
                <a:spcPts val="254"/>
              </a:spcBef>
            </a:pPr>
            <a:endParaRPr lang="en-US" sz="3200" dirty="0">
              <a:solidFill>
                <a:srgbClr val="096A72"/>
              </a:solidFill>
              <a:latin typeface="Calibri"/>
              <a:cs typeface="Calibri"/>
            </a:endParaRPr>
          </a:p>
          <a:p>
            <a:pPr marL="297815" marR="5080" indent="-285750">
              <a:lnSpc>
                <a:spcPct val="91400"/>
              </a:lnSpc>
              <a:spcBef>
                <a:spcPts val="254"/>
              </a:spcBef>
              <a:buFont typeface="Arial" panose="020B0604020202020204" pitchFamily="34" charset="0"/>
              <a:buChar char="•"/>
            </a:pPr>
            <a:r>
              <a:rPr lang="en-US" sz="3200" dirty="0">
                <a:solidFill>
                  <a:srgbClr val="096A72"/>
                </a:solidFill>
                <a:latin typeface="Calibri"/>
                <a:cs typeface="Calibri"/>
              </a:rPr>
              <a:t>However, existing screening methods encounter hurdles. </a:t>
            </a:r>
          </a:p>
          <a:p>
            <a:pPr marL="12065" marR="5080">
              <a:lnSpc>
                <a:spcPct val="91400"/>
              </a:lnSpc>
              <a:spcBef>
                <a:spcPts val="254"/>
              </a:spcBef>
            </a:pPr>
            <a:endParaRPr lang="en-US" sz="3200" dirty="0">
              <a:solidFill>
                <a:srgbClr val="096A72"/>
              </a:solidFill>
              <a:latin typeface="Calibri"/>
              <a:cs typeface="Calibri"/>
            </a:endParaRPr>
          </a:p>
          <a:p>
            <a:pPr marL="297815" marR="5080" indent="-285750">
              <a:lnSpc>
                <a:spcPct val="91400"/>
              </a:lnSpc>
              <a:spcBef>
                <a:spcPts val="254"/>
              </a:spcBef>
              <a:buFont typeface="Arial" panose="020B0604020202020204" pitchFamily="34" charset="0"/>
              <a:buChar char="•"/>
            </a:pPr>
            <a:r>
              <a:rPr lang="en-US" sz="3200" dirty="0">
                <a:solidFill>
                  <a:srgbClr val="096A72"/>
                </a:solidFill>
                <a:latin typeface="Calibri"/>
                <a:cs typeface="Calibri"/>
              </a:rPr>
              <a:t>This app introduces predictive models for diabetic retinopathy  and stage identification, targeting issues like low compliance and screening quality.</a:t>
            </a:r>
          </a:p>
          <a:p>
            <a:endParaRPr lang="en-LK" sz="3200" dirty="0">
              <a:solidFill>
                <a:srgbClr val="096A72"/>
              </a:solidFill>
            </a:endParaRPr>
          </a:p>
        </p:txBody>
      </p:sp>
      <p:pic>
        <p:nvPicPr>
          <p:cNvPr id="23" name="Picture 22">
            <a:extLst>
              <a:ext uri="{FF2B5EF4-FFF2-40B4-BE49-F238E27FC236}">
                <a16:creationId xmlns:a16="http://schemas.microsoft.com/office/drawing/2014/main" id="{D54ABF53-50A7-1B71-241D-BEFFDB4301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2" y="9222377"/>
            <a:ext cx="18297882" cy="1178923"/>
          </a:xfrm>
          <a:prstGeom prst="rect">
            <a:avLst/>
          </a:prstGeom>
        </p:spPr>
      </p:pic>
      <p:sp>
        <p:nvSpPr>
          <p:cNvPr id="24" name="TextBox 23">
            <a:extLst>
              <a:ext uri="{FF2B5EF4-FFF2-40B4-BE49-F238E27FC236}">
                <a16:creationId xmlns:a16="http://schemas.microsoft.com/office/drawing/2014/main" id="{5150500C-DD08-DB8C-CB98-791C0795D8D4}"/>
              </a:ext>
            </a:extLst>
          </p:cNvPr>
          <p:cNvSpPr txBox="1"/>
          <p:nvPr/>
        </p:nvSpPr>
        <p:spPr>
          <a:xfrm>
            <a:off x="6558887" y="9855897"/>
            <a:ext cx="9353006" cy="400110"/>
          </a:xfrm>
          <a:prstGeom prst="rect">
            <a:avLst/>
          </a:prstGeom>
          <a:noFill/>
        </p:spPr>
        <p:txBody>
          <a:bodyPr wrap="square">
            <a:spAutoFit/>
          </a:bodyPr>
          <a:lstStyle/>
          <a:p>
            <a:r>
              <a:rPr lang="en-US" sz="2000" b="1" dirty="0">
                <a:solidFill>
                  <a:schemeClr val="tx1"/>
                </a:solidFill>
              </a:rPr>
              <a:t>IT21102646</a:t>
            </a:r>
            <a:r>
              <a:rPr lang="en-US" sz="2000" dirty="0">
                <a:solidFill>
                  <a:schemeClr val="tx1"/>
                </a:solidFill>
              </a:rPr>
              <a:t> |   </a:t>
            </a:r>
            <a:r>
              <a:rPr lang="en-US" sz="2000" dirty="0"/>
              <a:t>Venuganth A</a:t>
            </a:r>
            <a:r>
              <a:rPr lang="en-US" sz="2000" b="1" dirty="0">
                <a:solidFill>
                  <a:schemeClr val="tx1"/>
                </a:solidFill>
              </a:rPr>
              <a:t>   </a:t>
            </a:r>
            <a:r>
              <a:rPr lang="en-US" sz="2000" dirty="0">
                <a:solidFill>
                  <a:schemeClr val="tx1"/>
                </a:solidFill>
              </a:rPr>
              <a:t>|   TMP-24-120</a:t>
            </a:r>
            <a:endParaRPr lang="en-US" sz="2000" b="0" dirty="0">
              <a:solidFill>
                <a:schemeClr val="tx1"/>
              </a:solidFill>
            </a:endParaRPr>
          </a:p>
        </p:txBody>
      </p:sp>
      <p:pic>
        <p:nvPicPr>
          <p:cNvPr id="4" name="Picture 3">
            <a:extLst>
              <a:ext uri="{FF2B5EF4-FFF2-40B4-BE49-F238E27FC236}">
                <a16:creationId xmlns:a16="http://schemas.microsoft.com/office/drawing/2014/main" id="{934D84A0-DFF4-4BF8-20C9-B5386282497D}"/>
              </a:ext>
            </a:extLst>
          </p:cNvPr>
          <p:cNvPicPr>
            <a:picLocks noChangeAspect="1"/>
          </p:cNvPicPr>
          <p:nvPr/>
        </p:nvPicPr>
        <p:blipFill rotWithShape="1">
          <a:blip r:embed="rId4"/>
          <a:srcRect l="4816" t="9664" r="2161" b="2496"/>
          <a:stretch/>
        </p:blipFill>
        <p:spPr>
          <a:xfrm>
            <a:off x="3899954" y="6342778"/>
            <a:ext cx="10478210" cy="2787781"/>
          </a:xfrm>
          <a:prstGeom prst="rect">
            <a:avLst/>
          </a:prstGeom>
        </p:spPr>
      </p:pic>
    </p:spTree>
    <p:extLst>
      <p:ext uri="{BB962C8B-B14F-4D97-AF65-F5344CB8AC3E}">
        <p14:creationId xmlns:p14="http://schemas.microsoft.com/office/powerpoint/2010/main" val="7794660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18" b="-9518"/>
            </a:stretch>
          </a:blipFill>
        </p:spPr>
        <p:txBody>
          <a:bodyPr/>
          <a:lstStyle/>
          <a:p>
            <a:endParaRPr lang="en-LK" dirty="0"/>
          </a:p>
        </p:txBody>
      </p:sp>
      <p:grpSp>
        <p:nvGrpSpPr>
          <p:cNvPr id="3" name="Group 3"/>
          <p:cNvGrpSpPr/>
          <p:nvPr/>
        </p:nvGrpSpPr>
        <p:grpSpPr>
          <a:xfrm>
            <a:off x="1384057" y="0"/>
            <a:ext cx="4940543" cy="10287000"/>
            <a:chOff x="0" y="0"/>
            <a:chExt cx="1301213" cy="2709333"/>
          </a:xfrm>
        </p:grpSpPr>
        <p:sp>
          <p:nvSpPr>
            <p:cNvPr id="4" name="Freeform 4"/>
            <p:cNvSpPr/>
            <p:nvPr/>
          </p:nvSpPr>
          <p:spPr>
            <a:xfrm>
              <a:off x="0" y="0"/>
              <a:ext cx="1301213" cy="2709333"/>
            </a:xfrm>
            <a:custGeom>
              <a:avLst/>
              <a:gdLst/>
              <a:ahLst/>
              <a:cxnLst/>
              <a:rect l="l" t="t" r="r" b="b"/>
              <a:pathLst>
                <a:path w="1301213" h="2709333">
                  <a:moveTo>
                    <a:pt x="0" y="0"/>
                  </a:moveTo>
                  <a:lnTo>
                    <a:pt x="1301213" y="0"/>
                  </a:lnTo>
                  <a:lnTo>
                    <a:pt x="1301213" y="2709333"/>
                  </a:lnTo>
                  <a:lnTo>
                    <a:pt x="0" y="2709333"/>
                  </a:lnTo>
                  <a:close/>
                </a:path>
              </a:pathLst>
            </a:custGeom>
            <a:solidFill>
              <a:srgbClr val="00B2BD"/>
            </a:solidFill>
          </p:spPr>
          <p:txBody>
            <a:bodyPr/>
            <a:lstStyle/>
            <a:p>
              <a:endParaRPr lang="en-LK"/>
            </a:p>
          </p:txBody>
        </p:sp>
        <p:sp>
          <p:nvSpPr>
            <p:cNvPr id="5" name="TextBox 5"/>
            <p:cNvSpPr txBox="1"/>
            <p:nvPr/>
          </p:nvSpPr>
          <p:spPr>
            <a:xfrm>
              <a:off x="0" y="-38100"/>
              <a:ext cx="1301213"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rot="-2700000">
            <a:off x="7278105" y="4560546"/>
            <a:ext cx="16683427" cy="7187469"/>
            <a:chOff x="0" y="0"/>
            <a:chExt cx="4393989" cy="1892996"/>
          </a:xfrm>
        </p:grpSpPr>
        <p:sp>
          <p:nvSpPr>
            <p:cNvPr id="10" name="Freeform 10"/>
            <p:cNvSpPr/>
            <p:nvPr/>
          </p:nvSpPr>
          <p:spPr>
            <a:xfrm>
              <a:off x="0" y="0"/>
              <a:ext cx="4393989" cy="1892996"/>
            </a:xfrm>
            <a:custGeom>
              <a:avLst/>
              <a:gdLst/>
              <a:ahLst/>
              <a:cxnLst/>
              <a:rect l="l" t="t" r="r" b="b"/>
              <a:pathLst>
                <a:path w="4393989" h="1892996">
                  <a:moveTo>
                    <a:pt x="0" y="0"/>
                  </a:moveTo>
                  <a:lnTo>
                    <a:pt x="4393989" y="0"/>
                  </a:lnTo>
                  <a:lnTo>
                    <a:pt x="4393989" y="1892996"/>
                  </a:lnTo>
                  <a:lnTo>
                    <a:pt x="0" y="1892996"/>
                  </a:lnTo>
                  <a:close/>
                </a:path>
              </a:pathLst>
            </a:custGeom>
            <a:solidFill>
              <a:srgbClr val="00B2BD">
                <a:alpha val="1961"/>
              </a:srgbClr>
            </a:solidFill>
          </p:spPr>
          <p:txBody>
            <a:bodyPr/>
            <a:lstStyle/>
            <a:p>
              <a:endParaRPr lang="en-LK"/>
            </a:p>
          </p:txBody>
        </p:sp>
        <p:sp>
          <p:nvSpPr>
            <p:cNvPr id="11" name="TextBox 11"/>
            <p:cNvSpPr txBox="1"/>
            <p:nvPr/>
          </p:nvSpPr>
          <p:spPr>
            <a:xfrm>
              <a:off x="0" y="-38100"/>
              <a:ext cx="4393989" cy="1931096"/>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8131309" y="2082139"/>
            <a:ext cx="9127991" cy="6122721"/>
            <a:chOff x="0" y="0"/>
            <a:chExt cx="14544035" cy="9755605"/>
          </a:xfrm>
        </p:grpSpPr>
        <p:sp>
          <p:nvSpPr>
            <p:cNvPr id="16" name="Freeform 16"/>
            <p:cNvSpPr/>
            <p:nvPr/>
          </p:nvSpPr>
          <p:spPr>
            <a:xfrm>
              <a:off x="0" y="0"/>
              <a:ext cx="14544035" cy="9755605"/>
            </a:xfrm>
            <a:custGeom>
              <a:avLst/>
              <a:gdLst/>
              <a:ahLst/>
              <a:cxnLst/>
              <a:rect l="l" t="t" r="r" b="b"/>
              <a:pathLst>
                <a:path w="14544035" h="9755605">
                  <a:moveTo>
                    <a:pt x="0" y="0"/>
                  </a:moveTo>
                  <a:lnTo>
                    <a:pt x="0" y="9755605"/>
                  </a:lnTo>
                  <a:lnTo>
                    <a:pt x="14544035" y="9755605"/>
                  </a:lnTo>
                  <a:lnTo>
                    <a:pt x="14544035" y="0"/>
                  </a:lnTo>
                  <a:lnTo>
                    <a:pt x="0" y="0"/>
                  </a:lnTo>
                  <a:close/>
                  <a:moveTo>
                    <a:pt x="14483076" y="9694645"/>
                  </a:moveTo>
                  <a:lnTo>
                    <a:pt x="59690" y="9694645"/>
                  </a:lnTo>
                  <a:lnTo>
                    <a:pt x="59690" y="59690"/>
                  </a:lnTo>
                  <a:lnTo>
                    <a:pt x="14483076" y="59690"/>
                  </a:lnTo>
                  <a:lnTo>
                    <a:pt x="14483076" y="9694645"/>
                  </a:lnTo>
                  <a:close/>
                </a:path>
              </a:pathLst>
            </a:custGeom>
            <a:solidFill>
              <a:srgbClr val="00B2BD"/>
            </a:solidFill>
          </p:spPr>
          <p:txBody>
            <a:bodyPr/>
            <a:lstStyle/>
            <a:p>
              <a:endParaRPr lang="en-LK"/>
            </a:p>
          </p:txBody>
        </p:sp>
      </p:grpSp>
      <p:sp>
        <p:nvSpPr>
          <p:cNvPr id="18" name="TextBox 18"/>
          <p:cNvSpPr txBox="1"/>
          <p:nvPr/>
        </p:nvSpPr>
        <p:spPr>
          <a:xfrm>
            <a:off x="6798974" y="286952"/>
            <a:ext cx="8762477" cy="1025922"/>
          </a:xfrm>
          <a:prstGeom prst="rect">
            <a:avLst/>
          </a:prstGeom>
        </p:spPr>
        <p:txBody>
          <a:bodyPr lIns="0" tIns="0" rIns="0" bIns="0" rtlCol="0" anchor="t">
            <a:spAutoFit/>
          </a:bodyPr>
          <a:lstStyle/>
          <a:p>
            <a:pPr>
              <a:lnSpc>
                <a:spcPts val="8049"/>
              </a:lnSpc>
            </a:pPr>
            <a:r>
              <a:rPr lang="en-US" sz="7200" b="1" dirty="0">
                <a:solidFill>
                  <a:srgbClr val="096A72"/>
                </a:solidFill>
              </a:rPr>
              <a:t>Research problem</a:t>
            </a:r>
          </a:p>
        </p:txBody>
      </p:sp>
      <p:sp>
        <p:nvSpPr>
          <p:cNvPr id="20" name="TextBox 20"/>
          <p:cNvSpPr txBox="1"/>
          <p:nvPr/>
        </p:nvSpPr>
        <p:spPr>
          <a:xfrm>
            <a:off x="8385840" y="2675624"/>
            <a:ext cx="8618928" cy="4987134"/>
          </a:xfrm>
          <a:prstGeom prst="rect">
            <a:avLst/>
          </a:prstGeom>
        </p:spPr>
        <p:txBody>
          <a:bodyPr wrap="square" lIns="0" tIns="0" rIns="0" bIns="0" rtlCol="0" anchor="t">
            <a:spAutoFit/>
          </a:bodyPr>
          <a:lstStyle/>
          <a:p>
            <a:pPr marL="469900" marR="5080" indent="-457200" algn="l">
              <a:lnSpc>
                <a:spcPts val="2640"/>
              </a:lnSpc>
              <a:spcBef>
                <a:spcPts val="385"/>
              </a:spcBef>
              <a:buFont typeface="Wingdings" pitchFamily="2" charset="2"/>
              <a:buChar char="ü"/>
              <a:tabLst>
                <a:tab pos="323850" algn="l"/>
              </a:tabLst>
            </a:pPr>
            <a:r>
              <a:rPr lang="en-US" sz="2800" b="0" i="0" dirty="0">
                <a:solidFill>
                  <a:srgbClr val="096A72"/>
                </a:solidFill>
                <a:effectLst/>
                <a:latin typeface="Söhne"/>
              </a:rPr>
              <a:t>Annual retinal screenings encounter challenges with patient adherence, with reported rates ranging from 30-60%.</a:t>
            </a:r>
          </a:p>
          <a:p>
            <a:pPr marL="469900" marR="5080" indent="-457200" algn="l">
              <a:lnSpc>
                <a:spcPts val="2640"/>
              </a:lnSpc>
              <a:spcBef>
                <a:spcPts val="385"/>
              </a:spcBef>
              <a:buFont typeface="Wingdings" pitchFamily="2" charset="2"/>
              <a:buChar char="ü"/>
              <a:tabLst>
                <a:tab pos="323850" algn="l"/>
              </a:tabLst>
            </a:pPr>
            <a:endParaRPr lang="en-US" sz="2800" b="0" i="0" dirty="0">
              <a:solidFill>
                <a:srgbClr val="096A72"/>
              </a:solidFill>
              <a:effectLst/>
              <a:latin typeface="Söhne"/>
            </a:endParaRPr>
          </a:p>
          <a:p>
            <a:pPr marL="469900" marR="5080" indent="-457200" algn="l">
              <a:lnSpc>
                <a:spcPts val="2640"/>
              </a:lnSpc>
              <a:spcBef>
                <a:spcPts val="385"/>
              </a:spcBef>
              <a:buFont typeface="Wingdings" pitchFamily="2" charset="2"/>
              <a:buChar char="ü"/>
              <a:tabLst>
                <a:tab pos="323850" algn="l"/>
              </a:tabLst>
            </a:pPr>
            <a:r>
              <a:rPr lang="en-US" sz="2800" b="0" i="0" dirty="0">
                <a:solidFill>
                  <a:srgbClr val="096A72"/>
                </a:solidFill>
                <a:effectLst/>
                <a:latin typeface="Söhne"/>
              </a:rPr>
              <a:t>Existing screenings using ophthalmoscopy struggle with low quality, impacting the reliability of diabetic retinopathy examinations.</a:t>
            </a:r>
          </a:p>
          <a:p>
            <a:pPr marL="469900" marR="5080" indent="-457200" algn="l">
              <a:lnSpc>
                <a:spcPts val="2640"/>
              </a:lnSpc>
              <a:spcBef>
                <a:spcPts val="385"/>
              </a:spcBef>
              <a:buFont typeface="Wingdings" pitchFamily="2" charset="2"/>
              <a:buChar char="ü"/>
              <a:tabLst>
                <a:tab pos="323850" algn="l"/>
              </a:tabLst>
            </a:pPr>
            <a:endParaRPr lang="en-US" sz="2800" dirty="0">
              <a:solidFill>
                <a:srgbClr val="096A72"/>
              </a:solidFill>
              <a:latin typeface="Söhne"/>
            </a:endParaRPr>
          </a:p>
          <a:p>
            <a:pPr marL="469900" marR="5080" indent="-457200" algn="l">
              <a:lnSpc>
                <a:spcPts val="2640"/>
              </a:lnSpc>
              <a:spcBef>
                <a:spcPts val="385"/>
              </a:spcBef>
              <a:buFont typeface="Wingdings" pitchFamily="2" charset="2"/>
              <a:buChar char="ü"/>
              <a:tabLst>
                <a:tab pos="323850" algn="l"/>
              </a:tabLst>
            </a:pPr>
            <a:r>
              <a:rPr lang="en-US" sz="2800" b="0" i="0" dirty="0">
                <a:solidFill>
                  <a:srgbClr val="096A72"/>
                </a:solidFill>
                <a:effectLst/>
                <a:latin typeface="Söhne"/>
              </a:rPr>
              <a:t>Compliance is hindered by factors such as income levels, inadequate health insurance, and time constraints.</a:t>
            </a:r>
          </a:p>
          <a:p>
            <a:pPr marL="469900" marR="5080" indent="-457200" algn="l">
              <a:lnSpc>
                <a:spcPts val="2640"/>
              </a:lnSpc>
              <a:spcBef>
                <a:spcPts val="385"/>
              </a:spcBef>
              <a:buFont typeface="Wingdings" pitchFamily="2" charset="2"/>
              <a:buChar char="ü"/>
              <a:tabLst>
                <a:tab pos="323850" algn="l"/>
              </a:tabLst>
            </a:pPr>
            <a:endParaRPr lang="en-US" sz="2800" b="0" i="0" dirty="0">
              <a:solidFill>
                <a:srgbClr val="096A72"/>
              </a:solidFill>
              <a:effectLst/>
              <a:latin typeface="Söhne"/>
            </a:endParaRPr>
          </a:p>
          <a:p>
            <a:pPr marL="469900" marR="5080" indent="-457200" algn="l">
              <a:lnSpc>
                <a:spcPts val="2640"/>
              </a:lnSpc>
              <a:spcBef>
                <a:spcPts val="385"/>
              </a:spcBef>
              <a:buFont typeface="Wingdings" pitchFamily="2" charset="2"/>
              <a:buChar char="ü"/>
              <a:tabLst>
                <a:tab pos="323850" algn="l"/>
              </a:tabLst>
            </a:pPr>
            <a:r>
              <a:rPr lang="en-US" sz="2800" b="0" i="0" dirty="0">
                <a:solidFill>
                  <a:srgbClr val="096A72"/>
                </a:solidFill>
                <a:effectLst/>
                <a:latin typeface="Söhne"/>
              </a:rPr>
              <a:t>Insufficient specialist referral systems, a shortage of eye care providers, and inadequate public health funding contribute to the challenges faced in current screenings.</a:t>
            </a:r>
            <a:endParaRPr lang="en-US" sz="2800" dirty="0">
              <a:solidFill>
                <a:srgbClr val="096A72"/>
              </a:solidFill>
              <a:latin typeface="Calibri"/>
              <a:cs typeface="Calibri"/>
            </a:endParaRPr>
          </a:p>
        </p:txBody>
      </p:sp>
      <p:pic>
        <p:nvPicPr>
          <p:cNvPr id="22" name="Picture 21">
            <a:extLst>
              <a:ext uri="{FF2B5EF4-FFF2-40B4-BE49-F238E27FC236}">
                <a16:creationId xmlns:a16="http://schemas.microsoft.com/office/drawing/2014/main" id="{46080D5E-3BBB-3D6F-9A4E-0ED29650A1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2" y="9222377"/>
            <a:ext cx="18297882" cy="1178923"/>
          </a:xfrm>
          <a:prstGeom prst="rect">
            <a:avLst/>
          </a:prstGeom>
        </p:spPr>
      </p:pic>
      <p:sp>
        <p:nvSpPr>
          <p:cNvPr id="23" name="TextBox 22">
            <a:extLst>
              <a:ext uri="{FF2B5EF4-FFF2-40B4-BE49-F238E27FC236}">
                <a16:creationId xmlns:a16="http://schemas.microsoft.com/office/drawing/2014/main" id="{6E04DEFB-0A72-7711-4468-7A660B545741}"/>
              </a:ext>
            </a:extLst>
          </p:cNvPr>
          <p:cNvSpPr txBox="1"/>
          <p:nvPr/>
        </p:nvSpPr>
        <p:spPr>
          <a:xfrm>
            <a:off x="6558887" y="9855897"/>
            <a:ext cx="9353006" cy="400110"/>
          </a:xfrm>
          <a:prstGeom prst="rect">
            <a:avLst/>
          </a:prstGeom>
          <a:noFill/>
        </p:spPr>
        <p:txBody>
          <a:bodyPr wrap="square">
            <a:spAutoFit/>
          </a:bodyPr>
          <a:lstStyle/>
          <a:p>
            <a:r>
              <a:rPr lang="en-US" sz="2000" b="1" dirty="0">
                <a:solidFill>
                  <a:schemeClr val="tx1"/>
                </a:solidFill>
              </a:rPr>
              <a:t>IT21102646</a:t>
            </a:r>
            <a:r>
              <a:rPr lang="en-US" sz="2000" dirty="0">
                <a:solidFill>
                  <a:schemeClr val="tx1"/>
                </a:solidFill>
              </a:rPr>
              <a:t> |   </a:t>
            </a:r>
            <a:r>
              <a:rPr lang="en-US" sz="2000" dirty="0"/>
              <a:t>Venuganth A</a:t>
            </a:r>
            <a:r>
              <a:rPr lang="en-US" sz="2000" b="1" dirty="0">
                <a:solidFill>
                  <a:schemeClr val="tx1"/>
                </a:solidFill>
              </a:rPr>
              <a:t>   </a:t>
            </a:r>
            <a:r>
              <a:rPr lang="en-US" sz="2000" dirty="0">
                <a:solidFill>
                  <a:schemeClr val="tx1"/>
                </a:solidFill>
              </a:rPr>
              <a:t>|   TMP-24-120</a:t>
            </a:r>
            <a:endParaRPr lang="en-US" sz="2000" b="0" dirty="0">
              <a:solidFill>
                <a:schemeClr val="tx1"/>
              </a:solidFill>
            </a:endParaRPr>
          </a:p>
        </p:txBody>
      </p:sp>
      <p:pic>
        <p:nvPicPr>
          <p:cNvPr id="12" name="Picture 11" descr="A person sitting on a question mark&#10;&#10;Description automatically generated">
            <a:extLst>
              <a:ext uri="{FF2B5EF4-FFF2-40B4-BE49-F238E27FC236}">
                <a16:creationId xmlns:a16="http://schemas.microsoft.com/office/drawing/2014/main" id="{B6FF79C9-BD1E-51A9-8F2C-3FCD39A74A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209" y="2613719"/>
            <a:ext cx="6502400" cy="4914900"/>
          </a:xfrm>
          <a:prstGeom prst="rect">
            <a:avLst/>
          </a:prstGeom>
        </p:spPr>
      </p:pic>
    </p:spTree>
    <p:extLst>
      <p:ext uri="{BB962C8B-B14F-4D97-AF65-F5344CB8AC3E}">
        <p14:creationId xmlns:p14="http://schemas.microsoft.com/office/powerpoint/2010/main" val="4539117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9407488" y="2019300"/>
            <a:ext cx="7998855" cy="2908961"/>
            <a:chOff x="0" y="0"/>
            <a:chExt cx="1323999" cy="1612569"/>
          </a:xfrm>
        </p:grpSpPr>
        <p:sp>
          <p:nvSpPr>
            <p:cNvPr id="8" name="Freeform 8"/>
            <p:cNvSpPr/>
            <p:nvPr/>
          </p:nvSpPr>
          <p:spPr>
            <a:xfrm>
              <a:off x="0" y="0"/>
              <a:ext cx="1323999" cy="1612569"/>
            </a:xfrm>
            <a:custGeom>
              <a:avLst/>
              <a:gdLst/>
              <a:ahLst/>
              <a:cxnLst/>
              <a:rect l="l" t="t" r="r" b="b"/>
              <a:pathLst>
                <a:path w="1323999" h="1612569">
                  <a:moveTo>
                    <a:pt x="0" y="0"/>
                  </a:moveTo>
                  <a:lnTo>
                    <a:pt x="1323999" y="0"/>
                  </a:lnTo>
                  <a:lnTo>
                    <a:pt x="1323999" y="1612569"/>
                  </a:lnTo>
                  <a:lnTo>
                    <a:pt x="0" y="1612569"/>
                  </a:lnTo>
                  <a:close/>
                </a:path>
              </a:pathLst>
            </a:custGeom>
            <a:solidFill>
              <a:srgbClr val="00949D"/>
            </a:solidFill>
          </p:spPr>
          <p:txBody>
            <a:bodyPr/>
            <a:lstStyle/>
            <a:p>
              <a:endParaRPr lang="en-LK" dirty="0"/>
            </a:p>
          </p:txBody>
        </p:sp>
        <p:sp>
          <p:nvSpPr>
            <p:cNvPr id="9" name="TextBox 9"/>
            <p:cNvSpPr txBox="1"/>
            <p:nvPr/>
          </p:nvSpPr>
          <p:spPr>
            <a:xfrm>
              <a:off x="0" y="-38100"/>
              <a:ext cx="1323999" cy="1650669"/>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914400" y="2019300"/>
            <a:ext cx="8112086" cy="2908961"/>
            <a:chOff x="0" y="0"/>
            <a:chExt cx="8009835" cy="9755605"/>
          </a:xfrm>
        </p:grpSpPr>
        <p:sp>
          <p:nvSpPr>
            <p:cNvPr id="14" name="Freeform 14"/>
            <p:cNvSpPr/>
            <p:nvPr/>
          </p:nvSpPr>
          <p:spPr>
            <a:xfrm>
              <a:off x="0" y="0"/>
              <a:ext cx="8009835" cy="9755605"/>
            </a:xfrm>
            <a:custGeom>
              <a:avLst/>
              <a:gdLst/>
              <a:ahLst/>
              <a:cxnLst/>
              <a:rect l="l" t="t" r="r" b="b"/>
              <a:pathLst>
                <a:path w="8009835" h="9755605">
                  <a:moveTo>
                    <a:pt x="0" y="0"/>
                  </a:moveTo>
                  <a:lnTo>
                    <a:pt x="0" y="9755605"/>
                  </a:lnTo>
                  <a:lnTo>
                    <a:pt x="8009835" y="9755605"/>
                  </a:lnTo>
                  <a:lnTo>
                    <a:pt x="8009835" y="0"/>
                  </a:lnTo>
                  <a:lnTo>
                    <a:pt x="0" y="0"/>
                  </a:lnTo>
                  <a:close/>
                  <a:moveTo>
                    <a:pt x="7948875" y="9694645"/>
                  </a:moveTo>
                  <a:lnTo>
                    <a:pt x="59690" y="9694645"/>
                  </a:lnTo>
                  <a:lnTo>
                    <a:pt x="59690" y="59690"/>
                  </a:lnTo>
                  <a:lnTo>
                    <a:pt x="7948875" y="59690"/>
                  </a:lnTo>
                  <a:lnTo>
                    <a:pt x="7948875" y="9694645"/>
                  </a:lnTo>
                  <a:close/>
                </a:path>
              </a:pathLst>
            </a:custGeom>
            <a:solidFill>
              <a:srgbClr val="00B2BD"/>
            </a:solidFill>
          </p:spPr>
          <p:txBody>
            <a:bodyPr/>
            <a:lstStyle/>
            <a:p>
              <a:endParaRPr lang="en-LK"/>
            </a:p>
          </p:txBody>
        </p:sp>
      </p:grpSp>
      <p:sp>
        <p:nvSpPr>
          <p:cNvPr id="19" name="TextBox 19"/>
          <p:cNvSpPr txBox="1"/>
          <p:nvPr/>
        </p:nvSpPr>
        <p:spPr>
          <a:xfrm>
            <a:off x="1201067" y="2793084"/>
            <a:ext cx="7538752" cy="1723549"/>
          </a:xfrm>
          <a:prstGeom prst="rect">
            <a:avLst/>
          </a:prstGeom>
        </p:spPr>
        <p:txBody>
          <a:bodyPr wrap="square" lIns="0" tIns="0" rIns="0" bIns="0" rtlCol="0" anchor="t">
            <a:spAutoFit/>
          </a:bodyPr>
          <a:lstStyle/>
          <a:p>
            <a:r>
              <a:rPr lang="en-GB" sz="2800" dirty="0">
                <a:solidFill>
                  <a:srgbClr val="096A72"/>
                </a:solidFill>
              </a:rPr>
              <a:t>How can a comprehensive dataset be collected to facilitate the development of predictive models for diabetic retinopathy (DR) stages through a mobile app?</a:t>
            </a:r>
          </a:p>
        </p:txBody>
      </p:sp>
      <p:sp>
        <p:nvSpPr>
          <p:cNvPr id="30" name="TextBox 29">
            <a:extLst>
              <a:ext uri="{FF2B5EF4-FFF2-40B4-BE49-F238E27FC236}">
                <a16:creationId xmlns:a16="http://schemas.microsoft.com/office/drawing/2014/main" id="{83F4F699-203A-D6CD-5E8A-7EFCFBF2B068}"/>
              </a:ext>
            </a:extLst>
          </p:cNvPr>
          <p:cNvSpPr txBox="1"/>
          <p:nvPr/>
        </p:nvSpPr>
        <p:spPr>
          <a:xfrm>
            <a:off x="5181602" y="545428"/>
            <a:ext cx="8686800" cy="1107996"/>
          </a:xfrm>
          <a:prstGeom prst="rect">
            <a:avLst/>
          </a:prstGeom>
          <a:noFill/>
        </p:spPr>
        <p:txBody>
          <a:bodyPr wrap="square" rtlCol="0">
            <a:spAutoFit/>
          </a:bodyPr>
          <a:lstStyle/>
          <a:p>
            <a:r>
              <a:rPr lang="en-US" sz="6600" b="1" dirty="0">
                <a:solidFill>
                  <a:srgbClr val="096A72"/>
                </a:solidFill>
                <a:latin typeface="Cambria (Body)"/>
              </a:rPr>
              <a:t>Research Question</a:t>
            </a:r>
            <a:endParaRPr lang="en-LK" sz="6600" dirty="0">
              <a:solidFill>
                <a:srgbClr val="096A72"/>
              </a:solidFill>
            </a:endParaRPr>
          </a:p>
        </p:txBody>
      </p:sp>
      <p:sp>
        <p:nvSpPr>
          <p:cNvPr id="32" name="TextBox 31">
            <a:extLst>
              <a:ext uri="{FF2B5EF4-FFF2-40B4-BE49-F238E27FC236}">
                <a16:creationId xmlns:a16="http://schemas.microsoft.com/office/drawing/2014/main" id="{8B1A87F8-A56E-1B34-544D-14952F6740C8}"/>
              </a:ext>
            </a:extLst>
          </p:cNvPr>
          <p:cNvSpPr txBox="1"/>
          <p:nvPr/>
        </p:nvSpPr>
        <p:spPr>
          <a:xfrm>
            <a:off x="10017086" y="2793084"/>
            <a:ext cx="7121486" cy="954107"/>
          </a:xfrm>
          <a:prstGeom prst="rect">
            <a:avLst/>
          </a:prstGeom>
          <a:noFill/>
        </p:spPr>
        <p:txBody>
          <a:bodyPr wrap="square" rtlCol="0">
            <a:spAutoFit/>
          </a:bodyPr>
          <a:lstStyle/>
          <a:p>
            <a:r>
              <a:rPr lang="en-US" sz="2800" dirty="0">
                <a:solidFill>
                  <a:schemeClr val="bg1"/>
                </a:solidFill>
              </a:rPr>
              <a:t>How effective is image analysis in detection and staging of diabetic retinopathy?</a:t>
            </a:r>
          </a:p>
        </p:txBody>
      </p:sp>
      <p:grpSp>
        <p:nvGrpSpPr>
          <p:cNvPr id="2" name="Group 13">
            <a:extLst>
              <a:ext uri="{FF2B5EF4-FFF2-40B4-BE49-F238E27FC236}">
                <a16:creationId xmlns:a16="http://schemas.microsoft.com/office/drawing/2014/main" id="{669EB68D-057B-9D45-77E9-F85CD5E656A7}"/>
              </a:ext>
            </a:extLst>
          </p:cNvPr>
          <p:cNvGrpSpPr/>
          <p:nvPr/>
        </p:nvGrpSpPr>
        <p:grpSpPr>
          <a:xfrm>
            <a:off x="921488" y="5401613"/>
            <a:ext cx="8112086" cy="2908961"/>
            <a:chOff x="0" y="0"/>
            <a:chExt cx="8009835" cy="9755605"/>
          </a:xfrm>
        </p:grpSpPr>
        <p:sp>
          <p:nvSpPr>
            <p:cNvPr id="3" name="Freeform 14">
              <a:extLst>
                <a:ext uri="{FF2B5EF4-FFF2-40B4-BE49-F238E27FC236}">
                  <a16:creationId xmlns:a16="http://schemas.microsoft.com/office/drawing/2014/main" id="{0B07BC03-B5CD-2001-2E83-79FAE3E3C755}"/>
                </a:ext>
              </a:extLst>
            </p:cNvPr>
            <p:cNvSpPr/>
            <p:nvPr/>
          </p:nvSpPr>
          <p:spPr>
            <a:xfrm>
              <a:off x="0" y="0"/>
              <a:ext cx="8009835" cy="9755605"/>
            </a:xfrm>
            <a:custGeom>
              <a:avLst/>
              <a:gdLst/>
              <a:ahLst/>
              <a:cxnLst/>
              <a:rect l="l" t="t" r="r" b="b"/>
              <a:pathLst>
                <a:path w="8009835" h="9755605">
                  <a:moveTo>
                    <a:pt x="0" y="0"/>
                  </a:moveTo>
                  <a:lnTo>
                    <a:pt x="0" y="9755605"/>
                  </a:lnTo>
                  <a:lnTo>
                    <a:pt x="8009835" y="9755605"/>
                  </a:lnTo>
                  <a:lnTo>
                    <a:pt x="8009835" y="0"/>
                  </a:lnTo>
                  <a:lnTo>
                    <a:pt x="0" y="0"/>
                  </a:lnTo>
                  <a:close/>
                  <a:moveTo>
                    <a:pt x="7948875" y="9694645"/>
                  </a:moveTo>
                  <a:lnTo>
                    <a:pt x="59690" y="9694645"/>
                  </a:lnTo>
                  <a:lnTo>
                    <a:pt x="59690" y="59690"/>
                  </a:lnTo>
                  <a:lnTo>
                    <a:pt x="7948875" y="59690"/>
                  </a:lnTo>
                  <a:lnTo>
                    <a:pt x="7948875" y="9694645"/>
                  </a:lnTo>
                  <a:close/>
                </a:path>
              </a:pathLst>
            </a:custGeom>
            <a:solidFill>
              <a:srgbClr val="00B2BD"/>
            </a:solidFill>
          </p:spPr>
          <p:txBody>
            <a:bodyPr/>
            <a:lstStyle/>
            <a:p>
              <a:endParaRPr lang="en-LK"/>
            </a:p>
          </p:txBody>
        </p:sp>
      </p:grpSp>
      <p:sp>
        <p:nvSpPr>
          <p:cNvPr id="10" name="TextBox 19">
            <a:extLst>
              <a:ext uri="{FF2B5EF4-FFF2-40B4-BE49-F238E27FC236}">
                <a16:creationId xmlns:a16="http://schemas.microsoft.com/office/drawing/2014/main" id="{EABE8C88-2AF3-8E33-A00E-B43B55D2E874}"/>
              </a:ext>
            </a:extLst>
          </p:cNvPr>
          <p:cNvSpPr txBox="1"/>
          <p:nvPr/>
        </p:nvSpPr>
        <p:spPr>
          <a:xfrm>
            <a:off x="1201068" y="6209762"/>
            <a:ext cx="7538752" cy="861774"/>
          </a:xfrm>
          <a:prstGeom prst="rect">
            <a:avLst/>
          </a:prstGeom>
        </p:spPr>
        <p:txBody>
          <a:bodyPr wrap="square" lIns="0" tIns="0" rIns="0" bIns="0" rtlCol="0" anchor="t">
            <a:spAutoFit/>
          </a:bodyPr>
          <a:lstStyle/>
          <a:p>
            <a:r>
              <a:rPr lang="en-US" sz="2800" dirty="0">
                <a:solidFill>
                  <a:srgbClr val="096A72"/>
                </a:solidFill>
              </a:rPr>
              <a:t>What role does patient history play in the early diagnosis and intervention of diabetic retinopathy?</a:t>
            </a:r>
          </a:p>
        </p:txBody>
      </p:sp>
      <p:grpSp>
        <p:nvGrpSpPr>
          <p:cNvPr id="11" name="Group 7">
            <a:extLst>
              <a:ext uri="{FF2B5EF4-FFF2-40B4-BE49-F238E27FC236}">
                <a16:creationId xmlns:a16="http://schemas.microsoft.com/office/drawing/2014/main" id="{40325EF5-9AB9-1B54-F433-7BB53A2A0B96}"/>
              </a:ext>
            </a:extLst>
          </p:cNvPr>
          <p:cNvGrpSpPr/>
          <p:nvPr/>
        </p:nvGrpSpPr>
        <p:grpSpPr>
          <a:xfrm>
            <a:off x="9407488" y="5422605"/>
            <a:ext cx="7998855" cy="2908961"/>
            <a:chOff x="0" y="0"/>
            <a:chExt cx="1323999" cy="1612569"/>
          </a:xfrm>
        </p:grpSpPr>
        <p:sp>
          <p:nvSpPr>
            <p:cNvPr id="12" name="Freeform 8">
              <a:extLst>
                <a:ext uri="{FF2B5EF4-FFF2-40B4-BE49-F238E27FC236}">
                  <a16:creationId xmlns:a16="http://schemas.microsoft.com/office/drawing/2014/main" id="{E5E8F65A-6E61-7DF7-4154-0E02F9C3E016}"/>
                </a:ext>
              </a:extLst>
            </p:cNvPr>
            <p:cNvSpPr/>
            <p:nvPr/>
          </p:nvSpPr>
          <p:spPr>
            <a:xfrm>
              <a:off x="0" y="0"/>
              <a:ext cx="1323999" cy="1612569"/>
            </a:xfrm>
            <a:custGeom>
              <a:avLst/>
              <a:gdLst/>
              <a:ahLst/>
              <a:cxnLst/>
              <a:rect l="l" t="t" r="r" b="b"/>
              <a:pathLst>
                <a:path w="1323999" h="1612569">
                  <a:moveTo>
                    <a:pt x="0" y="0"/>
                  </a:moveTo>
                  <a:lnTo>
                    <a:pt x="1323999" y="0"/>
                  </a:lnTo>
                  <a:lnTo>
                    <a:pt x="1323999" y="1612569"/>
                  </a:lnTo>
                  <a:lnTo>
                    <a:pt x="0" y="1612569"/>
                  </a:lnTo>
                  <a:close/>
                </a:path>
              </a:pathLst>
            </a:custGeom>
            <a:solidFill>
              <a:srgbClr val="00949D"/>
            </a:solidFill>
          </p:spPr>
          <p:txBody>
            <a:bodyPr/>
            <a:lstStyle/>
            <a:p>
              <a:endParaRPr lang="en-LK" dirty="0"/>
            </a:p>
          </p:txBody>
        </p:sp>
        <p:sp>
          <p:nvSpPr>
            <p:cNvPr id="15" name="TextBox 9">
              <a:extLst>
                <a:ext uri="{FF2B5EF4-FFF2-40B4-BE49-F238E27FC236}">
                  <a16:creationId xmlns:a16="http://schemas.microsoft.com/office/drawing/2014/main" id="{66761F08-4F0A-D4C5-B696-3589A8CB2D29}"/>
                </a:ext>
              </a:extLst>
            </p:cNvPr>
            <p:cNvSpPr txBox="1"/>
            <p:nvPr/>
          </p:nvSpPr>
          <p:spPr>
            <a:xfrm>
              <a:off x="0" y="-38100"/>
              <a:ext cx="1323999" cy="1650669"/>
            </a:xfrm>
            <a:prstGeom prst="rect">
              <a:avLst/>
            </a:prstGeom>
          </p:spPr>
          <p:txBody>
            <a:bodyPr lIns="50800" tIns="50800" rIns="50800" bIns="50800" rtlCol="0" anchor="ctr"/>
            <a:lstStyle/>
            <a:p>
              <a:pPr algn="ctr">
                <a:lnSpc>
                  <a:spcPts val="2659"/>
                </a:lnSpc>
                <a:spcBef>
                  <a:spcPct val="0"/>
                </a:spcBef>
              </a:pPr>
              <a:endParaRPr/>
            </a:p>
          </p:txBody>
        </p:sp>
      </p:grpSp>
      <p:sp>
        <p:nvSpPr>
          <p:cNvPr id="18" name="TextBox 9">
            <a:extLst>
              <a:ext uri="{FF2B5EF4-FFF2-40B4-BE49-F238E27FC236}">
                <a16:creationId xmlns:a16="http://schemas.microsoft.com/office/drawing/2014/main" id="{26C93A87-B8A4-87D2-241B-C185B8F5F086}"/>
              </a:ext>
            </a:extLst>
          </p:cNvPr>
          <p:cNvSpPr txBox="1"/>
          <p:nvPr/>
        </p:nvSpPr>
        <p:spPr>
          <a:xfrm>
            <a:off x="9559888" y="2102970"/>
            <a:ext cx="7998855" cy="2977691"/>
          </a:xfrm>
          <a:prstGeom prst="rect">
            <a:avLst/>
          </a:prstGeom>
        </p:spPr>
        <p:txBody>
          <a:bodyPr lIns="50800" tIns="50800" rIns="50800" bIns="50800" rtlCol="0" anchor="ctr"/>
          <a:lstStyle/>
          <a:p>
            <a:pPr algn="ctr">
              <a:lnSpc>
                <a:spcPts val="2659"/>
              </a:lnSpc>
              <a:spcBef>
                <a:spcPct val="0"/>
              </a:spcBef>
            </a:pPr>
            <a:endParaRPr/>
          </a:p>
        </p:txBody>
      </p:sp>
      <p:sp>
        <p:nvSpPr>
          <p:cNvPr id="26" name="TextBox 25">
            <a:extLst>
              <a:ext uri="{FF2B5EF4-FFF2-40B4-BE49-F238E27FC236}">
                <a16:creationId xmlns:a16="http://schemas.microsoft.com/office/drawing/2014/main" id="{B7606E18-B78F-C769-F1A6-DCBF72C88E95}"/>
              </a:ext>
            </a:extLst>
          </p:cNvPr>
          <p:cNvSpPr txBox="1"/>
          <p:nvPr/>
        </p:nvSpPr>
        <p:spPr>
          <a:xfrm>
            <a:off x="9998572" y="6117429"/>
            <a:ext cx="7367940" cy="954107"/>
          </a:xfrm>
          <a:prstGeom prst="rect">
            <a:avLst/>
          </a:prstGeom>
          <a:noFill/>
        </p:spPr>
        <p:txBody>
          <a:bodyPr wrap="square" rtlCol="0">
            <a:spAutoFit/>
          </a:bodyPr>
          <a:lstStyle/>
          <a:p>
            <a:r>
              <a:rPr lang="en-US" sz="2800" dirty="0">
                <a:solidFill>
                  <a:schemeClr val="bg1"/>
                </a:solidFill>
              </a:rPr>
              <a:t>How can technology improve patient engagement?</a:t>
            </a:r>
            <a:endParaRPr lang="en-LK" sz="2800" dirty="0">
              <a:solidFill>
                <a:schemeClr val="bg1"/>
              </a:solidFill>
            </a:endParaRPr>
          </a:p>
        </p:txBody>
      </p:sp>
      <p:pic>
        <p:nvPicPr>
          <p:cNvPr id="38" name="Picture 37" descr="Icon&#10;&#10;Description automatically generated">
            <a:extLst>
              <a:ext uri="{FF2B5EF4-FFF2-40B4-BE49-F238E27FC236}">
                <a16:creationId xmlns:a16="http://schemas.microsoft.com/office/drawing/2014/main" id="{CB7DE576-2153-53F1-E29D-BF15AB72CD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417710">
            <a:off x="15557389" y="191756"/>
            <a:ext cx="1641570" cy="1601570"/>
          </a:xfrm>
          <a:prstGeom prst="rect">
            <a:avLst/>
          </a:prstGeom>
        </p:spPr>
      </p:pic>
      <p:pic>
        <p:nvPicPr>
          <p:cNvPr id="42" name="Picture 41">
            <a:extLst>
              <a:ext uri="{FF2B5EF4-FFF2-40B4-BE49-F238E27FC236}">
                <a16:creationId xmlns:a16="http://schemas.microsoft.com/office/drawing/2014/main" id="{B8A7FAFA-3203-A8A6-60B0-EB8C0A6939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2" y="9222377"/>
            <a:ext cx="18297882" cy="1178923"/>
          </a:xfrm>
          <a:prstGeom prst="rect">
            <a:avLst/>
          </a:prstGeom>
        </p:spPr>
      </p:pic>
      <p:sp>
        <p:nvSpPr>
          <p:cNvPr id="43" name="TextBox 42">
            <a:extLst>
              <a:ext uri="{FF2B5EF4-FFF2-40B4-BE49-F238E27FC236}">
                <a16:creationId xmlns:a16="http://schemas.microsoft.com/office/drawing/2014/main" id="{4E1C178F-848C-9BFC-FE13-41385AE9C068}"/>
              </a:ext>
            </a:extLst>
          </p:cNvPr>
          <p:cNvSpPr txBox="1"/>
          <p:nvPr/>
        </p:nvSpPr>
        <p:spPr>
          <a:xfrm>
            <a:off x="6558887" y="9855897"/>
            <a:ext cx="9353006" cy="400110"/>
          </a:xfrm>
          <a:prstGeom prst="rect">
            <a:avLst/>
          </a:prstGeom>
          <a:noFill/>
        </p:spPr>
        <p:txBody>
          <a:bodyPr wrap="square">
            <a:spAutoFit/>
          </a:bodyPr>
          <a:lstStyle/>
          <a:p>
            <a:r>
              <a:rPr lang="en-US" sz="2000" b="1" dirty="0">
                <a:solidFill>
                  <a:schemeClr val="tx1"/>
                </a:solidFill>
              </a:rPr>
              <a:t>IT21102646</a:t>
            </a:r>
            <a:r>
              <a:rPr lang="en-US" sz="2000" dirty="0">
                <a:solidFill>
                  <a:schemeClr val="tx1"/>
                </a:solidFill>
              </a:rPr>
              <a:t> |   </a:t>
            </a:r>
            <a:r>
              <a:rPr lang="en-US" sz="2000" dirty="0"/>
              <a:t>Venuganth A</a:t>
            </a:r>
            <a:r>
              <a:rPr lang="en-US" sz="2000" b="1" dirty="0">
                <a:solidFill>
                  <a:schemeClr val="tx1"/>
                </a:solidFill>
              </a:rPr>
              <a:t>   </a:t>
            </a:r>
            <a:r>
              <a:rPr lang="en-US" sz="2000" dirty="0">
                <a:solidFill>
                  <a:schemeClr val="tx1"/>
                </a:solidFill>
              </a:rPr>
              <a:t>|   TMP-24-120</a:t>
            </a:r>
            <a:endParaRPr lang="en-US" sz="2000" b="0" dirty="0">
              <a:solidFill>
                <a:schemeClr val="tx1"/>
              </a:solidFill>
            </a:endParaRPr>
          </a:p>
        </p:txBody>
      </p:sp>
    </p:spTree>
    <p:extLst>
      <p:ext uri="{BB962C8B-B14F-4D97-AF65-F5344CB8AC3E}">
        <p14:creationId xmlns:p14="http://schemas.microsoft.com/office/powerpoint/2010/main" val="28696117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8">
            <a:extLst>
              <a:ext uri="{FF2B5EF4-FFF2-40B4-BE49-F238E27FC236}">
                <a16:creationId xmlns:a16="http://schemas.microsoft.com/office/drawing/2014/main" id="{54640610-9CFB-BBB2-4388-AEA075507645}"/>
              </a:ext>
            </a:extLst>
          </p:cNvPr>
          <p:cNvGrpSpPr/>
          <p:nvPr/>
        </p:nvGrpSpPr>
        <p:grpSpPr>
          <a:xfrm>
            <a:off x="621150" y="-4786"/>
            <a:ext cx="16828650" cy="4767286"/>
            <a:chOff x="0" y="-38100"/>
            <a:chExt cx="3326311" cy="1255581"/>
          </a:xfrm>
        </p:grpSpPr>
        <p:sp>
          <p:nvSpPr>
            <p:cNvPr id="19" name="Freeform 9">
              <a:extLst>
                <a:ext uri="{FF2B5EF4-FFF2-40B4-BE49-F238E27FC236}">
                  <a16:creationId xmlns:a16="http://schemas.microsoft.com/office/drawing/2014/main" id="{DEEC2789-75B9-DAA3-4AFA-8D25480B6298}"/>
                </a:ext>
              </a:extLst>
            </p:cNvPr>
            <p:cNvSpPr/>
            <p:nvPr/>
          </p:nvSpPr>
          <p:spPr>
            <a:xfrm>
              <a:off x="0" y="0"/>
              <a:ext cx="3326311" cy="523191"/>
            </a:xfrm>
            <a:custGeom>
              <a:avLst/>
              <a:gdLst/>
              <a:ahLst/>
              <a:cxnLst/>
              <a:rect l="l" t="t" r="r" b="b"/>
              <a:pathLst>
                <a:path w="3326311" h="1217481">
                  <a:moveTo>
                    <a:pt x="0" y="0"/>
                  </a:moveTo>
                  <a:lnTo>
                    <a:pt x="3326311" y="0"/>
                  </a:lnTo>
                  <a:lnTo>
                    <a:pt x="3326311" y="1217481"/>
                  </a:lnTo>
                  <a:lnTo>
                    <a:pt x="0" y="1217481"/>
                  </a:lnTo>
                  <a:close/>
                </a:path>
              </a:pathLst>
            </a:custGeom>
            <a:solidFill>
              <a:srgbClr val="00949D"/>
            </a:solidFill>
          </p:spPr>
          <p:txBody>
            <a:bodyPr/>
            <a:lstStyle/>
            <a:p>
              <a:endParaRPr lang="en-LK" dirty="0"/>
            </a:p>
          </p:txBody>
        </p:sp>
        <p:sp>
          <p:nvSpPr>
            <p:cNvPr id="20" name="TextBox 10">
              <a:extLst>
                <a:ext uri="{FF2B5EF4-FFF2-40B4-BE49-F238E27FC236}">
                  <a16:creationId xmlns:a16="http://schemas.microsoft.com/office/drawing/2014/main" id="{D5C33B1B-430E-26D2-DE39-ABBEDEF52C99}"/>
                </a:ext>
              </a:extLst>
            </p:cNvPr>
            <p:cNvSpPr txBox="1"/>
            <p:nvPr/>
          </p:nvSpPr>
          <p:spPr>
            <a:xfrm>
              <a:off x="0" y="-38100"/>
              <a:ext cx="3326311" cy="1255581"/>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1">
            <a:extLst>
              <a:ext uri="{FF2B5EF4-FFF2-40B4-BE49-F238E27FC236}">
                <a16:creationId xmlns:a16="http://schemas.microsoft.com/office/drawing/2014/main" id="{4721183F-7C21-D4FB-FEC1-714B89FD511A}"/>
              </a:ext>
            </a:extLst>
          </p:cNvPr>
          <p:cNvSpPr txBox="1"/>
          <p:nvPr/>
        </p:nvSpPr>
        <p:spPr>
          <a:xfrm>
            <a:off x="7071061" y="595828"/>
            <a:ext cx="7695377" cy="1015663"/>
          </a:xfrm>
          <a:prstGeom prst="rect">
            <a:avLst/>
          </a:prstGeom>
          <a:noFill/>
        </p:spPr>
        <p:txBody>
          <a:bodyPr wrap="square">
            <a:spAutoFit/>
          </a:bodyPr>
          <a:lstStyle/>
          <a:p>
            <a:r>
              <a:rPr lang="en-US" sz="6000" b="1" dirty="0">
                <a:solidFill>
                  <a:schemeClr val="bg1"/>
                </a:solidFill>
              </a:rPr>
              <a:t>Research Gap</a:t>
            </a:r>
          </a:p>
        </p:txBody>
      </p:sp>
      <p:pic>
        <p:nvPicPr>
          <p:cNvPr id="8" name="Picture 7">
            <a:extLst>
              <a:ext uri="{FF2B5EF4-FFF2-40B4-BE49-F238E27FC236}">
                <a16:creationId xmlns:a16="http://schemas.microsoft.com/office/drawing/2014/main" id="{FE14EE6A-D849-1720-29BE-AB8E0BC896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2" y="9222377"/>
            <a:ext cx="18297882" cy="1178923"/>
          </a:xfrm>
          <a:prstGeom prst="rect">
            <a:avLst/>
          </a:prstGeom>
        </p:spPr>
      </p:pic>
      <p:sp>
        <p:nvSpPr>
          <p:cNvPr id="9" name="TextBox 8">
            <a:extLst>
              <a:ext uri="{FF2B5EF4-FFF2-40B4-BE49-F238E27FC236}">
                <a16:creationId xmlns:a16="http://schemas.microsoft.com/office/drawing/2014/main" id="{B9F36C80-5DBA-B278-E44E-08C40ED2A49C}"/>
              </a:ext>
            </a:extLst>
          </p:cNvPr>
          <p:cNvSpPr txBox="1"/>
          <p:nvPr/>
        </p:nvSpPr>
        <p:spPr>
          <a:xfrm>
            <a:off x="6558887" y="9855897"/>
            <a:ext cx="9353006" cy="400110"/>
          </a:xfrm>
          <a:prstGeom prst="rect">
            <a:avLst/>
          </a:prstGeom>
          <a:noFill/>
        </p:spPr>
        <p:txBody>
          <a:bodyPr wrap="square">
            <a:spAutoFit/>
          </a:bodyPr>
          <a:lstStyle/>
          <a:p>
            <a:r>
              <a:rPr lang="en-US" sz="2000" b="1" dirty="0">
                <a:solidFill>
                  <a:schemeClr val="tx1"/>
                </a:solidFill>
              </a:rPr>
              <a:t>IT21102646</a:t>
            </a:r>
            <a:r>
              <a:rPr lang="en-US" sz="2000" dirty="0">
                <a:solidFill>
                  <a:schemeClr val="tx1"/>
                </a:solidFill>
              </a:rPr>
              <a:t> |   </a:t>
            </a:r>
            <a:r>
              <a:rPr lang="en-US" sz="2000" dirty="0"/>
              <a:t>Venuganth A</a:t>
            </a:r>
            <a:r>
              <a:rPr lang="en-US" sz="2000" b="1" dirty="0">
                <a:solidFill>
                  <a:schemeClr val="tx1"/>
                </a:solidFill>
              </a:rPr>
              <a:t>   </a:t>
            </a:r>
            <a:r>
              <a:rPr lang="en-US" sz="2000" dirty="0">
                <a:solidFill>
                  <a:schemeClr val="tx1"/>
                </a:solidFill>
              </a:rPr>
              <a:t>|   TMP-24-120</a:t>
            </a:r>
            <a:endParaRPr lang="en-US" sz="2000" b="0" dirty="0">
              <a:solidFill>
                <a:schemeClr val="tx1"/>
              </a:solidFill>
            </a:endParaRPr>
          </a:p>
        </p:txBody>
      </p:sp>
      <p:sp>
        <p:nvSpPr>
          <p:cNvPr id="2" name="TextBox 1">
            <a:extLst>
              <a:ext uri="{FF2B5EF4-FFF2-40B4-BE49-F238E27FC236}">
                <a16:creationId xmlns:a16="http://schemas.microsoft.com/office/drawing/2014/main" id="{61683D55-6277-87D5-B83F-7EB4D778ACF1}"/>
              </a:ext>
            </a:extLst>
          </p:cNvPr>
          <p:cNvSpPr txBox="1"/>
          <p:nvPr/>
        </p:nvSpPr>
        <p:spPr>
          <a:xfrm>
            <a:off x="838200" y="3314700"/>
            <a:ext cx="9144000" cy="4832092"/>
          </a:xfrm>
          <a:prstGeom prst="rect">
            <a:avLst/>
          </a:prstGeom>
          <a:noFill/>
        </p:spPr>
        <p:txBody>
          <a:bodyPr wrap="square" rtlCol="0">
            <a:spAutoFit/>
          </a:bodyPr>
          <a:lstStyle/>
          <a:p>
            <a:pPr marL="457200" indent="-457200">
              <a:buFont typeface="Wingdings" pitchFamily="2" charset="2"/>
              <a:buChar char="§"/>
            </a:pPr>
            <a:r>
              <a:rPr lang="en-GB" sz="2800" b="1" dirty="0">
                <a:solidFill>
                  <a:srgbClr val="096A72"/>
                </a:solidFill>
              </a:rPr>
              <a:t>Long-term Effectiveness </a:t>
            </a:r>
            <a:r>
              <a:rPr lang="en-GB" sz="2800" dirty="0">
                <a:solidFill>
                  <a:srgbClr val="096A72"/>
                </a:solidFill>
              </a:rPr>
              <a:t>: Assessing the sustainability of the program over a more extended period and whether the benefits</a:t>
            </a:r>
          </a:p>
          <a:p>
            <a:pPr marL="457200" indent="-457200">
              <a:buFont typeface="Wingdings" pitchFamily="2" charset="2"/>
              <a:buChar char="§"/>
            </a:pPr>
            <a:endParaRPr lang="en-GB" sz="2800" b="1" dirty="0">
              <a:solidFill>
                <a:srgbClr val="096A72"/>
              </a:solidFill>
            </a:endParaRPr>
          </a:p>
          <a:p>
            <a:pPr marL="457200" indent="-457200">
              <a:buFont typeface="Wingdings" pitchFamily="2" charset="2"/>
              <a:buChar char="§"/>
            </a:pPr>
            <a:r>
              <a:rPr lang="en-GB" sz="2800" b="1" dirty="0">
                <a:solidFill>
                  <a:srgbClr val="096A72"/>
                </a:solidFill>
              </a:rPr>
              <a:t>Patient Outcomes and Satisfaction </a:t>
            </a:r>
            <a:r>
              <a:rPr lang="en-GB" sz="2800" dirty="0">
                <a:solidFill>
                  <a:srgbClr val="096A72"/>
                </a:solidFill>
              </a:rPr>
              <a:t>:  Satisfaction of the patients with the process, any improvements in health outcomes, and potential barriers to participation</a:t>
            </a:r>
          </a:p>
          <a:p>
            <a:pPr marL="457200" indent="-457200">
              <a:buFont typeface="Wingdings" pitchFamily="2" charset="2"/>
              <a:buChar char="§"/>
            </a:pPr>
            <a:endParaRPr lang="en-GB" sz="2800" dirty="0">
              <a:solidFill>
                <a:srgbClr val="096A72"/>
              </a:solidFill>
            </a:endParaRPr>
          </a:p>
          <a:p>
            <a:pPr marL="457200" indent="-457200">
              <a:buFont typeface="Wingdings" pitchFamily="2" charset="2"/>
              <a:buChar char="§"/>
            </a:pPr>
            <a:r>
              <a:rPr lang="en-GB" sz="2800" b="1" dirty="0">
                <a:solidFill>
                  <a:srgbClr val="096A72"/>
                </a:solidFill>
              </a:rPr>
              <a:t>Quality Assurance and Accuracy: </a:t>
            </a:r>
            <a:r>
              <a:rPr lang="en-GB" sz="2800" dirty="0">
                <a:solidFill>
                  <a:srgbClr val="096A72"/>
                </a:solidFill>
              </a:rPr>
              <a:t>The quality of the system should be accurate to predict diabetes  and the data should be reliable</a:t>
            </a:r>
            <a:endParaRPr lang="en-LK" sz="2800" dirty="0">
              <a:solidFill>
                <a:srgbClr val="096A72"/>
              </a:solidFill>
            </a:endParaRPr>
          </a:p>
        </p:txBody>
      </p:sp>
      <p:pic>
        <p:nvPicPr>
          <p:cNvPr id="4" name="Picture 3" descr="A person looking at a magnifying glass on a gap&#10;&#10;Description automatically generated">
            <a:extLst>
              <a:ext uri="{FF2B5EF4-FFF2-40B4-BE49-F238E27FC236}">
                <a16:creationId xmlns:a16="http://schemas.microsoft.com/office/drawing/2014/main" id="{F8801E2C-1C96-28BF-07D7-2D8BAC3DA2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58377" y="3417564"/>
            <a:ext cx="6671930" cy="4513616"/>
          </a:xfrm>
          <a:prstGeom prst="rect">
            <a:avLst/>
          </a:prstGeom>
        </p:spPr>
      </p:pic>
    </p:spTree>
    <p:extLst>
      <p:ext uri="{BB962C8B-B14F-4D97-AF65-F5344CB8AC3E}">
        <p14:creationId xmlns:p14="http://schemas.microsoft.com/office/powerpoint/2010/main" val="13157919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BC113C4-282D-A70D-4AED-E475C061E691}"/>
              </a:ext>
            </a:extLst>
          </p:cNvPr>
          <p:cNvSpPr>
            <a:spLocks noGrp="1"/>
          </p:cNvSpPr>
          <p:nvPr>
            <p:ph type="subTitle" idx="1"/>
          </p:nvPr>
        </p:nvSpPr>
        <p:spPr>
          <a:xfrm>
            <a:off x="2857500" y="144253"/>
            <a:ext cx="12801600" cy="1257300"/>
          </a:xfrm>
        </p:spPr>
        <p:txBody>
          <a:bodyPr>
            <a:normAutofit/>
          </a:bodyPr>
          <a:lstStyle/>
          <a:p>
            <a:r>
              <a:rPr lang="en-US" sz="5400" b="1" dirty="0">
                <a:solidFill>
                  <a:srgbClr val="096A72"/>
                </a:solidFill>
              </a:rPr>
              <a:t>Comparative Analysis</a:t>
            </a:r>
          </a:p>
        </p:txBody>
      </p:sp>
      <p:sp>
        <p:nvSpPr>
          <p:cNvPr id="7" name="Subtitle 2">
            <a:extLst>
              <a:ext uri="{FF2B5EF4-FFF2-40B4-BE49-F238E27FC236}">
                <a16:creationId xmlns:a16="http://schemas.microsoft.com/office/drawing/2014/main" id="{CF36671F-E8DC-447D-4ADD-580E38ECF6AE}"/>
              </a:ext>
            </a:extLst>
          </p:cNvPr>
          <p:cNvSpPr txBox="1">
            <a:spLocks/>
          </p:cNvSpPr>
          <p:nvPr/>
        </p:nvSpPr>
        <p:spPr>
          <a:xfrm>
            <a:off x="1143000" y="4229100"/>
            <a:ext cx="16916400" cy="1257300"/>
          </a:xfrm>
          <a:prstGeom prst="rect">
            <a:avLst/>
          </a:prstGeom>
        </p:spPr>
        <p:txBody>
          <a:bodyPr vert="horz" lIns="137160" tIns="68580" rIns="137160" bIns="6858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endParaRPr lang="en-US" sz="3600" dirty="0">
              <a:solidFill>
                <a:schemeClr val="tx1"/>
              </a:solidFill>
            </a:endParaRPr>
          </a:p>
        </p:txBody>
      </p:sp>
      <p:sp>
        <p:nvSpPr>
          <p:cNvPr id="2" name="Subtitle 2">
            <a:extLst>
              <a:ext uri="{FF2B5EF4-FFF2-40B4-BE49-F238E27FC236}">
                <a16:creationId xmlns:a16="http://schemas.microsoft.com/office/drawing/2014/main" id="{4D8783C9-C1D7-6136-56DD-3B1632DFAA2C}"/>
              </a:ext>
            </a:extLst>
          </p:cNvPr>
          <p:cNvSpPr txBox="1">
            <a:spLocks/>
          </p:cNvSpPr>
          <p:nvPr/>
        </p:nvSpPr>
        <p:spPr>
          <a:xfrm>
            <a:off x="800100" y="2228850"/>
            <a:ext cx="16916400" cy="4057650"/>
          </a:xfrm>
          <a:prstGeom prst="rect">
            <a:avLst/>
          </a:prstGeom>
        </p:spPr>
        <p:txBody>
          <a:bodyPr vert="horz" lIns="137160" tIns="68580" rIns="137160" bIns="6858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endParaRPr lang="en-US" sz="3000" dirty="0">
              <a:solidFill>
                <a:schemeClr val="tx1"/>
              </a:solidFill>
            </a:endParaRPr>
          </a:p>
        </p:txBody>
      </p:sp>
      <p:graphicFrame>
        <p:nvGraphicFramePr>
          <p:cNvPr id="14" name="Google Shape;269;p26">
            <a:extLst>
              <a:ext uri="{FF2B5EF4-FFF2-40B4-BE49-F238E27FC236}">
                <a16:creationId xmlns:a16="http://schemas.microsoft.com/office/drawing/2014/main" id="{AF228546-9AA3-19E8-1151-BF72049167F8}"/>
              </a:ext>
            </a:extLst>
          </p:cNvPr>
          <p:cNvGraphicFramePr/>
          <p:nvPr>
            <p:extLst>
              <p:ext uri="{D42A27DB-BD31-4B8C-83A1-F6EECF244321}">
                <p14:modId xmlns:p14="http://schemas.microsoft.com/office/powerpoint/2010/main" val="2617221754"/>
              </p:ext>
            </p:extLst>
          </p:nvPr>
        </p:nvGraphicFramePr>
        <p:xfrm>
          <a:off x="914400" y="1485902"/>
          <a:ext cx="16459201" cy="7551420"/>
        </p:xfrm>
        <a:graphic>
          <a:graphicData uri="http://schemas.openxmlformats.org/drawingml/2006/table">
            <a:tbl>
              <a:tblPr>
                <a:noFill/>
              </a:tblPr>
              <a:tblGrid>
                <a:gridCol w="6685698">
                  <a:extLst>
                    <a:ext uri="{9D8B030D-6E8A-4147-A177-3AD203B41FA5}">
                      <a16:colId xmlns:a16="http://schemas.microsoft.com/office/drawing/2014/main" val="20000"/>
                    </a:ext>
                  </a:extLst>
                </a:gridCol>
                <a:gridCol w="3063336">
                  <a:extLst>
                    <a:ext uri="{9D8B030D-6E8A-4147-A177-3AD203B41FA5}">
                      <a16:colId xmlns:a16="http://schemas.microsoft.com/office/drawing/2014/main" val="20001"/>
                    </a:ext>
                  </a:extLst>
                </a:gridCol>
                <a:gridCol w="2333972">
                  <a:extLst>
                    <a:ext uri="{9D8B030D-6E8A-4147-A177-3AD203B41FA5}">
                      <a16:colId xmlns:a16="http://schemas.microsoft.com/office/drawing/2014/main" val="20002"/>
                    </a:ext>
                  </a:extLst>
                </a:gridCol>
                <a:gridCol w="2412294">
                  <a:extLst>
                    <a:ext uri="{9D8B030D-6E8A-4147-A177-3AD203B41FA5}">
                      <a16:colId xmlns:a16="http://schemas.microsoft.com/office/drawing/2014/main" val="20003"/>
                    </a:ext>
                  </a:extLst>
                </a:gridCol>
                <a:gridCol w="1963901">
                  <a:extLst>
                    <a:ext uri="{9D8B030D-6E8A-4147-A177-3AD203B41FA5}">
                      <a16:colId xmlns:a16="http://schemas.microsoft.com/office/drawing/2014/main" val="20004"/>
                    </a:ext>
                  </a:extLst>
                </a:gridCol>
              </a:tblGrid>
              <a:tr h="2811735">
                <a:tc>
                  <a:txBody>
                    <a:bodyPr/>
                    <a:lstStyle/>
                    <a:p>
                      <a:pPr marL="0" lvl="0" indent="0" algn="l" rtl="0">
                        <a:spcBef>
                          <a:spcPts val="0"/>
                        </a:spcBef>
                        <a:spcAft>
                          <a:spcPts val="0"/>
                        </a:spcAft>
                        <a:buNone/>
                      </a:pPr>
                      <a:endParaRPr sz="2700" dirty="0"/>
                    </a:p>
                  </a:txBody>
                  <a:tcPr marL="137138" marR="137138" marT="137138" marB="137138">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C6AD5F">
                        <a:alpha val="64709"/>
                      </a:srgbClr>
                    </a:solidFill>
                  </a:tcPr>
                </a:tc>
                <a:tc>
                  <a:txBody>
                    <a:bodyPr/>
                    <a:lstStyle/>
                    <a:p>
                      <a:pPr marL="0" lvl="0" indent="0" algn="l" rtl="0">
                        <a:spcBef>
                          <a:spcPts val="0"/>
                        </a:spcBef>
                        <a:spcAft>
                          <a:spcPts val="0"/>
                        </a:spcAft>
                        <a:buNone/>
                      </a:pPr>
                      <a:r>
                        <a:rPr lang="en-US" sz="2300" dirty="0"/>
                        <a:t>Research Paper A (</a:t>
                      </a:r>
                      <a:r>
                        <a:rPr lang="en-US" sz="2400" dirty="0" err="1"/>
                        <a:t>EyePACS</a:t>
                      </a:r>
                      <a:r>
                        <a:rPr lang="en-US" sz="2400" dirty="0"/>
                        <a:t>: An Adaptable Telemedicine System for Diabetic Retinopathy Screening)</a:t>
                      </a:r>
                      <a:endParaRPr sz="2300" b="1" dirty="0">
                        <a:solidFill>
                          <a:schemeClr val="dk1"/>
                        </a:solidFill>
                        <a:latin typeface="Inter"/>
                        <a:ea typeface="Inter"/>
                        <a:cs typeface="Inter"/>
                        <a:sym typeface="Inter"/>
                      </a:endParaRPr>
                    </a:p>
                  </a:txBody>
                  <a:tcPr marL="137138" marR="137138" marT="137138" marB="137138">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C6AD5F">
                        <a:alpha val="64709"/>
                      </a:srgbClr>
                    </a:solidFill>
                  </a:tcPr>
                </a:tc>
                <a:tc>
                  <a:txBody>
                    <a:bodyPr/>
                    <a:lstStyle/>
                    <a:p>
                      <a:pPr marL="0" lvl="0" indent="0" algn="l" rtl="0">
                        <a:spcBef>
                          <a:spcPts val="0"/>
                        </a:spcBef>
                        <a:spcAft>
                          <a:spcPts val="0"/>
                        </a:spcAft>
                        <a:buNone/>
                      </a:pPr>
                      <a:r>
                        <a:rPr lang="en-US" sz="2300" b="0" dirty="0">
                          <a:solidFill>
                            <a:schemeClr val="dk1"/>
                          </a:solidFill>
                          <a:latin typeface="Inter"/>
                          <a:ea typeface="Inter"/>
                          <a:cs typeface="Inter"/>
                          <a:sym typeface="Inter"/>
                        </a:rPr>
                        <a:t>Research Paper B (</a:t>
                      </a:r>
                      <a:r>
                        <a:rPr lang="en-US" sz="2300" b="0" dirty="0">
                          <a:solidFill>
                            <a:schemeClr val="dk1"/>
                          </a:solidFill>
                          <a:latin typeface="Inter"/>
                          <a:ea typeface="Inter"/>
                          <a:cs typeface="Inter"/>
                          <a:sym typeface="Inter"/>
                          <a:hlinkClick r:id="rId2"/>
                        </a:rPr>
                        <a:t>https://www.ncbi.nlm.nih.gov/pmc/articles/PMC6258577/</a:t>
                      </a:r>
                      <a:r>
                        <a:rPr lang="en-US" sz="2300" b="0" dirty="0">
                          <a:solidFill>
                            <a:schemeClr val="dk1"/>
                          </a:solidFill>
                          <a:latin typeface="Inter"/>
                          <a:ea typeface="Inter"/>
                          <a:cs typeface="Inter"/>
                          <a:sym typeface="Inter"/>
                        </a:rPr>
                        <a:t>)</a:t>
                      </a:r>
                      <a:endParaRPr sz="2300" b="0" dirty="0">
                        <a:solidFill>
                          <a:schemeClr val="dk1"/>
                        </a:solidFill>
                        <a:latin typeface="Inter"/>
                        <a:ea typeface="Inter"/>
                        <a:cs typeface="Inter"/>
                        <a:sym typeface="Inter"/>
                      </a:endParaRPr>
                    </a:p>
                  </a:txBody>
                  <a:tcPr marL="137138" marR="137138" marT="137138" marB="137138">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C6AD5F">
                        <a:alpha val="64709"/>
                      </a:srgbClr>
                    </a:solidFill>
                  </a:tcPr>
                </a:tc>
                <a:tc>
                  <a:txBody>
                    <a:bodyPr/>
                    <a:lstStyle/>
                    <a:p>
                      <a:pPr marL="0" lvl="0" indent="0" algn="l" rtl="0">
                        <a:spcBef>
                          <a:spcPts val="0"/>
                        </a:spcBef>
                        <a:spcAft>
                          <a:spcPts val="0"/>
                        </a:spcAft>
                        <a:buNone/>
                      </a:pPr>
                      <a:r>
                        <a:rPr lang="en-US" sz="2300" b="1" dirty="0">
                          <a:solidFill>
                            <a:schemeClr val="dk1"/>
                          </a:solidFill>
                          <a:latin typeface="Inter"/>
                          <a:ea typeface="Inter"/>
                          <a:cs typeface="Inter"/>
                          <a:sym typeface="Inter"/>
                        </a:rPr>
                        <a:t>Research Paper C (</a:t>
                      </a:r>
                      <a:r>
                        <a:rPr lang="en-US" sz="2300" b="1" dirty="0">
                          <a:solidFill>
                            <a:schemeClr val="dk1"/>
                          </a:solidFill>
                          <a:latin typeface="Inter"/>
                          <a:ea typeface="Inter"/>
                          <a:cs typeface="Inter"/>
                          <a:sym typeface="Inter"/>
                          <a:hlinkClick r:id="rId3"/>
                        </a:rPr>
                        <a:t>https://www.sciencedirect.com/science/article/pii/S2665917423002933</a:t>
                      </a:r>
                      <a:r>
                        <a:rPr lang="en-US" sz="2300" b="1" dirty="0">
                          <a:solidFill>
                            <a:schemeClr val="dk1"/>
                          </a:solidFill>
                          <a:latin typeface="Inter"/>
                          <a:ea typeface="Inter"/>
                          <a:cs typeface="Inter"/>
                          <a:sym typeface="Inter"/>
                        </a:rPr>
                        <a:t>)</a:t>
                      </a:r>
                    </a:p>
                    <a:p>
                      <a:pPr marL="0" lvl="0" indent="0" algn="l" rtl="0">
                        <a:spcBef>
                          <a:spcPts val="0"/>
                        </a:spcBef>
                        <a:spcAft>
                          <a:spcPts val="0"/>
                        </a:spcAft>
                        <a:buNone/>
                      </a:pPr>
                      <a:endParaRPr sz="2300" b="1" dirty="0">
                        <a:solidFill>
                          <a:schemeClr val="dk1"/>
                        </a:solidFill>
                        <a:latin typeface="Inter"/>
                        <a:ea typeface="Inter"/>
                        <a:cs typeface="Inter"/>
                        <a:sym typeface="Inter"/>
                      </a:endParaRPr>
                    </a:p>
                  </a:txBody>
                  <a:tcPr marL="137138" marR="137138" marT="137138" marB="137138">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C6AD5F">
                        <a:alpha val="64709"/>
                      </a:srgbClr>
                    </a:solidFill>
                  </a:tcPr>
                </a:tc>
                <a:tc>
                  <a:txBody>
                    <a:bodyPr/>
                    <a:lstStyle/>
                    <a:p>
                      <a:pPr marL="0" lvl="0" indent="0" algn="l" rtl="0">
                        <a:spcBef>
                          <a:spcPts val="0"/>
                        </a:spcBef>
                        <a:spcAft>
                          <a:spcPts val="0"/>
                        </a:spcAft>
                        <a:buNone/>
                      </a:pPr>
                      <a:r>
                        <a:rPr lang="en-US" sz="2300" b="1" dirty="0">
                          <a:solidFill>
                            <a:schemeClr val="dk1"/>
                          </a:solidFill>
                          <a:latin typeface="Inter"/>
                          <a:ea typeface="Inter"/>
                          <a:cs typeface="Inter"/>
                          <a:sym typeface="Inter"/>
                        </a:rPr>
                        <a:t>Proposed System</a:t>
                      </a:r>
                      <a:endParaRPr sz="2300" b="1" dirty="0">
                        <a:solidFill>
                          <a:schemeClr val="dk1"/>
                        </a:solidFill>
                        <a:latin typeface="Inter"/>
                        <a:ea typeface="Inter"/>
                        <a:cs typeface="Inter"/>
                        <a:sym typeface="Inter"/>
                      </a:endParaRPr>
                    </a:p>
                  </a:txBody>
                  <a:tcPr marL="137138" marR="137138" marT="137138" marB="137138">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C6AD5F">
                        <a:alpha val="64709"/>
                      </a:srgbClr>
                    </a:solidFill>
                  </a:tcPr>
                </a:tc>
                <a:extLst>
                  <a:ext uri="{0D108BD9-81ED-4DB2-BD59-A6C34878D82A}">
                    <a16:rowId xmlns:a16="http://schemas.microsoft.com/office/drawing/2014/main" val="10000"/>
                  </a:ext>
                </a:extLst>
              </a:tr>
              <a:tr h="829383">
                <a:tc>
                  <a:txBody>
                    <a:bodyPr/>
                    <a:lstStyle/>
                    <a:p>
                      <a:pPr marL="0" lvl="0" indent="0" algn="l" rtl="0">
                        <a:spcBef>
                          <a:spcPts val="0"/>
                        </a:spcBef>
                        <a:spcAft>
                          <a:spcPts val="0"/>
                        </a:spcAft>
                        <a:buClr>
                          <a:schemeClr val="dk1"/>
                        </a:buClr>
                        <a:buSzPts val="1100"/>
                        <a:buFont typeface="Arial"/>
                        <a:buNone/>
                      </a:pPr>
                      <a:r>
                        <a:rPr lang="en-US" sz="2700" b="1" i="0" kern="1200" dirty="0">
                          <a:solidFill>
                            <a:schemeClr val="tx1"/>
                          </a:solidFill>
                          <a:effectLst/>
                          <a:latin typeface="+mn-lt"/>
                          <a:ea typeface="+mn-ea"/>
                          <a:cs typeface="+mn-cs"/>
                        </a:rPr>
                        <a:t>Global Prevalence of Diabetes</a:t>
                      </a:r>
                      <a:endParaRPr sz="4500" b="1" dirty="0">
                        <a:solidFill>
                          <a:schemeClr val="dk1"/>
                        </a:solidFill>
                        <a:latin typeface="Inter"/>
                        <a:ea typeface="Inter"/>
                        <a:cs typeface="Inter"/>
                        <a:sym typeface="Inter"/>
                      </a:endParaRPr>
                    </a:p>
                  </a:txBody>
                  <a:tcPr marL="137138" marR="137138" marT="137138" marB="137138">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C6AD5F">
                        <a:alpha val="64709"/>
                      </a:srgbClr>
                    </a:solidFill>
                  </a:tcPr>
                </a:tc>
                <a:tc>
                  <a:txBody>
                    <a:bodyPr/>
                    <a:lstStyle/>
                    <a:p>
                      <a:pPr marL="0" lvl="0" indent="0" algn="l" rtl="0">
                        <a:spcBef>
                          <a:spcPts val="0"/>
                        </a:spcBef>
                        <a:spcAft>
                          <a:spcPts val="0"/>
                        </a:spcAft>
                        <a:buNone/>
                      </a:pPr>
                      <a:endParaRPr sz="2700" dirty="0"/>
                    </a:p>
                  </a:txBody>
                  <a:tcPr marL="137138" marR="137138" marT="137138" marB="137138">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2700" dirty="0"/>
                    </a:p>
                  </a:txBody>
                  <a:tcPr marL="137138" marR="137138" marT="137138" marB="137138">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2700"/>
                    </a:p>
                  </a:txBody>
                  <a:tcPr marL="137138" marR="137138" marT="137138" marB="137138">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2700" dirty="0"/>
                    </a:p>
                  </a:txBody>
                  <a:tcPr marL="137138" marR="137138" marT="137138" marB="137138">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760988">
                <a:tc>
                  <a:txBody>
                    <a:bodyPr/>
                    <a:lstStyle/>
                    <a:p>
                      <a:pPr marL="0" lvl="0" indent="0" algn="l" rtl="0">
                        <a:spcBef>
                          <a:spcPts val="0"/>
                        </a:spcBef>
                        <a:spcAft>
                          <a:spcPts val="0"/>
                        </a:spcAft>
                        <a:buClr>
                          <a:schemeClr val="dk1"/>
                        </a:buClr>
                        <a:buSzPts val="1100"/>
                        <a:buFont typeface="Arial"/>
                        <a:buNone/>
                      </a:pPr>
                      <a:r>
                        <a:rPr lang="en-US" sz="2700" b="1" i="0" kern="1200" dirty="0">
                          <a:solidFill>
                            <a:schemeClr val="tx1"/>
                          </a:solidFill>
                          <a:effectLst/>
                          <a:latin typeface="+mn-lt"/>
                          <a:ea typeface="+mn-ea"/>
                          <a:cs typeface="+mn-cs"/>
                        </a:rPr>
                        <a:t>Historical Perspective</a:t>
                      </a:r>
                      <a:endParaRPr sz="4500" b="1" dirty="0">
                        <a:solidFill>
                          <a:schemeClr val="dk1"/>
                        </a:solidFill>
                        <a:latin typeface="Inter"/>
                        <a:ea typeface="Inter"/>
                        <a:cs typeface="Inter"/>
                        <a:sym typeface="Inter"/>
                      </a:endParaRPr>
                    </a:p>
                  </a:txBody>
                  <a:tcPr marL="137138" marR="137138" marT="137138" marB="137138">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C6AD5F">
                        <a:alpha val="64709"/>
                      </a:srgbClr>
                    </a:solidFill>
                  </a:tcPr>
                </a:tc>
                <a:tc>
                  <a:txBody>
                    <a:bodyPr/>
                    <a:lstStyle/>
                    <a:p>
                      <a:pPr marL="0" lvl="0" indent="0" algn="l" rtl="0">
                        <a:spcBef>
                          <a:spcPts val="0"/>
                        </a:spcBef>
                        <a:spcAft>
                          <a:spcPts val="0"/>
                        </a:spcAft>
                        <a:buNone/>
                      </a:pPr>
                      <a:endParaRPr sz="2700" dirty="0"/>
                    </a:p>
                  </a:txBody>
                  <a:tcPr marL="137138" marR="137138" marT="137138" marB="137138">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2700" dirty="0"/>
                    </a:p>
                  </a:txBody>
                  <a:tcPr marL="137138" marR="137138" marT="137138" marB="137138">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2700"/>
                    </a:p>
                  </a:txBody>
                  <a:tcPr marL="137138" marR="137138" marT="137138" marB="137138">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2700" dirty="0"/>
                    </a:p>
                  </a:txBody>
                  <a:tcPr marL="137138" marR="137138" marT="137138" marB="137138">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807960">
                <a:tc>
                  <a:txBody>
                    <a:bodyPr/>
                    <a:lstStyle/>
                    <a:p>
                      <a:pPr marL="0" lvl="0" indent="0" algn="l" rtl="0">
                        <a:spcBef>
                          <a:spcPts val="0"/>
                        </a:spcBef>
                        <a:spcAft>
                          <a:spcPts val="0"/>
                        </a:spcAft>
                        <a:buClr>
                          <a:schemeClr val="dk1"/>
                        </a:buClr>
                        <a:buSzPts val="1100"/>
                        <a:buFont typeface="Arial"/>
                        <a:buNone/>
                      </a:pPr>
                      <a:r>
                        <a:rPr lang="en-US" sz="2700" b="1" i="0" kern="1200" dirty="0">
                          <a:solidFill>
                            <a:schemeClr val="tx1"/>
                          </a:solidFill>
                          <a:effectLst/>
                          <a:latin typeface="+mn-lt"/>
                          <a:ea typeface="+mn-ea"/>
                          <a:cs typeface="+mn-cs"/>
                        </a:rPr>
                        <a:t>Retinal Photography for DR Screening</a:t>
                      </a:r>
                      <a:endParaRPr sz="4500" b="1" dirty="0">
                        <a:solidFill>
                          <a:schemeClr val="dk1"/>
                        </a:solidFill>
                        <a:latin typeface="Inter"/>
                        <a:ea typeface="Inter"/>
                        <a:cs typeface="Inter"/>
                        <a:sym typeface="Inter"/>
                      </a:endParaRPr>
                    </a:p>
                  </a:txBody>
                  <a:tcPr marL="137138" marR="137138" marT="137138" marB="137138">
                    <a:lnL w="38100" cap="flat" cmpd="sng">
                      <a:solidFill>
                        <a:srgbClr val="9E9E9E"/>
                      </a:solidFill>
                      <a:prstDash val="solid"/>
                      <a:round/>
                      <a:headEnd type="none" w="sm" len="sm"/>
                      <a:tailEnd type="none" w="sm" len="sm"/>
                    </a:lnL>
                    <a:lnR w="38100" cap="flat" cmpd="sng" algn="ctr">
                      <a:solidFill>
                        <a:srgbClr val="9E9E9E"/>
                      </a:solidFill>
                      <a:prstDash val="solid"/>
                      <a:round/>
                      <a:headEnd type="none" w="sm" len="sm"/>
                      <a:tailEnd type="none" w="sm" len="sm"/>
                    </a:lnR>
                    <a:lnT w="38100" cap="flat" cmpd="sng" algn="ctr">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C6AD5F">
                        <a:alpha val="64709"/>
                      </a:srgbClr>
                    </a:solidFill>
                  </a:tcPr>
                </a:tc>
                <a:tc>
                  <a:txBody>
                    <a:bodyPr/>
                    <a:lstStyle/>
                    <a:p>
                      <a:pPr marL="0" lvl="0" indent="0" algn="l" rtl="0">
                        <a:spcBef>
                          <a:spcPts val="0"/>
                        </a:spcBef>
                        <a:spcAft>
                          <a:spcPts val="0"/>
                        </a:spcAft>
                        <a:buNone/>
                      </a:pPr>
                      <a:endParaRPr sz="2700" dirty="0"/>
                    </a:p>
                  </a:txBody>
                  <a:tcPr marL="137138" marR="137138" marT="137138" marB="137138">
                    <a:lnL w="38100" cap="flat" cmpd="sng" algn="ctr">
                      <a:solidFill>
                        <a:srgbClr val="9E9E9E"/>
                      </a:solidFill>
                      <a:prstDash val="solid"/>
                      <a:round/>
                      <a:headEnd type="none" w="sm" len="sm"/>
                      <a:tailEnd type="none" w="sm" len="sm"/>
                    </a:lnL>
                    <a:lnR w="38100" cap="flat" cmpd="sng" algn="ctr">
                      <a:solidFill>
                        <a:srgbClr val="9E9E9E"/>
                      </a:solidFill>
                      <a:prstDash val="solid"/>
                      <a:round/>
                      <a:headEnd type="none" w="sm" len="sm"/>
                      <a:tailEnd type="none" w="sm" len="sm"/>
                    </a:lnR>
                    <a:lnT w="38100" cap="flat" cmpd="sng" algn="ctr">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2700" dirty="0"/>
                    </a:p>
                  </a:txBody>
                  <a:tcPr marL="137138" marR="137138" marT="137138" marB="137138">
                    <a:lnL w="38100" cap="flat" cmpd="sng" algn="ctr">
                      <a:solidFill>
                        <a:srgbClr val="9E9E9E"/>
                      </a:solidFill>
                      <a:prstDash val="solid"/>
                      <a:round/>
                      <a:headEnd type="none" w="sm" len="sm"/>
                      <a:tailEnd type="none" w="sm" len="sm"/>
                    </a:lnL>
                    <a:lnR w="38100" cap="flat" cmpd="sng" algn="ctr">
                      <a:solidFill>
                        <a:srgbClr val="9E9E9E"/>
                      </a:solidFill>
                      <a:prstDash val="solid"/>
                      <a:round/>
                      <a:headEnd type="none" w="sm" len="sm"/>
                      <a:tailEnd type="none" w="sm" len="sm"/>
                    </a:lnR>
                    <a:lnT w="38100" cap="flat" cmpd="sng" algn="ctr">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2700"/>
                    </a:p>
                  </a:txBody>
                  <a:tcPr marL="137138" marR="137138" marT="137138" marB="137138">
                    <a:lnL w="38100" cap="flat" cmpd="sng" algn="ctr">
                      <a:solidFill>
                        <a:srgbClr val="9E9E9E"/>
                      </a:solidFill>
                      <a:prstDash val="solid"/>
                      <a:round/>
                      <a:headEnd type="none" w="sm" len="sm"/>
                      <a:tailEnd type="none" w="sm" len="sm"/>
                    </a:lnL>
                    <a:lnR w="38100" cap="flat" cmpd="sng" algn="ctr">
                      <a:solidFill>
                        <a:srgbClr val="9E9E9E"/>
                      </a:solidFill>
                      <a:prstDash val="solid"/>
                      <a:round/>
                      <a:headEnd type="none" w="sm" len="sm"/>
                      <a:tailEnd type="none" w="sm" len="sm"/>
                    </a:lnR>
                    <a:lnT w="38100" cap="flat" cmpd="sng" algn="ctr">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2700" dirty="0"/>
                    </a:p>
                  </a:txBody>
                  <a:tcPr marL="137138" marR="137138" marT="137138" marB="137138">
                    <a:lnL w="38100" cap="flat" cmpd="sng" algn="ctr">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lgn="ctr">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1190733">
                <a:tc>
                  <a:txBody>
                    <a:bodyPr/>
                    <a:lstStyle/>
                    <a:p>
                      <a:pPr marL="0" lvl="0" indent="0" algn="l" rtl="0">
                        <a:spcBef>
                          <a:spcPts val="0"/>
                        </a:spcBef>
                        <a:spcAft>
                          <a:spcPts val="0"/>
                        </a:spcAft>
                        <a:buClr>
                          <a:schemeClr val="dk1"/>
                        </a:buClr>
                        <a:buSzPts val="1100"/>
                        <a:buFont typeface="Arial"/>
                        <a:buNone/>
                      </a:pPr>
                      <a:r>
                        <a:rPr lang="en-US" sz="2700" b="1" i="0" kern="1200" dirty="0">
                          <a:solidFill>
                            <a:schemeClr val="tx1"/>
                          </a:solidFill>
                          <a:effectLst/>
                          <a:latin typeface="+mn-lt"/>
                          <a:ea typeface="+mn-ea"/>
                          <a:cs typeface="+mn-cs"/>
                        </a:rPr>
                        <a:t>Telemedicine Standards</a:t>
                      </a:r>
                      <a:endParaRPr sz="4500" b="1" dirty="0">
                        <a:solidFill>
                          <a:schemeClr val="dk1"/>
                        </a:solidFill>
                        <a:latin typeface="Inter"/>
                        <a:ea typeface="Inter"/>
                        <a:cs typeface="Inter"/>
                        <a:sym typeface="Inter"/>
                      </a:endParaRPr>
                    </a:p>
                  </a:txBody>
                  <a:tcPr marL="137138" marR="137138" marT="137138" marB="137138">
                    <a:lnL w="38100" cap="flat" cmpd="sng">
                      <a:solidFill>
                        <a:srgbClr val="9E9E9E"/>
                      </a:solidFill>
                      <a:prstDash val="solid"/>
                      <a:round/>
                      <a:headEnd type="none" w="sm" len="sm"/>
                      <a:tailEnd type="none" w="sm" len="sm"/>
                    </a:lnL>
                    <a:lnR w="38100" cap="flat" cmpd="sng" algn="ctr">
                      <a:solidFill>
                        <a:srgbClr val="9E9E9E"/>
                      </a:solidFill>
                      <a:prstDash val="solid"/>
                      <a:round/>
                      <a:headEnd type="none" w="sm" len="sm"/>
                      <a:tailEnd type="none" w="sm" len="sm"/>
                    </a:lnR>
                    <a:lnT w="38100" cap="flat" cmpd="sng" algn="ctr">
                      <a:solidFill>
                        <a:srgbClr val="9E9E9E"/>
                      </a:solidFill>
                      <a:prstDash val="solid"/>
                      <a:round/>
                      <a:headEnd type="none" w="sm" len="sm"/>
                      <a:tailEnd type="none" w="sm" len="sm"/>
                    </a:lnT>
                    <a:lnB w="38100" cap="flat" cmpd="sng" algn="ctr">
                      <a:solidFill>
                        <a:srgbClr val="9E9E9E"/>
                      </a:solidFill>
                      <a:prstDash val="solid"/>
                      <a:round/>
                      <a:headEnd type="none" w="sm" len="sm"/>
                      <a:tailEnd type="none" w="sm" len="sm"/>
                    </a:lnB>
                    <a:solidFill>
                      <a:srgbClr val="C6AD5F">
                        <a:alpha val="64709"/>
                      </a:srgbClr>
                    </a:solidFill>
                  </a:tcPr>
                </a:tc>
                <a:tc>
                  <a:txBody>
                    <a:bodyPr/>
                    <a:lstStyle/>
                    <a:p>
                      <a:pPr marL="0" lvl="0" indent="0" algn="l" rtl="0">
                        <a:spcBef>
                          <a:spcPts val="0"/>
                        </a:spcBef>
                        <a:spcAft>
                          <a:spcPts val="0"/>
                        </a:spcAft>
                        <a:buNone/>
                      </a:pPr>
                      <a:endParaRPr sz="2700" dirty="0"/>
                    </a:p>
                  </a:txBody>
                  <a:tcPr marL="137138" marR="137138" marT="137138" marB="137138">
                    <a:lnL w="38100" cap="flat" cmpd="sng" algn="ctr">
                      <a:solidFill>
                        <a:srgbClr val="9E9E9E"/>
                      </a:solidFill>
                      <a:prstDash val="solid"/>
                      <a:round/>
                      <a:headEnd type="none" w="sm" len="sm"/>
                      <a:tailEnd type="none" w="sm" len="sm"/>
                    </a:lnL>
                    <a:lnR w="38100" cap="flat" cmpd="sng" algn="ctr">
                      <a:solidFill>
                        <a:srgbClr val="9E9E9E"/>
                      </a:solidFill>
                      <a:prstDash val="solid"/>
                      <a:round/>
                      <a:headEnd type="none" w="sm" len="sm"/>
                      <a:tailEnd type="none" w="sm" len="sm"/>
                    </a:lnR>
                    <a:lnT w="38100" cap="flat" cmpd="sng" algn="ctr">
                      <a:solidFill>
                        <a:srgbClr val="9E9E9E"/>
                      </a:solidFill>
                      <a:prstDash val="solid"/>
                      <a:round/>
                      <a:headEnd type="none" w="sm" len="sm"/>
                      <a:tailEnd type="none" w="sm" len="sm"/>
                    </a:lnT>
                    <a:lnB w="38100" cap="flat" cmpd="sng" algn="ctr">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2700" dirty="0"/>
                    </a:p>
                  </a:txBody>
                  <a:tcPr marL="137138" marR="137138" marT="137138" marB="137138">
                    <a:lnL w="38100" cap="flat" cmpd="sng" algn="ctr">
                      <a:solidFill>
                        <a:srgbClr val="9E9E9E"/>
                      </a:solidFill>
                      <a:prstDash val="solid"/>
                      <a:round/>
                      <a:headEnd type="none" w="sm" len="sm"/>
                      <a:tailEnd type="none" w="sm" len="sm"/>
                    </a:lnL>
                    <a:lnR w="38100" cap="flat" cmpd="sng" algn="ctr">
                      <a:solidFill>
                        <a:srgbClr val="9E9E9E"/>
                      </a:solidFill>
                      <a:prstDash val="solid"/>
                      <a:round/>
                      <a:headEnd type="none" w="sm" len="sm"/>
                      <a:tailEnd type="none" w="sm" len="sm"/>
                    </a:lnR>
                    <a:lnT w="38100" cap="flat" cmpd="sng" algn="ctr">
                      <a:solidFill>
                        <a:srgbClr val="9E9E9E"/>
                      </a:solidFill>
                      <a:prstDash val="solid"/>
                      <a:round/>
                      <a:headEnd type="none" w="sm" len="sm"/>
                      <a:tailEnd type="none" w="sm" len="sm"/>
                    </a:lnT>
                    <a:lnB w="38100" cap="flat" cmpd="sng" algn="ctr">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2700" dirty="0"/>
                    </a:p>
                  </a:txBody>
                  <a:tcPr marL="137138" marR="137138" marT="137138" marB="137138">
                    <a:lnL w="38100" cap="flat" cmpd="sng" algn="ctr">
                      <a:solidFill>
                        <a:srgbClr val="9E9E9E"/>
                      </a:solidFill>
                      <a:prstDash val="solid"/>
                      <a:round/>
                      <a:headEnd type="none" w="sm" len="sm"/>
                      <a:tailEnd type="none" w="sm" len="sm"/>
                    </a:lnL>
                    <a:lnR w="38100" cap="flat" cmpd="sng" algn="ctr">
                      <a:solidFill>
                        <a:srgbClr val="9E9E9E"/>
                      </a:solidFill>
                      <a:prstDash val="solid"/>
                      <a:round/>
                      <a:headEnd type="none" w="sm" len="sm"/>
                      <a:tailEnd type="none" w="sm" len="sm"/>
                    </a:lnR>
                    <a:lnT w="38100" cap="flat" cmpd="sng" algn="ctr">
                      <a:solidFill>
                        <a:srgbClr val="9E9E9E"/>
                      </a:solidFill>
                      <a:prstDash val="solid"/>
                      <a:round/>
                      <a:headEnd type="none" w="sm" len="sm"/>
                      <a:tailEnd type="none" w="sm" len="sm"/>
                    </a:lnT>
                    <a:lnB w="38100" cap="flat" cmpd="sng" algn="ctr">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2700" dirty="0"/>
                    </a:p>
                  </a:txBody>
                  <a:tcPr marL="137138" marR="137138" marT="137138" marB="137138">
                    <a:lnL w="38100" cap="flat" cmpd="sng" algn="ctr">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lgn="ctr">
                      <a:solidFill>
                        <a:srgbClr val="9E9E9E"/>
                      </a:solidFill>
                      <a:prstDash val="solid"/>
                      <a:round/>
                      <a:headEnd type="none" w="sm" len="sm"/>
                      <a:tailEnd type="none" w="sm" len="sm"/>
                    </a:lnT>
                    <a:lnB w="38100"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1143000">
                <a:tc>
                  <a:txBody>
                    <a:bodyPr/>
                    <a:lstStyle/>
                    <a:p>
                      <a:pPr marL="0" lvl="0" indent="0" algn="l" rtl="0">
                        <a:spcBef>
                          <a:spcPts val="0"/>
                        </a:spcBef>
                        <a:spcAft>
                          <a:spcPts val="0"/>
                        </a:spcAft>
                        <a:buClr>
                          <a:schemeClr val="dk1"/>
                        </a:buClr>
                        <a:buSzPts val="1100"/>
                        <a:buFont typeface="Arial"/>
                        <a:buNone/>
                      </a:pPr>
                      <a:r>
                        <a:rPr lang="en-US" sz="2700" b="1" i="0" kern="1200" dirty="0">
                          <a:solidFill>
                            <a:schemeClr val="tx1"/>
                          </a:solidFill>
                          <a:effectLst/>
                          <a:latin typeface="+mn-lt"/>
                          <a:ea typeface="+mn-ea"/>
                          <a:cs typeface="+mn-cs"/>
                        </a:rPr>
                        <a:t>Definition and Prevalence of Diabetic Retinopathy (DR)</a:t>
                      </a:r>
                      <a:endParaRPr sz="4500" b="1" dirty="0">
                        <a:solidFill>
                          <a:schemeClr val="dk1"/>
                        </a:solidFill>
                        <a:latin typeface="Inter"/>
                        <a:ea typeface="Inter"/>
                        <a:cs typeface="Inter"/>
                        <a:sym typeface="Inter"/>
                      </a:endParaRPr>
                    </a:p>
                  </a:txBody>
                  <a:tcPr marL="137138" marR="137138" marT="137138" marB="137138">
                    <a:lnL w="38100" cap="flat" cmpd="sng">
                      <a:solidFill>
                        <a:srgbClr val="9E9E9E"/>
                      </a:solidFill>
                      <a:prstDash val="solid"/>
                      <a:round/>
                      <a:headEnd type="none" w="sm" len="sm"/>
                      <a:tailEnd type="none" w="sm" len="sm"/>
                    </a:lnL>
                    <a:lnR w="38100" cap="flat" cmpd="sng" algn="ctr">
                      <a:solidFill>
                        <a:srgbClr val="9E9E9E"/>
                      </a:solidFill>
                      <a:prstDash val="solid"/>
                      <a:round/>
                      <a:headEnd type="none" w="sm" len="sm"/>
                      <a:tailEnd type="none" w="sm" len="sm"/>
                    </a:lnR>
                    <a:lnT w="38100" cap="flat" cmpd="sng" algn="ctr">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C6AD5F">
                        <a:alpha val="64709"/>
                      </a:srgbClr>
                    </a:solidFill>
                  </a:tcPr>
                </a:tc>
                <a:tc>
                  <a:txBody>
                    <a:bodyPr/>
                    <a:lstStyle/>
                    <a:p>
                      <a:pPr marL="0" lvl="0" indent="0" algn="l" rtl="0">
                        <a:spcBef>
                          <a:spcPts val="0"/>
                        </a:spcBef>
                        <a:spcAft>
                          <a:spcPts val="0"/>
                        </a:spcAft>
                        <a:buNone/>
                      </a:pPr>
                      <a:endParaRPr sz="2700" dirty="0"/>
                    </a:p>
                  </a:txBody>
                  <a:tcPr marL="137138" marR="137138" marT="137138" marB="137138">
                    <a:lnL w="38100" cap="flat" cmpd="sng" algn="ctr">
                      <a:solidFill>
                        <a:srgbClr val="9E9E9E"/>
                      </a:solidFill>
                      <a:prstDash val="solid"/>
                      <a:round/>
                      <a:headEnd type="none" w="sm" len="sm"/>
                      <a:tailEnd type="none" w="sm" len="sm"/>
                    </a:lnL>
                    <a:lnR w="38100" cap="flat" cmpd="sng" algn="ctr">
                      <a:solidFill>
                        <a:srgbClr val="9E9E9E"/>
                      </a:solidFill>
                      <a:prstDash val="solid"/>
                      <a:round/>
                      <a:headEnd type="none" w="sm" len="sm"/>
                      <a:tailEnd type="none" w="sm" len="sm"/>
                    </a:lnR>
                    <a:lnT w="38100" cap="flat" cmpd="sng" algn="ctr">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2700" dirty="0"/>
                    </a:p>
                  </a:txBody>
                  <a:tcPr marL="137138" marR="137138" marT="137138" marB="137138">
                    <a:lnL w="38100" cap="flat" cmpd="sng" algn="ctr">
                      <a:solidFill>
                        <a:srgbClr val="9E9E9E"/>
                      </a:solidFill>
                      <a:prstDash val="solid"/>
                      <a:round/>
                      <a:headEnd type="none" w="sm" len="sm"/>
                      <a:tailEnd type="none" w="sm" len="sm"/>
                    </a:lnL>
                    <a:lnR w="38100" cap="flat" cmpd="sng" algn="ctr">
                      <a:solidFill>
                        <a:srgbClr val="9E9E9E"/>
                      </a:solidFill>
                      <a:prstDash val="solid"/>
                      <a:round/>
                      <a:headEnd type="none" w="sm" len="sm"/>
                      <a:tailEnd type="none" w="sm" len="sm"/>
                    </a:lnR>
                    <a:lnT w="38100" cap="flat" cmpd="sng" algn="ctr">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2700"/>
                    </a:p>
                  </a:txBody>
                  <a:tcPr marL="137138" marR="137138" marT="137138" marB="137138">
                    <a:lnL w="38100" cap="flat" cmpd="sng" algn="ctr">
                      <a:solidFill>
                        <a:srgbClr val="9E9E9E"/>
                      </a:solidFill>
                      <a:prstDash val="solid"/>
                      <a:round/>
                      <a:headEnd type="none" w="sm" len="sm"/>
                      <a:tailEnd type="none" w="sm" len="sm"/>
                    </a:lnL>
                    <a:lnR w="38100" cap="flat" cmpd="sng" algn="ctr">
                      <a:solidFill>
                        <a:srgbClr val="9E9E9E"/>
                      </a:solidFill>
                      <a:prstDash val="solid"/>
                      <a:round/>
                      <a:headEnd type="none" w="sm" len="sm"/>
                      <a:tailEnd type="none" w="sm" len="sm"/>
                    </a:lnR>
                    <a:lnT w="38100" cap="flat" cmpd="sng" algn="ctr">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2700" dirty="0"/>
                    </a:p>
                  </a:txBody>
                  <a:tcPr marL="137138" marR="137138" marT="137138" marB="137138">
                    <a:lnL w="38100" cap="flat" cmpd="sng" algn="ctr">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lgn="ctr">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539988193"/>
                  </a:ext>
                </a:extLst>
              </a:tr>
            </a:tbl>
          </a:graphicData>
        </a:graphic>
      </p:graphicFrame>
      <p:grpSp>
        <p:nvGrpSpPr>
          <p:cNvPr id="23" name="Group 76">
            <a:extLst>
              <a:ext uri="{FF2B5EF4-FFF2-40B4-BE49-F238E27FC236}">
                <a16:creationId xmlns:a16="http://schemas.microsoft.com/office/drawing/2014/main" id="{C14488C6-7B36-F944-EF34-C2E08BB4FD4D}"/>
              </a:ext>
            </a:extLst>
          </p:cNvPr>
          <p:cNvGrpSpPr/>
          <p:nvPr/>
        </p:nvGrpSpPr>
        <p:grpSpPr>
          <a:xfrm>
            <a:off x="11544300" y="5317170"/>
            <a:ext cx="457119" cy="505464"/>
            <a:chOff x="0" y="0"/>
            <a:chExt cx="645881" cy="917919"/>
          </a:xfrm>
        </p:grpSpPr>
        <p:sp>
          <p:nvSpPr>
            <p:cNvPr id="24" name="Freeform 77">
              <a:extLst>
                <a:ext uri="{FF2B5EF4-FFF2-40B4-BE49-F238E27FC236}">
                  <a16:creationId xmlns:a16="http://schemas.microsoft.com/office/drawing/2014/main" id="{FB19595A-9EB5-7F72-5FF1-E5F94CD91EAD}"/>
                </a:ext>
              </a:extLst>
            </p:cNvPr>
            <p:cNvSpPr/>
            <p:nvPr/>
          </p:nvSpPr>
          <p:spPr>
            <a:xfrm>
              <a:off x="0" y="0"/>
              <a:ext cx="645922" cy="917956"/>
            </a:xfrm>
            <a:custGeom>
              <a:avLst/>
              <a:gdLst/>
              <a:ahLst/>
              <a:cxnLst/>
              <a:rect l="l" t="t" r="r" b="b"/>
              <a:pathLst>
                <a:path w="645922" h="917956">
                  <a:moveTo>
                    <a:pt x="0" y="0"/>
                  </a:moveTo>
                  <a:lnTo>
                    <a:pt x="645922" y="0"/>
                  </a:lnTo>
                  <a:lnTo>
                    <a:pt x="645922" y="917956"/>
                  </a:lnTo>
                  <a:lnTo>
                    <a:pt x="0" y="917956"/>
                  </a:lnTo>
                  <a:lnTo>
                    <a:pt x="0" y="0"/>
                  </a:lnTo>
                  <a:close/>
                </a:path>
              </a:pathLst>
            </a:custGeom>
            <a:blipFill>
              <a:blip r:embed="rId4"/>
              <a:stretch>
                <a:fillRect l="-617" r="-611" b="4"/>
              </a:stretch>
            </a:blipFill>
          </p:spPr>
          <p:txBody>
            <a:bodyPr/>
            <a:lstStyle/>
            <a:p>
              <a:endParaRPr lang="en-US" sz="2700"/>
            </a:p>
          </p:txBody>
        </p:sp>
      </p:grpSp>
      <p:grpSp>
        <p:nvGrpSpPr>
          <p:cNvPr id="33" name="Group 66">
            <a:extLst>
              <a:ext uri="{FF2B5EF4-FFF2-40B4-BE49-F238E27FC236}">
                <a16:creationId xmlns:a16="http://schemas.microsoft.com/office/drawing/2014/main" id="{8A56B0C9-3B0F-C1B1-22E4-38DE791F11D8}"/>
              </a:ext>
            </a:extLst>
          </p:cNvPr>
          <p:cNvGrpSpPr/>
          <p:nvPr/>
        </p:nvGrpSpPr>
        <p:grpSpPr>
          <a:xfrm rot="831944">
            <a:off x="13777871" y="4467670"/>
            <a:ext cx="686265" cy="599789"/>
            <a:chOff x="0" y="0"/>
            <a:chExt cx="782125" cy="1117321"/>
          </a:xfrm>
        </p:grpSpPr>
        <p:sp>
          <p:nvSpPr>
            <p:cNvPr id="34" name="Freeform 67">
              <a:extLst>
                <a:ext uri="{FF2B5EF4-FFF2-40B4-BE49-F238E27FC236}">
                  <a16:creationId xmlns:a16="http://schemas.microsoft.com/office/drawing/2014/main" id="{4E8CD112-C0AC-335D-EBB5-C5BD517D56AC}"/>
                </a:ext>
              </a:extLst>
            </p:cNvPr>
            <p:cNvSpPr/>
            <p:nvPr/>
          </p:nvSpPr>
          <p:spPr>
            <a:xfrm>
              <a:off x="0" y="0"/>
              <a:ext cx="782066" cy="1117346"/>
            </a:xfrm>
            <a:custGeom>
              <a:avLst/>
              <a:gdLst/>
              <a:ahLst/>
              <a:cxnLst/>
              <a:rect l="l" t="t" r="r" b="b"/>
              <a:pathLst>
                <a:path w="782066" h="1117346">
                  <a:moveTo>
                    <a:pt x="0" y="0"/>
                  </a:moveTo>
                  <a:lnTo>
                    <a:pt x="782066" y="0"/>
                  </a:lnTo>
                  <a:lnTo>
                    <a:pt x="782066" y="1117346"/>
                  </a:lnTo>
                  <a:lnTo>
                    <a:pt x="0" y="1117346"/>
                  </a:lnTo>
                  <a:lnTo>
                    <a:pt x="0" y="0"/>
                  </a:lnTo>
                  <a:close/>
                </a:path>
              </a:pathLst>
            </a:custGeom>
            <a:blipFill>
              <a:blip r:embed="rId5"/>
              <a:stretch>
                <a:fillRect l="-1136" r="-1144" b="2"/>
              </a:stretch>
            </a:blipFill>
          </p:spPr>
          <p:txBody>
            <a:bodyPr/>
            <a:lstStyle/>
            <a:p>
              <a:endParaRPr lang="en-US" sz="2700" dirty="0"/>
            </a:p>
          </p:txBody>
        </p:sp>
      </p:grpSp>
      <p:grpSp>
        <p:nvGrpSpPr>
          <p:cNvPr id="4" name="Group 66">
            <a:extLst>
              <a:ext uri="{FF2B5EF4-FFF2-40B4-BE49-F238E27FC236}">
                <a16:creationId xmlns:a16="http://schemas.microsoft.com/office/drawing/2014/main" id="{86BCD883-643F-6A0A-C531-9804781EE92C}"/>
              </a:ext>
            </a:extLst>
          </p:cNvPr>
          <p:cNvGrpSpPr/>
          <p:nvPr/>
        </p:nvGrpSpPr>
        <p:grpSpPr>
          <a:xfrm rot="831944">
            <a:off x="11369124" y="4467670"/>
            <a:ext cx="686265" cy="599789"/>
            <a:chOff x="0" y="0"/>
            <a:chExt cx="782125" cy="1117321"/>
          </a:xfrm>
        </p:grpSpPr>
        <p:sp>
          <p:nvSpPr>
            <p:cNvPr id="5" name="Freeform 67">
              <a:extLst>
                <a:ext uri="{FF2B5EF4-FFF2-40B4-BE49-F238E27FC236}">
                  <a16:creationId xmlns:a16="http://schemas.microsoft.com/office/drawing/2014/main" id="{44502B4F-D7D1-FDE4-82F2-2BB39A4B2195}"/>
                </a:ext>
              </a:extLst>
            </p:cNvPr>
            <p:cNvSpPr/>
            <p:nvPr/>
          </p:nvSpPr>
          <p:spPr>
            <a:xfrm>
              <a:off x="0" y="0"/>
              <a:ext cx="782066" cy="1117346"/>
            </a:xfrm>
            <a:custGeom>
              <a:avLst/>
              <a:gdLst/>
              <a:ahLst/>
              <a:cxnLst/>
              <a:rect l="l" t="t" r="r" b="b"/>
              <a:pathLst>
                <a:path w="782066" h="1117346">
                  <a:moveTo>
                    <a:pt x="0" y="0"/>
                  </a:moveTo>
                  <a:lnTo>
                    <a:pt x="782066" y="0"/>
                  </a:lnTo>
                  <a:lnTo>
                    <a:pt x="782066" y="1117346"/>
                  </a:lnTo>
                  <a:lnTo>
                    <a:pt x="0" y="1117346"/>
                  </a:lnTo>
                  <a:lnTo>
                    <a:pt x="0" y="0"/>
                  </a:lnTo>
                  <a:close/>
                </a:path>
              </a:pathLst>
            </a:custGeom>
            <a:blipFill>
              <a:blip r:embed="rId5"/>
              <a:stretch>
                <a:fillRect l="-1136" r="-1144" b="2"/>
              </a:stretch>
            </a:blipFill>
          </p:spPr>
          <p:txBody>
            <a:bodyPr/>
            <a:lstStyle/>
            <a:p>
              <a:endParaRPr lang="en-US" sz="2700" dirty="0"/>
            </a:p>
          </p:txBody>
        </p:sp>
      </p:grpSp>
      <p:grpSp>
        <p:nvGrpSpPr>
          <p:cNvPr id="8" name="Group 66">
            <a:extLst>
              <a:ext uri="{FF2B5EF4-FFF2-40B4-BE49-F238E27FC236}">
                <a16:creationId xmlns:a16="http://schemas.microsoft.com/office/drawing/2014/main" id="{139007E6-98BF-5209-72B4-22D92A8F2B8A}"/>
              </a:ext>
            </a:extLst>
          </p:cNvPr>
          <p:cNvGrpSpPr/>
          <p:nvPr/>
        </p:nvGrpSpPr>
        <p:grpSpPr>
          <a:xfrm rot="831944">
            <a:off x="8395866" y="4336598"/>
            <a:ext cx="686265" cy="599789"/>
            <a:chOff x="0" y="0"/>
            <a:chExt cx="782125" cy="1117321"/>
          </a:xfrm>
        </p:grpSpPr>
        <p:sp>
          <p:nvSpPr>
            <p:cNvPr id="9" name="Freeform 67">
              <a:extLst>
                <a:ext uri="{FF2B5EF4-FFF2-40B4-BE49-F238E27FC236}">
                  <a16:creationId xmlns:a16="http://schemas.microsoft.com/office/drawing/2014/main" id="{FD4CF097-C582-0D0A-BBED-AED2DDF1F070}"/>
                </a:ext>
              </a:extLst>
            </p:cNvPr>
            <p:cNvSpPr/>
            <p:nvPr/>
          </p:nvSpPr>
          <p:spPr>
            <a:xfrm>
              <a:off x="0" y="0"/>
              <a:ext cx="782066" cy="1117346"/>
            </a:xfrm>
            <a:custGeom>
              <a:avLst/>
              <a:gdLst/>
              <a:ahLst/>
              <a:cxnLst/>
              <a:rect l="l" t="t" r="r" b="b"/>
              <a:pathLst>
                <a:path w="782066" h="1117346">
                  <a:moveTo>
                    <a:pt x="0" y="0"/>
                  </a:moveTo>
                  <a:lnTo>
                    <a:pt x="782066" y="0"/>
                  </a:lnTo>
                  <a:lnTo>
                    <a:pt x="782066" y="1117346"/>
                  </a:lnTo>
                  <a:lnTo>
                    <a:pt x="0" y="1117346"/>
                  </a:lnTo>
                  <a:lnTo>
                    <a:pt x="0" y="0"/>
                  </a:lnTo>
                  <a:close/>
                </a:path>
              </a:pathLst>
            </a:custGeom>
            <a:blipFill>
              <a:blip r:embed="rId5"/>
              <a:stretch>
                <a:fillRect l="-1136" r="-1144" b="2"/>
              </a:stretch>
            </a:blipFill>
          </p:spPr>
          <p:txBody>
            <a:bodyPr/>
            <a:lstStyle/>
            <a:p>
              <a:endParaRPr lang="en-US" sz="2700" dirty="0"/>
            </a:p>
          </p:txBody>
        </p:sp>
      </p:grpSp>
      <p:grpSp>
        <p:nvGrpSpPr>
          <p:cNvPr id="10" name="Group 66">
            <a:extLst>
              <a:ext uri="{FF2B5EF4-FFF2-40B4-BE49-F238E27FC236}">
                <a16:creationId xmlns:a16="http://schemas.microsoft.com/office/drawing/2014/main" id="{F21FA70F-319D-5A1C-6DFC-39EC8C3D0805}"/>
              </a:ext>
            </a:extLst>
          </p:cNvPr>
          <p:cNvGrpSpPr/>
          <p:nvPr/>
        </p:nvGrpSpPr>
        <p:grpSpPr>
          <a:xfrm rot="831944">
            <a:off x="15914903" y="4401778"/>
            <a:ext cx="686265" cy="599789"/>
            <a:chOff x="0" y="0"/>
            <a:chExt cx="782125" cy="1117321"/>
          </a:xfrm>
        </p:grpSpPr>
        <p:sp>
          <p:nvSpPr>
            <p:cNvPr id="11" name="Freeform 67">
              <a:extLst>
                <a:ext uri="{FF2B5EF4-FFF2-40B4-BE49-F238E27FC236}">
                  <a16:creationId xmlns:a16="http://schemas.microsoft.com/office/drawing/2014/main" id="{E67CDC44-3740-481B-5AF0-0D11F8205B01}"/>
                </a:ext>
              </a:extLst>
            </p:cNvPr>
            <p:cNvSpPr/>
            <p:nvPr/>
          </p:nvSpPr>
          <p:spPr>
            <a:xfrm>
              <a:off x="0" y="0"/>
              <a:ext cx="782066" cy="1117346"/>
            </a:xfrm>
            <a:custGeom>
              <a:avLst/>
              <a:gdLst/>
              <a:ahLst/>
              <a:cxnLst/>
              <a:rect l="l" t="t" r="r" b="b"/>
              <a:pathLst>
                <a:path w="782066" h="1117346">
                  <a:moveTo>
                    <a:pt x="0" y="0"/>
                  </a:moveTo>
                  <a:lnTo>
                    <a:pt x="782066" y="0"/>
                  </a:lnTo>
                  <a:lnTo>
                    <a:pt x="782066" y="1117346"/>
                  </a:lnTo>
                  <a:lnTo>
                    <a:pt x="0" y="1117346"/>
                  </a:lnTo>
                  <a:lnTo>
                    <a:pt x="0" y="0"/>
                  </a:lnTo>
                  <a:close/>
                </a:path>
              </a:pathLst>
            </a:custGeom>
            <a:blipFill>
              <a:blip r:embed="rId5"/>
              <a:stretch>
                <a:fillRect l="-1136" r="-1144" b="2"/>
              </a:stretch>
            </a:blipFill>
          </p:spPr>
          <p:txBody>
            <a:bodyPr/>
            <a:lstStyle/>
            <a:p>
              <a:endParaRPr lang="en-US" sz="2700" dirty="0"/>
            </a:p>
          </p:txBody>
        </p:sp>
      </p:grpSp>
      <p:grpSp>
        <p:nvGrpSpPr>
          <p:cNvPr id="12" name="Group 66">
            <a:extLst>
              <a:ext uri="{FF2B5EF4-FFF2-40B4-BE49-F238E27FC236}">
                <a16:creationId xmlns:a16="http://schemas.microsoft.com/office/drawing/2014/main" id="{7142343F-1A00-C498-FADD-7B66B4362DC0}"/>
              </a:ext>
            </a:extLst>
          </p:cNvPr>
          <p:cNvGrpSpPr/>
          <p:nvPr/>
        </p:nvGrpSpPr>
        <p:grpSpPr>
          <a:xfrm rot="831944">
            <a:off x="8412810" y="5149474"/>
            <a:ext cx="686265" cy="599789"/>
            <a:chOff x="0" y="0"/>
            <a:chExt cx="782125" cy="1117321"/>
          </a:xfrm>
        </p:grpSpPr>
        <p:sp>
          <p:nvSpPr>
            <p:cNvPr id="13" name="Freeform 67">
              <a:extLst>
                <a:ext uri="{FF2B5EF4-FFF2-40B4-BE49-F238E27FC236}">
                  <a16:creationId xmlns:a16="http://schemas.microsoft.com/office/drawing/2014/main" id="{1E375CE6-B680-23CF-6E2A-0965330BAFC5}"/>
                </a:ext>
              </a:extLst>
            </p:cNvPr>
            <p:cNvSpPr/>
            <p:nvPr/>
          </p:nvSpPr>
          <p:spPr>
            <a:xfrm>
              <a:off x="0" y="0"/>
              <a:ext cx="782066" cy="1117346"/>
            </a:xfrm>
            <a:custGeom>
              <a:avLst/>
              <a:gdLst/>
              <a:ahLst/>
              <a:cxnLst/>
              <a:rect l="l" t="t" r="r" b="b"/>
              <a:pathLst>
                <a:path w="782066" h="1117346">
                  <a:moveTo>
                    <a:pt x="0" y="0"/>
                  </a:moveTo>
                  <a:lnTo>
                    <a:pt x="782066" y="0"/>
                  </a:lnTo>
                  <a:lnTo>
                    <a:pt x="782066" y="1117346"/>
                  </a:lnTo>
                  <a:lnTo>
                    <a:pt x="0" y="1117346"/>
                  </a:lnTo>
                  <a:lnTo>
                    <a:pt x="0" y="0"/>
                  </a:lnTo>
                  <a:close/>
                </a:path>
              </a:pathLst>
            </a:custGeom>
            <a:blipFill>
              <a:blip r:embed="rId5"/>
              <a:stretch>
                <a:fillRect l="-1136" r="-1144" b="2"/>
              </a:stretch>
            </a:blipFill>
          </p:spPr>
          <p:txBody>
            <a:bodyPr/>
            <a:lstStyle/>
            <a:p>
              <a:endParaRPr lang="en-US" sz="2700" dirty="0"/>
            </a:p>
          </p:txBody>
        </p:sp>
      </p:grpSp>
      <p:grpSp>
        <p:nvGrpSpPr>
          <p:cNvPr id="39" name="Group 66">
            <a:extLst>
              <a:ext uri="{FF2B5EF4-FFF2-40B4-BE49-F238E27FC236}">
                <a16:creationId xmlns:a16="http://schemas.microsoft.com/office/drawing/2014/main" id="{6DE14749-2293-DDF1-24A5-406756618D40}"/>
              </a:ext>
            </a:extLst>
          </p:cNvPr>
          <p:cNvGrpSpPr/>
          <p:nvPr/>
        </p:nvGrpSpPr>
        <p:grpSpPr>
          <a:xfrm rot="831944">
            <a:off x="13830068" y="5194400"/>
            <a:ext cx="686265" cy="599789"/>
            <a:chOff x="0" y="0"/>
            <a:chExt cx="782125" cy="1117321"/>
          </a:xfrm>
        </p:grpSpPr>
        <p:sp>
          <p:nvSpPr>
            <p:cNvPr id="40" name="Freeform 67">
              <a:extLst>
                <a:ext uri="{FF2B5EF4-FFF2-40B4-BE49-F238E27FC236}">
                  <a16:creationId xmlns:a16="http://schemas.microsoft.com/office/drawing/2014/main" id="{527A8FCD-14D9-C3C1-A7CA-7764C3F79529}"/>
                </a:ext>
              </a:extLst>
            </p:cNvPr>
            <p:cNvSpPr/>
            <p:nvPr/>
          </p:nvSpPr>
          <p:spPr>
            <a:xfrm>
              <a:off x="0" y="0"/>
              <a:ext cx="782066" cy="1117346"/>
            </a:xfrm>
            <a:custGeom>
              <a:avLst/>
              <a:gdLst/>
              <a:ahLst/>
              <a:cxnLst/>
              <a:rect l="l" t="t" r="r" b="b"/>
              <a:pathLst>
                <a:path w="782066" h="1117346">
                  <a:moveTo>
                    <a:pt x="0" y="0"/>
                  </a:moveTo>
                  <a:lnTo>
                    <a:pt x="782066" y="0"/>
                  </a:lnTo>
                  <a:lnTo>
                    <a:pt x="782066" y="1117346"/>
                  </a:lnTo>
                  <a:lnTo>
                    <a:pt x="0" y="1117346"/>
                  </a:lnTo>
                  <a:lnTo>
                    <a:pt x="0" y="0"/>
                  </a:lnTo>
                  <a:close/>
                </a:path>
              </a:pathLst>
            </a:custGeom>
            <a:blipFill>
              <a:blip r:embed="rId5"/>
              <a:stretch>
                <a:fillRect l="-1136" r="-1144" b="2"/>
              </a:stretch>
            </a:blipFill>
          </p:spPr>
          <p:txBody>
            <a:bodyPr/>
            <a:lstStyle/>
            <a:p>
              <a:endParaRPr lang="en-US" sz="2700" dirty="0"/>
            </a:p>
          </p:txBody>
        </p:sp>
      </p:grpSp>
      <p:grpSp>
        <p:nvGrpSpPr>
          <p:cNvPr id="57" name="Group 66">
            <a:extLst>
              <a:ext uri="{FF2B5EF4-FFF2-40B4-BE49-F238E27FC236}">
                <a16:creationId xmlns:a16="http://schemas.microsoft.com/office/drawing/2014/main" id="{C68B8116-17A4-03A3-A2F0-D5C015549012}"/>
              </a:ext>
            </a:extLst>
          </p:cNvPr>
          <p:cNvGrpSpPr/>
          <p:nvPr/>
        </p:nvGrpSpPr>
        <p:grpSpPr>
          <a:xfrm rot="831944">
            <a:off x="15967883" y="5231576"/>
            <a:ext cx="686265" cy="599789"/>
            <a:chOff x="0" y="0"/>
            <a:chExt cx="782125" cy="1117321"/>
          </a:xfrm>
        </p:grpSpPr>
        <p:sp>
          <p:nvSpPr>
            <p:cNvPr id="58" name="Freeform 67">
              <a:extLst>
                <a:ext uri="{FF2B5EF4-FFF2-40B4-BE49-F238E27FC236}">
                  <a16:creationId xmlns:a16="http://schemas.microsoft.com/office/drawing/2014/main" id="{846B7BEF-5E4A-7705-F8B0-F18969683554}"/>
                </a:ext>
              </a:extLst>
            </p:cNvPr>
            <p:cNvSpPr/>
            <p:nvPr/>
          </p:nvSpPr>
          <p:spPr>
            <a:xfrm>
              <a:off x="0" y="0"/>
              <a:ext cx="782066" cy="1117346"/>
            </a:xfrm>
            <a:custGeom>
              <a:avLst/>
              <a:gdLst/>
              <a:ahLst/>
              <a:cxnLst/>
              <a:rect l="l" t="t" r="r" b="b"/>
              <a:pathLst>
                <a:path w="782066" h="1117346">
                  <a:moveTo>
                    <a:pt x="0" y="0"/>
                  </a:moveTo>
                  <a:lnTo>
                    <a:pt x="782066" y="0"/>
                  </a:lnTo>
                  <a:lnTo>
                    <a:pt x="782066" y="1117346"/>
                  </a:lnTo>
                  <a:lnTo>
                    <a:pt x="0" y="1117346"/>
                  </a:lnTo>
                  <a:lnTo>
                    <a:pt x="0" y="0"/>
                  </a:lnTo>
                  <a:close/>
                </a:path>
              </a:pathLst>
            </a:custGeom>
            <a:blipFill>
              <a:blip r:embed="rId5"/>
              <a:stretch>
                <a:fillRect l="-1136" r="-1144" b="2"/>
              </a:stretch>
            </a:blipFill>
          </p:spPr>
          <p:txBody>
            <a:bodyPr/>
            <a:lstStyle/>
            <a:p>
              <a:endParaRPr lang="en-US" sz="2700" dirty="0"/>
            </a:p>
          </p:txBody>
        </p:sp>
      </p:grpSp>
      <p:grpSp>
        <p:nvGrpSpPr>
          <p:cNvPr id="59" name="Group 66">
            <a:extLst>
              <a:ext uri="{FF2B5EF4-FFF2-40B4-BE49-F238E27FC236}">
                <a16:creationId xmlns:a16="http://schemas.microsoft.com/office/drawing/2014/main" id="{644C6EF9-4DA3-D410-F96A-8ADBF79B609E}"/>
              </a:ext>
            </a:extLst>
          </p:cNvPr>
          <p:cNvGrpSpPr/>
          <p:nvPr/>
        </p:nvGrpSpPr>
        <p:grpSpPr>
          <a:xfrm rot="831944">
            <a:off x="15974307" y="5986606"/>
            <a:ext cx="686265" cy="599789"/>
            <a:chOff x="0" y="0"/>
            <a:chExt cx="782125" cy="1117321"/>
          </a:xfrm>
        </p:grpSpPr>
        <p:sp>
          <p:nvSpPr>
            <p:cNvPr id="60" name="Freeform 67">
              <a:extLst>
                <a:ext uri="{FF2B5EF4-FFF2-40B4-BE49-F238E27FC236}">
                  <a16:creationId xmlns:a16="http://schemas.microsoft.com/office/drawing/2014/main" id="{AC6B2D61-9404-7552-7F26-9DD3D63A1DDC}"/>
                </a:ext>
              </a:extLst>
            </p:cNvPr>
            <p:cNvSpPr/>
            <p:nvPr/>
          </p:nvSpPr>
          <p:spPr>
            <a:xfrm>
              <a:off x="0" y="0"/>
              <a:ext cx="782066" cy="1117346"/>
            </a:xfrm>
            <a:custGeom>
              <a:avLst/>
              <a:gdLst/>
              <a:ahLst/>
              <a:cxnLst/>
              <a:rect l="l" t="t" r="r" b="b"/>
              <a:pathLst>
                <a:path w="782066" h="1117346">
                  <a:moveTo>
                    <a:pt x="0" y="0"/>
                  </a:moveTo>
                  <a:lnTo>
                    <a:pt x="782066" y="0"/>
                  </a:lnTo>
                  <a:lnTo>
                    <a:pt x="782066" y="1117346"/>
                  </a:lnTo>
                  <a:lnTo>
                    <a:pt x="0" y="1117346"/>
                  </a:lnTo>
                  <a:lnTo>
                    <a:pt x="0" y="0"/>
                  </a:lnTo>
                  <a:close/>
                </a:path>
              </a:pathLst>
            </a:custGeom>
            <a:blipFill>
              <a:blip r:embed="rId5"/>
              <a:stretch>
                <a:fillRect l="-1136" r="-1144" b="2"/>
              </a:stretch>
            </a:blipFill>
          </p:spPr>
          <p:txBody>
            <a:bodyPr/>
            <a:lstStyle/>
            <a:p>
              <a:endParaRPr lang="en-US" sz="2700" dirty="0"/>
            </a:p>
          </p:txBody>
        </p:sp>
      </p:grpSp>
      <p:grpSp>
        <p:nvGrpSpPr>
          <p:cNvPr id="61" name="Group 66">
            <a:extLst>
              <a:ext uri="{FF2B5EF4-FFF2-40B4-BE49-F238E27FC236}">
                <a16:creationId xmlns:a16="http://schemas.microsoft.com/office/drawing/2014/main" id="{ACA2098F-B370-7107-4325-D5DA410F8DD9}"/>
              </a:ext>
            </a:extLst>
          </p:cNvPr>
          <p:cNvGrpSpPr/>
          <p:nvPr/>
        </p:nvGrpSpPr>
        <p:grpSpPr>
          <a:xfrm rot="831944">
            <a:off x="13830039" y="5941175"/>
            <a:ext cx="686265" cy="599789"/>
            <a:chOff x="0" y="0"/>
            <a:chExt cx="782125" cy="1117321"/>
          </a:xfrm>
        </p:grpSpPr>
        <p:sp>
          <p:nvSpPr>
            <p:cNvPr id="62" name="Freeform 67">
              <a:extLst>
                <a:ext uri="{FF2B5EF4-FFF2-40B4-BE49-F238E27FC236}">
                  <a16:creationId xmlns:a16="http://schemas.microsoft.com/office/drawing/2014/main" id="{0162527C-FF5F-91F2-CF0F-8DF09112E01C}"/>
                </a:ext>
              </a:extLst>
            </p:cNvPr>
            <p:cNvSpPr/>
            <p:nvPr/>
          </p:nvSpPr>
          <p:spPr>
            <a:xfrm>
              <a:off x="0" y="0"/>
              <a:ext cx="782066" cy="1117346"/>
            </a:xfrm>
            <a:custGeom>
              <a:avLst/>
              <a:gdLst/>
              <a:ahLst/>
              <a:cxnLst/>
              <a:rect l="l" t="t" r="r" b="b"/>
              <a:pathLst>
                <a:path w="782066" h="1117346">
                  <a:moveTo>
                    <a:pt x="0" y="0"/>
                  </a:moveTo>
                  <a:lnTo>
                    <a:pt x="782066" y="0"/>
                  </a:lnTo>
                  <a:lnTo>
                    <a:pt x="782066" y="1117346"/>
                  </a:lnTo>
                  <a:lnTo>
                    <a:pt x="0" y="1117346"/>
                  </a:lnTo>
                  <a:lnTo>
                    <a:pt x="0" y="0"/>
                  </a:lnTo>
                  <a:close/>
                </a:path>
              </a:pathLst>
            </a:custGeom>
            <a:blipFill>
              <a:blip r:embed="rId5"/>
              <a:stretch>
                <a:fillRect l="-1136" r="-1144" b="2"/>
              </a:stretch>
            </a:blipFill>
          </p:spPr>
          <p:txBody>
            <a:bodyPr/>
            <a:lstStyle/>
            <a:p>
              <a:endParaRPr lang="en-US" sz="2700" dirty="0"/>
            </a:p>
          </p:txBody>
        </p:sp>
      </p:grpSp>
      <p:grpSp>
        <p:nvGrpSpPr>
          <p:cNvPr id="63" name="Group 66">
            <a:extLst>
              <a:ext uri="{FF2B5EF4-FFF2-40B4-BE49-F238E27FC236}">
                <a16:creationId xmlns:a16="http://schemas.microsoft.com/office/drawing/2014/main" id="{68276736-27FA-C370-C227-8216FF521C03}"/>
              </a:ext>
            </a:extLst>
          </p:cNvPr>
          <p:cNvGrpSpPr/>
          <p:nvPr/>
        </p:nvGrpSpPr>
        <p:grpSpPr>
          <a:xfrm rot="831944">
            <a:off x="15980015" y="7060513"/>
            <a:ext cx="686265" cy="599789"/>
            <a:chOff x="0" y="0"/>
            <a:chExt cx="782125" cy="1117321"/>
          </a:xfrm>
        </p:grpSpPr>
        <p:sp>
          <p:nvSpPr>
            <p:cNvPr id="64" name="Freeform 67">
              <a:extLst>
                <a:ext uri="{FF2B5EF4-FFF2-40B4-BE49-F238E27FC236}">
                  <a16:creationId xmlns:a16="http://schemas.microsoft.com/office/drawing/2014/main" id="{A2F61E82-892A-F849-A2B7-D5E331294053}"/>
                </a:ext>
              </a:extLst>
            </p:cNvPr>
            <p:cNvSpPr/>
            <p:nvPr/>
          </p:nvSpPr>
          <p:spPr>
            <a:xfrm>
              <a:off x="0" y="0"/>
              <a:ext cx="782066" cy="1117346"/>
            </a:xfrm>
            <a:custGeom>
              <a:avLst/>
              <a:gdLst/>
              <a:ahLst/>
              <a:cxnLst/>
              <a:rect l="l" t="t" r="r" b="b"/>
              <a:pathLst>
                <a:path w="782066" h="1117346">
                  <a:moveTo>
                    <a:pt x="0" y="0"/>
                  </a:moveTo>
                  <a:lnTo>
                    <a:pt x="782066" y="0"/>
                  </a:lnTo>
                  <a:lnTo>
                    <a:pt x="782066" y="1117346"/>
                  </a:lnTo>
                  <a:lnTo>
                    <a:pt x="0" y="1117346"/>
                  </a:lnTo>
                  <a:lnTo>
                    <a:pt x="0" y="0"/>
                  </a:lnTo>
                  <a:close/>
                </a:path>
              </a:pathLst>
            </a:custGeom>
            <a:blipFill>
              <a:blip r:embed="rId5"/>
              <a:stretch>
                <a:fillRect l="-1136" r="-1144" b="2"/>
              </a:stretch>
            </a:blipFill>
          </p:spPr>
          <p:txBody>
            <a:bodyPr/>
            <a:lstStyle/>
            <a:p>
              <a:endParaRPr lang="en-US" sz="2700" dirty="0"/>
            </a:p>
          </p:txBody>
        </p:sp>
      </p:grpSp>
      <p:grpSp>
        <p:nvGrpSpPr>
          <p:cNvPr id="65" name="Group 66">
            <a:extLst>
              <a:ext uri="{FF2B5EF4-FFF2-40B4-BE49-F238E27FC236}">
                <a16:creationId xmlns:a16="http://schemas.microsoft.com/office/drawing/2014/main" id="{DB802C52-F770-A7BE-8F01-1E6714CC02CF}"/>
              </a:ext>
            </a:extLst>
          </p:cNvPr>
          <p:cNvGrpSpPr/>
          <p:nvPr/>
        </p:nvGrpSpPr>
        <p:grpSpPr>
          <a:xfrm rot="831944">
            <a:off x="15998052" y="8257666"/>
            <a:ext cx="686265" cy="599789"/>
            <a:chOff x="0" y="0"/>
            <a:chExt cx="782125" cy="1117321"/>
          </a:xfrm>
        </p:grpSpPr>
        <p:sp>
          <p:nvSpPr>
            <p:cNvPr id="66" name="Freeform 67">
              <a:extLst>
                <a:ext uri="{FF2B5EF4-FFF2-40B4-BE49-F238E27FC236}">
                  <a16:creationId xmlns:a16="http://schemas.microsoft.com/office/drawing/2014/main" id="{500A69EB-F9FA-C9FF-32B5-52E21A809ADF}"/>
                </a:ext>
              </a:extLst>
            </p:cNvPr>
            <p:cNvSpPr/>
            <p:nvPr/>
          </p:nvSpPr>
          <p:spPr>
            <a:xfrm>
              <a:off x="0" y="0"/>
              <a:ext cx="782066" cy="1117346"/>
            </a:xfrm>
            <a:custGeom>
              <a:avLst/>
              <a:gdLst/>
              <a:ahLst/>
              <a:cxnLst/>
              <a:rect l="l" t="t" r="r" b="b"/>
              <a:pathLst>
                <a:path w="782066" h="1117346">
                  <a:moveTo>
                    <a:pt x="0" y="0"/>
                  </a:moveTo>
                  <a:lnTo>
                    <a:pt x="782066" y="0"/>
                  </a:lnTo>
                  <a:lnTo>
                    <a:pt x="782066" y="1117346"/>
                  </a:lnTo>
                  <a:lnTo>
                    <a:pt x="0" y="1117346"/>
                  </a:lnTo>
                  <a:lnTo>
                    <a:pt x="0" y="0"/>
                  </a:lnTo>
                  <a:close/>
                </a:path>
              </a:pathLst>
            </a:custGeom>
            <a:blipFill>
              <a:blip r:embed="rId5"/>
              <a:stretch>
                <a:fillRect l="-1136" r="-1144" b="2"/>
              </a:stretch>
            </a:blipFill>
          </p:spPr>
          <p:txBody>
            <a:bodyPr/>
            <a:lstStyle/>
            <a:p>
              <a:endParaRPr lang="en-US" sz="2700" dirty="0"/>
            </a:p>
          </p:txBody>
        </p:sp>
      </p:grpSp>
      <p:grpSp>
        <p:nvGrpSpPr>
          <p:cNvPr id="67" name="Group 66">
            <a:extLst>
              <a:ext uri="{FF2B5EF4-FFF2-40B4-BE49-F238E27FC236}">
                <a16:creationId xmlns:a16="http://schemas.microsoft.com/office/drawing/2014/main" id="{C796DE6C-259F-FA90-7D64-51C600F4715D}"/>
              </a:ext>
            </a:extLst>
          </p:cNvPr>
          <p:cNvGrpSpPr/>
          <p:nvPr/>
        </p:nvGrpSpPr>
        <p:grpSpPr>
          <a:xfrm rot="831944">
            <a:off x="13939453" y="8257658"/>
            <a:ext cx="686213" cy="599802"/>
            <a:chOff x="-86113" y="-546084"/>
            <a:chExt cx="782065" cy="1117346"/>
          </a:xfrm>
        </p:grpSpPr>
        <p:sp>
          <p:nvSpPr>
            <p:cNvPr id="68" name="Freeform 67">
              <a:extLst>
                <a:ext uri="{FF2B5EF4-FFF2-40B4-BE49-F238E27FC236}">
                  <a16:creationId xmlns:a16="http://schemas.microsoft.com/office/drawing/2014/main" id="{85E2FC83-7F74-DCC0-D138-699AF8CDA9E6}"/>
                </a:ext>
              </a:extLst>
            </p:cNvPr>
            <p:cNvSpPr/>
            <p:nvPr/>
          </p:nvSpPr>
          <p:spPr>
            <a:xfrm>
              <a:off x="-86113" y="-546084"/>
              <a:ext cx="782065" cy="1117346"/>
            </a:xfrm>
            <a:custGeom>
              <a:avLst/>
              <a:gdLst/>
              <a:ahLst/>
              <a:cxnLst/>
              <a:rect l="l" t="t" r="r" b="b"/>
              <a:pathLst>
                <a:path w="782066" h="1117346">
                  <a:moveTo>
                    <a:pt x="0" y="0"/>
                  </a:moveTo>
                  <a:lnTo>
                    <a:pt x="782066" y="0"/>
                  </a:lnTo>
                  <a:lnTo>
                    <a:pt x="782066" y="1117346"/>
                  </a:lnTo>
                  <a:lnTo>
                    <a:pt x="0" y="1117346"/>
                  </a:lnTo>
                  <a:lnTo>
                    <a:pt x="0" y="0"/>
                  </a:lnTo>
                  <a:close/>
                </a:path>
              </a:pathLst>
            </a:custGeom>
            <a:blipFill>
              <a:blip r:embed="rId5"/>
              <a:stretch>
                <a:fillRect l="-1136" r="-1144" b="2"/>
              </a:stretch>
            </a:blipFill>
          </p:spPr>
          <p:txBody>
            <a:bodyPr/>
            <a:lstStyle/>
            <a:p>
              <a:endParaRPr lang="en-US" sz="2700" dirty="0"/>
            </a:p>
          </p:txBody>
        </p:sp>
      </p:grpSp>
      <p:grpSp>
        <p:nvGrpSpPr>
          <p:cNvPr id="69" name="Group 66">
            <a:extLst>
              <a:ext uri="{FF2B5EF4-FFF2-40B4-BE49-F238E27FC236}">
                <a16:creationId xmlns:a16="http://schemas.microsoft.com/office/drawing/2014/main" id="{1552F16C-519B-EAE2-14FE-0180D3FE20FF}"/>
              </a:ext>
            </a:extLst>
          </p:cNvPr>
          <p:cNvGrpSpPr/>
          <p:nvPr/>
        </p:nvGrpSpPr>
        <p:grpSpPr>
          <a:xfrm rot="831944">
            <a:off x="11429741" y="7086796"/>
            <a:ext cx="686265" cy="599789"/>
            <a:chOff x="0" y="0"/>
            <a:chExt cx="782125" cy="1117321"/>
          </a:xfrm>
        </p:grpSpPr>
        <p:sp>
          <p:nvSpPr>
            <p:cNvPr id="70" name="Freeform 67">
              <a:extLst>
                <a:ext uri="{FF2B5EF4-FFF2-40B4-BE49-F238E27FC236}">
                  <a16:creationId xmlns:a16="http://schemas.microsoft.com/office/drawing/2014/main" id="{98487B82-F424-FA87-8BD0-2ACB1DA6A33D}"/>
                </a:ext>
              </a:extLst>
            </p:cNvPr>
            <p:cNvSpPr/>
            <p:nvPr/>
          </p:nvSpPr>
          <p:spPr>
            <a:xfrm>
              <a:off x="0" y="0"/>
              <a:ext cx="782066" cy="1117346"/>
            </a:xfrm>
            <a:custGeom>
              <a:avLst/>
              <a:gdLst/>
              <a:ahLst/>
              <a:cxnLst/>
              <a:rect l="l" t="t" r="r" b="b"/>
              <a:pathLst>
                <a:path w="782066" h="1117346">
                  <a:moveTo>
                    <a:pt x="0" y="0"/>
                  </a:moveTo>
                  <a:lnTo>
                    <a:pt x="782066" y="0"/>
                  </a:lnTo>
                  <a:lnTo>
                    <a:pt x="782066" y="1117346"/>
                  </a:lnTo>
                  <a:lnTo>
                    <a:pt x="0" y="1117346"/>
                  </a:lnTo>
                  <a:lnTo>
                    <a:pt x="0" y="0"/>
                  </a:lnTo>
                  <a:close/>
                </a:path>
              </a:pathLst>
            </a:custGeom>
            <a:blipFill>
              <a:blip r:embed="rId5"/>
              <a:stretch>
                <a:fillRect l="-1136" r="-1144" b="2"/>
              </a:stretch>
            </a:blipFill>
          </p:spPr>
          <p:txBody>
            <a:bodyPr/>
            <a:lstStyle/>
            <a:p>
              <a:endParaRPr lang="en-US" sz="2700" dirty="0"/>
            </a:p>
          </p:txBody>
        </p:sp>
      </p:grpSp>
      <p:grpSp>
        <p:nvGrpSpPr>
          <p:cNvPr id="71" name="Group 66">
            <a:extLst>
              <a:ext uri="{FF2B5EF4-FFF2-40B4-BE49-F238E27FC236}">
                <a16:creationId xmlns:a16="http://schemas.microsoft.com/office/drawing/2014/main" id="{B60C0F88-63AC-7546-774C-394FDA3CB91D}"/>
              </a:ext>
            </a:extLst>
          </p:cNvPr>
          <p:cNvGrpSpPr/>
          <p:nvPr/>
        </p:nvGrpSpPr>
        <p:grpSpPr>
          <a:xfrm rot="831944">
            <a:off x="8412806" y="8257663"/>
            <a:ext cx="686265" cy="599789"/>
            <a:chOff x="0" y="0"/>
            <a:chExt cx="782125" cy="1117321"/>
          </a:xfrm>
        </p:grpSpPr>
        <p:sp>
          <p:nvSpPr>
            <p:cNvPr id="72" name="Freeform 67">
              <a:extLst>
                <a:ext uri="{FF2B5EF4-FFF2-40B4-BE49-F238E27FC236}">
                  <a16:creationId xmlns:a16="http://schemas.microsoft.com/office/drawing/2014/main" id="{110D4435-4107-7A39-A47C-C724D3F687F3}"/>
                </a:ext>
              </a:extLst>
            </p:cNvPr>
            <p:cNvSpPr/>
            <p:nvPr/>
          </p:nvSpPr>
          <p:spPr>
            <a:xfrm>
              <a:off x="0" y="0"/>
              <a:ext cx="782066" cy="1117346"/>
            </a:xfrm>
            <a:custGeom>
              <a:avLst/>
              <a:gdLst/>
              <a:ahLst/>
              <a:cxnLst/>
              <a:rect l="l" t="t" r="r" b="b"/>
              <a:pathLst>
                <a:path w="782066" h="1117346">
                  <a:moveTo>
                    <a:pt x="0" y="0"/>
                  </a:moveTo>
                  <a:lnTo>
                    <a:pt x="782066" y="0"/>
                  </a:lnTo>
                  <a:lnTo>
                    <a:pt x="782066" y="1117346"/>
                  </a:lnTo>
                  <a:lnTo>
                    <a:pt x="0" y="1117346"/>
                  </a:lnTo>
                  <a:lnTo>
                    <a:pt x="0" y="0"/>
                  </a:lnTo>
                  <a:close/>
                </a:path>
              </a:pathLst>
            </a:custGeom>
            <a:blipFill>
              <a:blip r:embed="rId5"/>
              <a:stretch>
                <a:fillRect l="-1136" r="-1144" b="2"/>
              </a:stretch>
            </a:blipFill>
          </p:spPr>
          <p:txBody>
            <a:bodyPr/>
            <a:lstStyle/>
            <a:p>
              <a:endParaRPr lang="en-US" sz="2700" dirty="0"/>
            </a:p>
          </p:txBody>
        </p:sp>
      </p:grpSp>
      <p:grpSp>
        <p:nvGrpSpPr>
          <p:cNvPr id="73" name="Group 76">
            <a:extLst>
              <a:ext uri="{FF2B5EF4-FFF2-40B4-BE49-F238E27FC236}">
                <a16:creationId xmlns:a16="http://schemas.microsoft.com/office/drawing/2014/main" id="{15C74008-FB9B-AC86-6FEF-6CAE97D5F2F0}"/>
              </a:ext>
            </a:extLst>
          </p:cNvPr>
          <p:cNvGrpSpPr/>
          <p:nvPr/>
        </p:nvGrpSpPr>
        <p:grpSpPr>
          <a:xfrm>
            <a:off x="8510361" y="6065642"/>
            <a:ext cx="457119" cy="505464"/>
            <a:chOff x="0" y="0"/>
            <a:chExt cx="645881" cy="917919"/>
          </a:xfrm>
        </p:grpSpPr>
        <p:sp>
          <p:nvSpPr>
            <p:cNvPr id="74" name="Freeform 77">
              <a:extLst>
                <a:ext uri="{FF2B5EF4-FFF2-40B4-BE49-F238E27FC236}">
                  <a16:creationId xmlns:a16="http://schemas.microsoft.com/office/drawing/2014/main" id="{290E7D3C-AABD-4C6A-F243-B356E2E58604}"/>
                </a:ext>
              </a:extLst>
            </p:cNvPr>
            <p:cNvSpPr/>
            <p:nvPr/>
          </p:nvSpPr>
          <p:spPr>
            <a:xfrm>
              <a:off x="0" y="0"/>
              <a:ext cx="645922" cy="917956"/>
            </a:xfrm>
            <a:custGeom>
              <a:avLst/>
              <a:gdLst/>
              <a:ahLst/>
              <a:cxnLst/>
              <a:rect l="l" t="t" r="r" b="b"/>
              <a:pathLst>
                <a:path w="645922" h="917956">
                  <a:moveTo>
                    <a:pt x="0" y="0"/>
                  </a:moveTo>
                  <a:lnTo>
                    <a:pt x="645922" y="0"/>
                  </a:lnTo>
                  <a:lnTo>
                    <a:pt x="645922" y="917956"/>
                  </a:lnTo>
                  <a:lnTo>
                    <a:pt x="0" y="917956"/>
                  </a:lnTo>
                  <a:lnTo>
                    <a:pt x="0" y="0"/>
                  </a:lnTo>
                  <a:close/>
                </a:path>
              </a:pathLst>
            </a:custGeom>
            <a:blipFill>
              <a:blip r:embed="rId4"/>
              <a:stretch>
                <a:fillRect l="-617" r="-611" b="4"/>
              </a:stretch>
            </a:blipFill>
          </p:spPr>
          <p:txBody>
            <a:bodyPr/>
            <a:lstStyle/>
            <a:p>
              <a:endParaRPr lang="en-US" sz="2700"/>
            </a:p>
          </p:txBody>
        </p:sp>
      </p:grpSp>
      <p:grpSp>
        <p:nvGrpSpPr>
          <p:cNvPr id="75" name="Group 76">
            <a:extLst>
              <a:ext uri="{FF2B5EF4-FFF2-40B4-BE49-F238E27FC236}">
                <a16:creationId xmlns:a16="http://schemas.microsoft.com/office/drawing/2014/main" id="{E88E6584-3895-D998-3FE3-0BD99B09F494}"/>
              </a:ext>
            </a:extLst>
          </p:cNvPr>
          <p:cNvGrpSpPr/>
          <p:nvPr/>
        </p:nvGrpSpPr>
        <p:grpSpPr>
          <a:xfrm>
            <a:off x="11544329" y="6053331"/>
            <a:ext cx="457119" cy="505464"/>
            <a:chOff x="0" y="0"/>
            <a:chExt cx="645881" cy="917919"/>
          </a:xfrm>
        </p:grpSpPr>
        <p:sp>
          <p:nvSpPr>
            <p:cNvPr id="76" name="Freeform 77">
              <a:extLst>
                <a:ext uri="{FF2B5EF4-FFF2-40B4-BE49-F238E27FC236}">
                  <a16:creationId xmlns:a16="http://schemas.microsoft.com/office/drawing/2014/main" id="{F40CE74E-F234-E67C-C57A-4A2FC22CA3A3}"/>
                </a:ext>
              </a:extLst>
            </p:cNvPr>
            <p:cNvSpPr/>
            <p:nvPr/>
          </p:nvSpPr>
          <p:spPr>
            <a:xfrm>
              <a:off x="0" y="0"/>
              <a:ext cx="645922" cy="917956"/>
            </a:xfrm>
            <a:custGeom>
              <a:avLst/>
              <a:gdLst/>
              <a:ahLst/>
              <a:cxnLst/>
              <a:rect l="l" t="t" r="r" b="b"/>
              <a:pathLst>
                <a:path w="645922" h="917956">
                  <a:moveTo>
                    <a:pt x="0" y="0"/>
                  </a:moveTo>
                  <a:lnTo>
                    <a:pt x="645922" y="0"/>
                  </a:lnTo>
                  <a:lnTo>
                    <a:pt x="645922" y="917956"/>
                  </a:lnTo>
                  <a:lnTo>
                    <a:pt x="0" y="917956"/>
                  </a:lnTo>
                  <a:lnTo>
                    <a:pt x="0" y="0"/>
                  </a:lnTo>
                  <a:close/>
                </a:path>
              </a:pathLst>
            </a:custGeom>
            <a:blipFill>
              <a:blip r:embed="rId4"/>
              <a:stretch>
                <a:fillRect l="-617" r="-611" b="4"/>
              </a:stretch>
            </a:blipFill>
          </p:spPr>
          <p:txBody>
            <a:bodyPr/>
            <a:lstStyle/>
            <a:p>
              <a:endParaRPr lang="en-US" sz="2700"/>
            </a:p>
          </p:txBody>
        </p:sp>
      </p:grpSp>
      <p:grpSp>
        <p:nvGrpSpPr>
          <p:cNvPr id="77" name="Group 76">
            <a:extLst>
              <a:ext uri="{FF2B5EF4-FFF2-40B4-BE49-F238E27FC236}">
                <a16:creationId xmlns:a16="http://schemas.microsoft.com/office/drawing/2014/main" id="{089D63D0-2FD3-4383-4757-4C4134014B5E}"/>
              </a:ext>
            </a:extLst>
          </p:cNvPr>
          <p:cNvGrpSpPr/>
          <p:nvPr/>
        </p:nvGrpSpPr>
        <p:grpSpPr>
          <a:xfrm>
            <a:off x="8510361" y="7138650"/>
            <a:ext cx="457119" cy="505464"/>
            <a:chOff x="0" y="0"/>
            <a:chExt cx="645881" cy="917919"/>
          </a:xfrm>
        </p:grpSpPr>
        <p:sp>
          <p:nvSpPr>
            <p:cNvPr id="78" name="Freeform 77">
              <a:extLst>
                <a:ext uri="{FF2B5EF4-FFF2-40B4-BE49-F238E27FC236}">
                  <a16:creationId xmlns:a16="http://schemas.microsoft.com/office/drawing/2014/main" id="{4E0A61F5-A6D7-B4D1-03DB-412971BEC11A}"/>
                </a:ext>
              </a:extLst>
            </p:cNvPr>
            <p:cNvSpPr/>
            <p:nvPr/>
          </p:nvSpPr>
          <p:spPr>
            <a:xfrm>
              <a:off x="0" y="0"/>
              <a:ext cx="645922" cy="917956"/>
            </a:xfrm>
            <a:custGeom>
              <a:avLst/>
              <a:gdLst/>
              <a:ahLst/>
              <a:cxnLst/>
              <a:rect l="l" t="t" r="r" b="b"/>
              <a:pathLst>
                <a:path w="645922" h="917956">
                  <a:moveTo>
                    <a:pt x="0" y="0"/>
                  </a:moveTo>
                  <a:lnTo>
                    <a:pt x="645922" y="0"/>
                  </a:lnTo>
                  <a:lnTo>
                    <a:pt x="645922" y="917956"/>
                  </a:lnTo>
                  <a:lnTo>
                    <a:pt x="0" y="917956"/>
                  </a:lnTo>
                  <a:lnTo>
                    <a:pt x="0" y="0"/>
                  </a:lnTo>
                  <a:close/>
                </a:path>
              </a:pathLst>
            </a:custGeom>
            <a:blipFill>
              <a:blip r:embed="rId4"/>
              <a:stretch>
                <a:fillRect l="-617" r="-611" b="4"/>
              </a:stretch>
            </a:blipFill>
          </p:spPr>
          <p:txBody>
            <a:bodyPr/>
            <a:lstStyle/>
            <a:p>
              <a:endParaRPr lang="en-US" sz="2700"/>
            </a:p>
          </p:txBody>
        </p:sp>
      </p:grpSp>
      <p:grpSp>
        <p:nvGrpSpPr>
          <p:cNvPr id="79" name="Group 76">
            <a:extLst>
              <a:ext uri="{FF2B5EF4-FFF2-40B4-BE49-F238E27FC236}">
                <a16:creationId xmlns:a16="http://schemas.microsoft.com/office/drawing/2014/main" id="{26468391-CB8C-3C65-C75F-E05A82693D34}"/>
              </a:ext>
            </a:extLst>
          </p:cNvPr>
          <p:cNvGrpSpPr/>
          <p:nvPr/>
        </p:nvGrpSpPr>
        <p:grpSpPr>
          <a:xfrm>
            <a:off x="13944584" y="7088600"/>
            <a:ext cx="457119" cy="505464"/>
            <a:chOff x="0" y="0"/>
            <a:chExt cx="645881" cy="917919"/>
          </a:xfrm>
        </p:grpSpPr>
        <p:sp>
          <p:nvSpPr>
            <p:cNvPr id="80" name="Freeform 77">
              <a:extLst>
                <a:ext uri="{FF2B5EF4-FFF2-40B4-BE49-F238E27FC236}">
                  <a16:creationId xmlns:a16="http://schemas.microsoft.com/office/drawing/2014/main" id="{AD11420B-3BA5-2D2D-AD38-B4CBFD2854DD}"/>
                </a:ext>
              </a:extLst>
            </p:cNvPr>
            <p:cNvSpPr/>
            <p:nvPr/>
          </p:nvSpPr>
          <p:spPr>
            <a:xfrm>
              <a:off x="0" y="0"/>
              <a:ext cx="645922" cy="917956"/>
            </a:xfrm>
            <a:custGeom>
              <a:avLst/>
              <a:gdLst/>
              <a:ahLst/>
              <a:cxnLst/>
              <a:rect l="l" t="t" r="r" b="b"/>
              <a:pathLst>
                <a:path w="645922" h="917956">
                  <a:moveTo>
                    <a:pt x="0" y="0"/>
                  </a:moveTo>
                  <a:lnTo>
                    <a:pt x="645922" y="0"/>
                  </a:lnTo>
                  <a:lnTo>
                    <a:pt x="645922" y="917956"/>
                  </a:lnTo>
                  <a:lnTo>
                    <a:pt x="0" y="917956"/>
                  </a:lnTo>
                  <a:lnTo>
                    <a:pt x="0" y="0"/>
                  </a:lnTo>
                  <a:close/>
                </a:path>
              </a:pathLst>
            </a:custGeom>
            <a:blipFill>
              <a:blip r:embed="rId4"/>
              <a:stretch>
                <a:fillRect l="-617" r="-611" b="4"/>
              </a:stretch>
            </a:blipFill>
          </p:spPr>
          <p:txBody>
            <a:bodyPr/>
            <a:lstStyle/>
            <a:p>
              <a:endParaRPr lang="en-US" sz="2700" dirty="0"/>
            </a:p>
          </p:txBody>
        </p:sp>
      </p:grpSp>
      <p:grpSp>
        <p:nvGrpSpPr>
          <p:cNvPr id="81" name="Group 76">
            <a:extLst>
              <a:ext uri="{FF2B5EF4-FFF2-40B4-BE49-F238E27FC236}">
                <a16:creationId xmlns:a16="http://schemas.microsoft.com/office/drawing/2014/main" id="{3A8E7F65-A1CF-31FB-D17B-C5A50E1FF22E}"/>
              </a:ext>
            </a:extLst>
          </p:cNvPr>
          <p:cNvGrpSpPr/>
          <p:nvPr/>
        </p:nvGrpSpPr>
        <p:grpSpPr>
          <a:xfrm>
            <a:off x="11544329" y="8304825"/>
            <a:ext cx="457119" cy="505464"/>
            <a:chOff x="0" y="0"/>
            <a:chExt cx="645881" cy="917919"/>
          </a:xfrm>
        </p:grpSpPr>
        <p:sp>
          <p:nvSpPr>
            <p:cNvPr id="82" name="Freeform 77">
              <a:extLst>
                <a:ext uri="{FF2B5EF4-FFF2-40B4-BE49-F238E27FC236}">
                  <a16:creationId xmlns:a16="http://schemas.microsoft.com/office/drawing/2014/main" id="{63466FC8-EEA0-5C47-1896-8A7AF58E81F0}"/>
                </a:ext>
              </a:extLst>
            </p:cNvPr>
            <p:cNvSpPr/>
            <p:nvPr/>
          </p:nvSpPr>
          <p:spPr>
            <a:xfrm>
              <a:off x="0" y="0"/>
              <a:ext cx="645922" cy="917956"/>
            </a:xfrm>
            <a:custGeom>
              <a:avLst/>
              <a:gdLst/>
              <a:ahLst/>
              <a:cxnLst/>
              <a:rect l="l" t="t" r="r" b="b"/>
              <a:pathLst>
                <a:path w="645922" h="917956">
                  <a:moveTo>
                    <a:pt x="0" y="0"/>
                  </a:moveTo>
                  <a:lnTo>
                    <a:pt x="645922" y="0"/>
                  </a:lnTo>
                  <a:lnTo>
                    <a:pt x="645922" y="917956"/>
                  </a:lnTo>
                  <a:lnTo>
                    <a:pt x="0" y="917956"/>
                  </a:lnTo>
                  <a:lnTo>
                    <a:pt x="0" y="0"/>
                  </a:lnTo>
                  <a:close/>
                </a:path>
              </a:pathLst>
            </a:custGeom>
            <a:blipFill>
              <a:blip r:embed="rId4"/>
              <a:stretch>
                <a:fillRect l="-617" r="-611" b="4"/>
              </a:stretch>
            </a:blipFill>
          </p:spPr>
          <p:txBody>
            <a:bodyPr/>
            <a:lstStyle/>
            <a:p>
              <a:endParaRPr lang="en-US" sz="2700" dirty="0"/>
            </a:p>
          </p:txBody>
        </p:sp>
      </p:grpSp>
      <p:pic>
        <p:nvPicPr>
          <p:cNvPr id="15" name="Picture 14">
            <a:extLst>
              <a:ext uri="{FF2B5EF4-FFF2-40B4-BE49-F238E27FC236}">
                <a16:creationId xmlns:a16="http://schemas.microsoft.com/office/drawing/2014/main" id="{3A6163CA-63AB-C8E3-6967-FAAB1A45E924}"/>
              </a:ext>
            </a:extLst>
          </p:cNvPr>
          <p:cNvPicPr>
            <a:picLocks noChangeAspect="1"/>
          </p:cNvPicPr>
          <p:nvPr/>
        </p:nvPicPr>
        <p:blipFill>
          <a:blip r:embed="rId6"/>
          <a:stretch>
            <a:fillRect/>
          </a:stretch>
        </p:blipFill>
        <p:spPr>
          <a:xfrm>
            <a:off x="16891" y="9267999"/>
            <a:ext cx="18288000" cy="1175744"/>
          </a:xfrm>
          <a:prstGeom prst="rect">
            <a:avLst/>
          </a:prstGeom>
        </p:spPr>
      </p:pic>
      <p:pic>
        <p:nvPicPr>
          <p:cNvPr id="16" name="Picture 15">
            <a:extLst>
              <a:ext uri="{FF2B5EF4-FFF2-40B4-BE49-F238E27FC236}">
                <a16:creationId xmlns:a16="http://schemas.microsoft.com/office/drawing/2014/main" id="{8A442D18-97BA-2B37-FE01-811542D0965E}"/>
              </a:ext>
            </a:extLst>
          </p:cNvPr>
          <p:cNvPicPr>
            <a:picLocks noChangeAspect="1"/>
          </p:cNvPicPr>
          <p:nvPr/>
        </p:nvPicPr>
        <p:blipFill>
          <a:blip r:embed="rId7"/>
          <a:stretch>
            <a:fillRect/>
          </a:stretch>
        </p:blipFill>
        <p:spPr>
          <a:xfrm>
            <a:off x="7213372" y="9810134"/>
            <a:ext cx="9419136" cy="542591"/>
          </a:xfrm>
          <a:prstGeom prst="rect">
            <a:avLst/>
          </a:prstGeom>
        </p:spPr>
      </p:pic>
    </p:spTree>
    <p:extLst>
      <p:ext uri="{BB962C8B-B14F-4D97-AF65-F5344CB8AC3E}">
        <p14:creationId xmlns:p14="http://schemas.microsoft.com/office/powerpoint/2010/main" val="3553507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a:off x="857250" y="-4762500"/>
            <a:ext cx="16573500" cy="8077200"/>
            <a:chOff x="0" y="-38100"/>
            <a:chExt cx="3326311" cy="3683060"/>
          </a:xfrm>
        </p:grpSpPr>
        <p:sp>
          <p:nvSpPr>
            <p:cNvPr id="9" name="Freeform 9"/>
            <p:cNvSpPr/>
            <p:nvPr/>
          </p:nvSpPr>
          <p:spPr>
            <a:xfrm>
              <a:off x="0" y="2258716"/>
              <a:ext cx="3326311" cy="1386244"/>
            </a:xfrm>
            <a:custGeom>
              <a:avLst/>
              <a:gdLst/>
              <a:ahLst/>
              <a:cxnLst/>
              <a:rect l="l" t="t" r="r" b="b"/>
              <a:pathLst>
                <a:path w="3326311" h="1386244">
                  <a:moveTo>
                    <a:pt x="0" y="0"/>
                  </a:moveTo>
                  <a:lnTo>
                    <a:pt x="3326311" y="0"/>
                  </a:lnTo>
                  <a:lnTo>
                    <a:pt x="3326311" y="1386244"/>
                  </a:lnTo>
                  <a:lnTo>
                    <a:pt x="0" y="1386244"/>
                  </a:lnTo>
                  <a:close/>
                </a:path>
              </a:pathLst>
            </a:custGeom>
            <a:solidFill>
              <a:srgbClr val="00949D"/>
            </a:solidFill>
          </p:spPr>
          <p:txBody>
            <a:bodyPr/>
            <a:lstStyle/>
            <a:p>
              <a:endParaRPr lang="en-LK" dirty="0"/>
            </a:p>
          </p:txBody>
        </p:sp>
        <p:sp>
          <p:nvSpPr>
            <p:cNvPr id="10" name="TextBox 10"/>
            <p:cNvSpPr txBox="1"/>
            <p:nvPr/>
          </p:nvSpPr>
          <p:spPr>
            <a:xfrm>
              <a:off x="0" y="-38100"/>
              <a:ext cx="3326311" cy="1424344"/>
            </a:xfrm>
            <a:prstGeom prst="rect">
              <a:avLst/>
            </a:prstGeom>
          </p:spPr>
          <p:txBody>
            <a:bodyPr lIns="50800" tIns="50800" rIns="50800" bIns="50800" rtlCol="0" anchor="ctr"/>
            <a:lstStyle/>
            <a:p>
              <a:pPr algn="ctr">
                <a:lnSpc>
                  <a:spcPts val="2659"/>
                </a:lnSpc>
                <a:spcBef>
                  <a:spcPct val="0"/>
                </a:spcBef>
              </a:pPr>
              <a:endParaRPr/>
            </a:p>
          </p:txBody>
        </p:sp>
      </p:grpSp>
      <p:sp>
        <p:nvSpPr>
          <p:cNvPr id="21" name="TextBox 20">
            <a:extLst>
              <a:ext uri="{FF2B5EF4-FFF2-40B4-BE49-F238E27FC236}">
                <a16:creationId xmlns:a16="http://schemas.microsoft.com/office/drawing/2014/main" id="{3F6C6C79-DE72-7726-9C4C-4FE0E88CABA1}"/>
              </a:ext>
            </a:extLst>
          </p:cNvPr>
          <p:cNvSpPr txBox="1"/>
          <p:nvPr/>
        </p:nvSpPr>
        <p:spPr>
          <a:xfrm>
            <a:off x="6324600" y="1485900"/>
            <a:ext cx="4724400" cy="1015663"/>
          </a:xfrm>
          <a:prstGeom prst="rect">
            <a:avLst/>
          </a:prstGeom>
          <a:noFill/>
        </p:spPr>
        <p:txBody>
          <a:bodyPr wrap="square" rtlCol="0">
            <a:spAutoFit/>
          </a:bodyPr>
          <a:lstStyle/>
          <a:p>
            <a:r>
              <a:rPr lang="en-LK" sz="6000" dirty="0">
                <a:solidFill>
                  <a:schemeClr val="bg1"/>
                </a:solidFill>
              </a:rPr>
              <a:t>BACKGROUND</a:t>
            </a:r>
          </a:p>
        </p:txBody>
      </p:sp>
      <p:sp>
        <p:nvSpPr>
          <p:cNvPr id="22" name="TextBox 21">
            <a:extLst>
              <a:ext uri="{FF2B5EF4-FFF2-40B4-BE49-F238E27FC236}">
                <a16:creationId xmlns:a16="http://schemas.microsoft.com/office/drawing/2014/main" id="{310C5BE7-F785-4D9E-9997-FE96F6D06CC4}"/>
              </a:ext>
            </a:extLst>
          </p:cNvPr>
          <p:cNvSpPr txBox="1"/>
          <p:nvPr/>
        </p:nvSpPr>
        <p:spPr>
          <a:xfrm>
            <a:off x="857250" y="4604641"/>
            <a:ext cx="12039600" cy="3690241"/>
          </a:xfrm>
          <a:prstGeom prst="rect">
            <a:avLst/>
          </a:prstGeom>
          <a:noFill/>
        </p:spPr>
        <p:txBody>
          <a:bodyPr wrap="square" rtlCol="0">
            <a:spAutoFit/>
          </a:bodyPr>
          <a:lstStyle/>
          <a:p>
            <a:pPr marL="571500" indent="-571500">
              <a:lnSpc>
                <a:spcPct val="150000"/>
              </a:lnSpc>
              <a:buFont typeface="Wingdings" pitchFamily="2" charset="2"/>
              <a:buChar char="ü"/>
            </a:pPr>
            <a:r>
              <a:rPr lang="en-LK" sz="4000" dirty="0">
                <a:solidFill>
                  <a:srgbClr val="096A72"/>
                </a:solidFill>
              </a:rPr>
              <a:t>What is Decoding Diabetes ?</a:t>
            </a:r>
          </a:p>
          <a:p>
            <a:pPr marL="571500" indent="-571500">
              <a:lnSpc>
                <a:spcPct val="150000"/>
              </a:lnSpc>
              <a:buFont typeface="Wingdings" pitchFamily="2" charset="2"/>
              <a:buChar char="ü"/>
            </a:pPr>
            <a:r>
              <a:rPr lang="en-LK" sz="4000" dirty="0">
                <a:solidFill>
                  <a:srgbClr val="096A72"/>
                </a:solidFill>
              </a:rPr>
              <a:t>Why are we focusing on this topic ?</a:t>
            </a:r>
          </a:p>
          <a:p>
            <a:pPr marL="571500" indent="-571500">
              <a:lnSpc>
                <a:spcPct val="150000"/>
              </a:lnSpc>
              <a:buFont typeface="Wingdings" pitchFamily="2" charset="2"/>
              <a:buChar char="ü"/>
            </a:pPr>
            <a:r>
              <a:rPr lang="en-LK" sz="4000" dirty="0">
                <a:solidFill>
                  <a:srgbClr val="096A72"/>
                </a:solidFill>
              </a:rPr>
              <a:t>What are the main problems we identified ?</a:t>
            </a:r>
          </a:p>
          <a:p>
            <a:pPr marL="571500" indent="-571500">
              <a:lnSpc>
                <a:spcPct val="150000"/>
              </a:lnSpc>
              <a:buFont typeface="Wingdings" pitchFamily="2" charset="2"/>
              <a:buChar char="ü"/>
            </a:pPr>
            <a:endParaRPr lang="en-LK" sz="4000" dirty="0">
              <a:solidFill>
                <a:srgbClr val="096A72"/>
              </a:solidFill>
            </a:endParaRPr>
          </a:p>
        </p:txBody>
      </p:sp>
      <p:pic>
        <p:nvPicPr>
          <p:cNvPr id="24" name="Picture 23">
            <a:extLst>
              <a:ext uri="{FF2B5EF4-FFF2-40B4-BE49-F238E27FC236}">
                <a16:creationId xmlns:a16="http://schemas.microsoft.com/office/drawing/2014/main" id="{72AA3231-63E5-CF05-C0AA-04E4F2ABAE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08077"/>
            <a:ext cx="18297882" cy="1178923"/>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7530" y="2286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18" b="-9518"/>
            </a:stretch>
          </a:blipFill>
        </p:spPr>
        <p:txBody>
          <a:bodyPr/>
          <a:lstStyle/>
          <a:p>
            <a:endParaRPr lang="en-LK" dirty="0"/>
          </a:p>
        </p:txBody>
      </p:sp>
      <p:grpSp>
        <p:nvGrpSpPr>
          <p:cNvPr id="3" name="Group 3"/>
          <p:cNvGrpSpPr/>
          <p:nvPr/>
        </p:nvGrpSpPr>
        <p:grpSpPr>
          <a:xfrm>
            <a:off x="474985" y="0"/>
            <a:ext cx="9144000" cy="10287000"/>
            <a:chOff x="0" y="0"/>
            <a:chExt cx="2408296" cy="2709333"/>
          </a:xfrm>
        </p:grpSpPr>
        <p:sp>
          <p:nvSpPr>
            <p:cNvPr id="4" name="Freeform 4"/>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00949D"/>
            </a:solidFill>
          </p:spPr>
          <p:txBody>
            <a:bodyPr/>
            <a:lstStyle/>
            <a:p>
              <a:endParaRPr lang="en-LK"/>
            </a:p>
          </p:txBody>
        </p:sp>
        <p:sp>
          <p:nvSpPr>
            <p:cNvPr id="5" name="TextBox 5"/>
            <p:cNvSpPr txBox="1"/>
            <p:nvPr/>
          </p:nvSpPr>
          <p:spPr>
            <a:xfrm>
              <a:off x="0" y="-38100"/>
              <a:ext cx="2408296" cy="2747433"/>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rot="18900000">
            <a:off x="7226960" y="4437070"/>
            <a:ext cx="16683427" cy="7332130"/>
          </a:xfrm>
          <a:prstGeom prst="rect">
            <a:avLst/>
          </a:prstGeom>
        </p:spPr>
        <p:txBody>
          <a:bodyPr lIns="50800" tIns="50800" rIns="50800" bIns="50800" rtlCol="0" anchor="ctr"/>
          <a:lstStyle/>
          <a:p>
            <a:pPr algn="ctr">
              <a:lnSpc>
                <a:spcPts val="2659"/>
              </a:lnSpc>
              <a:spcBef>
                <a:spcPct val="0"/>
              </a:spcBef>
            </a:pPr>
            <a:endParaRPr/>
          </a:p>
        </p:txBody>
      </p:sp>
      <p:sp>
        <p:nvSpPr>
          <p:cNvPr id="16" name="Freeform 16"/>
          <p:cNvSpPr/>
          <p:nvPr/>
        </p:nvSpPr>
        <p:spPr>
          <a:xfrm>
            <a:off x="1388002" y="1790700"/>
            <a:ext cx="474985" cy="474985"/>
          </a:xfrm>
          <a:custGeom>
            <a:avLst/>
            <a:gdLst/>
            <a:ahLst/>
            <a:cxnLst/>
            <a:rect l="l" t="t" r="r" b="b"/>
            <a:pathLst>
              <a:path w="474985" h="474985">
                <a:moveTo>
                  <a:pt x="0" y="0"/>
                </a:moveTo>
                <a:lnTo>
                  <a:pt x="474985" y="0"/>
                </a:lnTo>
                <a:lnTo>
                  <a:pt x="474985" y="474985"/>
                </a:lnTo>
                <a:lnTo>
                  <a:pt x="0" y="4749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LK"/>
          </a:p>
        </p:txBody>
      </p:sp>
      <p:sp>
        <p:nvSpPr>
          <p:cNvPr id="17" name="TextBox 17"/>
          <p:cNvSpPr txBox="1"/>
          <p:nvPr/>
        </p:nvSpPr>
        <p:spPr>
          <a:xfrm>
            <a:off x="1984285" y="1805350"/>
            <a:ext cx="6550115" cy="974626"/>
          </a:xfrm>
          <a:prstGeom prst="rect">
            <a:avLst/>
          </a:prstGeom>
        </p:spPr>
        <p:txBody>
          <a:bodyPr lIns="0" tIns="0" rIns="0" bIns="0" rtlCol="0" anchor="t">
            <a:spAutoFit/>
          </a:bodyPr>
          <a:lstStyle/>
          <a:p>
            <a:pPr algn="just">
              <a:lnSpc>
                <a:spcPts val="3811"/>
              </a:lnSpc>
            </a:pPr>
            <a:r>
              <a:rPr lang="en-US" sz="3600" b="1" dirty="0">
                <a:solidFill>
                  <a:schemeClr val="bg1"/>
                </a:solidFill>
              </a:rPr>
              <a:t>Main Objective </a:t>
            </a:r>
            <a:endParaRPr lang="en-US" sz="3600" dirty="0">
              <a:solidFill>
                <a:schemeClr val="bg1"/>
              </a:solidFill>
            </a:endParaRPr>
          </a:p>
          <a:p>
            <a:pPr algn="just">
              <a:lnSpc>
                <a:spcPts val="3811"/>
              </a:lnSpc>
            </a:pPr>
            <a:r>
              <a:rPr lang="en-US" sz="3595" spc="-97" dirty="0">
                <a:solidFill>
                  <a:srgbClr val="FFFFFF"/>
                </a:solidFill>
                <a:latin typeface="Montserrat Medium"/>
              </a:rPr>
              <a:t> </a:t>
            </a:r>
          </a:p>
        </p:txBody>
      </p:sp>
      <p:sp>
        <p:nvSpPr>
          <p:cNvPr id="18" name="TextBox 18"/>
          <p:cNvSpPr txBox="1"/>
          <p:nvPr/>
        </p:nvSpPr>
        <p:spPr>
          <a:xfrm>
            <a:off x="1066800" y="6419283"/>
            <a:ext cx="7339446" cy="1292662"/>
          </a:xfrm>
          <a:prstGeom prst="rect">
            <a:avLst/>
          </a:prstGeom>
        </p:spPr>
        <p:txBody>
          <a:bodyPr wrap="square" lIns="0" tIns="0" rIns="0" bIns="0" rtlCol="0" anchor="t">
            <a:spAutoFit/>
          </a:bodyPr>
          <a:lstStyle/>
          <a:p>
            <a:pPr marL="354965" marR="180340">
              <a:lnSpc>
                <a:spcPct val="100000"/>
              </a:lnSpc>
              <a:spcBef>
                <a:spcPts val="1435"/>
              </a:spcBef>
              <a:tabLst>
                <a:tab pos="642620" algn="l"/>
              </a:tabLst>
            </a:pPr>
            <a:r>
              <a:rPr lang="en-GB" sz="2800" spc="-5" dirty="0">
                <a:solidFill>
                  <a:schemeClr val="bg1"/>
                </a:solidFill>
                <a:latin typeface="Calibri"/>
                <a:cs typeface="Calibri"/>
              </a:rPr>
              <a:t>To detect signs of retinopathy in diabetic patients' eye scans using image analysis techniques and stage prediction</a:t>
            </a:r>
            <a:endParaRPr lang="en-GB" sz="2800" dirty="0">
              <a:solidFill>
                <a:schemeClr val="bg1"/>
              </a:solidFill>
              <a:latin typeface="Calibri"/>
              <a:cs typeface="Calibri"/>
            </a:endParaRPr>
          </a:p>
        </p:txBody>
      </p:sp>
      <p:sp>
        <p:nvSpPr>
          <p:cNvPr id="21" name="Freeform 21"/>
          <p:cNvSpPr/>
          <p:nvPr/>
        </p:nvSpPr>
        <p:spPr>
          <a:xfrm>
            <a:off x="10227201" y="1943100"/>
            <a:ext cx="474985" cy="474985"/>
          </a:xfrm>
          <a:custGeom>
            <a:avLst/>
            <a:gdLst/>
            <a:ahLst/>
            <a:cxnLst/>
            <a:rect l="l" t="t" r="r" b="b"/>
            <a:pathLst>
              <a:path w="474985" h="474985">
                <a:moveTo>
                  <a:pt x="0" y="0"/>
                </a:moveTo>
                <a:lnTo>
                  <a:pt x="474985" y="0"/>
                </a:lnTo>
                <a:lnTo>
                  <a:pt x="474985" y="474985"/>
                </a:lnTo>
                <a:lnTo>
                  <a:pt x="0" y="474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LK"/>
          </a:p>
        </p:txBody>
      </p:sp>
      <p:sp>
        <p:nvSpPr>
          <p:cNvPr id="22" name="TextBox 22"/>
          <p:cNvSpPr txBox="1"/>
          <p:nvPr/>
        </p:nvSpPr>
        <p:spPr>
          <a:xfrm>
            <a:off x="10823485" y="1957750"/>
            <a:ext cx="6550115" cy="974626"/>
          </a:xfrm>
          <a:prstGeom prst="rect">
            <a:avLst/>
          </a:prstGeom>
        </p:spPr>
        <p:txBody>
          <a:bodyPr lIns="0" tIns="0" rIns="0" bIns="0" rtlCol="0" anchor="t">
            <a:spAutoFit/>
          </a:bodyPr>
          <a:lstStyle/>
          <a:p>
            <a:pPr algn="just">
              <a:lnSpc>
                <a:spcPts val="3811"/>
              </a:lnSpc>
            </a:pPr>
            <a:r>
              <a:rPr lang="en-US" sz="3600" b="1" dirty="0">
                <a:solidFill>
                  <a:srgbClr val="096A72"/>
                </a:solidFill>
              </a:rPr>
              <a:t>Specific Objectives</a:t>
            </a:r>
          </a:p>
          <a:p>
            <a:pPr algn="just">
              <a:lnSpc>
                <a:spcPts val="3811"/>
              </a:lnSpc>
            </a:pPr>
            <a:endParaRPr lang="en-US" sz="3595" spc="-97" dirty="0">
              <a:solidFill>
                <a:srgbClr val="00949D"/>
              </a:solidFill>
              <a:latin typeface="Montserrat Medium"/>
            </a:endParaRPr>
          </a:p>
        </p:txBody>
      </p:sp>
      <p:sp>
        <p:nvSpPr>
          <p:cNvPr id="23" name="TextBox 23"/>
          <p:cNvSpPr txBox="1"/>
          <p:nvPr/>
        </p:nvSpPr>
        <p:spPr>
          <a:xfrm>
            <a:off x="10464693" y="2994831"/>
            <a:ext cx="7719045" cy="4124206"/>
          </a:xfrm>
          <a:prstGeom prst="rect">
            <a:avLst/>
          </a:prstGeom>
        </p:spPr>
        <p:txBody>
          <a:bodyPr wrap="square" lIns="0" tIns="0" rIns="0" bIns="0" rtlCol="0" anchor="t">
            <a:spAutoFit/>
          </a:bodyPr>
          <a:lstStyle/>
          <a:p>
            <a:pPr marL="469265" marR="570230" indent="-457200">
              <a:lnSpc>
                <a:spcPct val="100000"/>
              </a:lnSpc>
              <a:spcBef>
                <a:spcPts val="100"/>
              </a:spcBef>
              <a:buFont typeface="Arial" panose="020B0604020202020204" pitchFamily="34" charset="0"/>
              <a:buChar char="•"/>
              <a:tabLst>
                <a:tab pos="299720" algn="l"/>
              </a:tabLst>
            </a:pPr>
            <a:r>
              <a:rPr lang="en-US" sz="2800" spc="-5" dirty="0">
                <a:solidFill>
                  <a:srgbClr val="096A72"/>
                </a:solidFill>
                <a:latin typeface="Segoe UI"/>
                <a:cs typeface="Segoe UI"/>
              </a:rPr>
              <a:t>To provide users with a reliable tool for diagnosis of diabetes.</a:t>
            </a:r>
          </a:p>
          <a:p>
            <a:pPr marL="469265" marR="570230" indent="-457200">
              <a:lnSpc>
                <a:spcPct val="100000"/>
              </a:lnSpc>
              <a:spcBef>
                <a:spcPts val="100"/>
              </a:spcBef>
              <a:buFont typeface="Arial" panose="020B0604020202020204" pitchFamily="34" charset="0"/>
              <a:buChar char="•"/>
              <a:tabLst>
                <a:tab pos="299720" algn="l"/>
              </a:tabLst>
            </a:pPr>
            <a:endParaRPr lang="en-US" sz="2800" spc="-5" dirty="0">
              <a:solidFill>
                <a:srgbClr val="096A72"/>
              </a:solidFill>
              <a:latin typeface="Segoe UI"/>
              <a:cs typeface="Segoe UI"/>
            </a:endParaRPr>
          </a:p>
          <a:p>
            <a:pPr marL="469265" marR="570230" indent="-457200">
              <a:lnSpc>
                <a:spcPct val="100000"/>
              </a:lnSpc>
              <a:spcBef>
                <a:spcPts val="100"/>
              </a:spcBef>
              <a:buFont typeface="Arial" panose="020B0604020202020204" pitchFamily="34" charset="0"/>
              <a:buChar char="•"/>
              <a:tabLst>
                <a:tab pos="299720" algn="l"/>
              </a:tabLst>
            </a:pPr>
            <a:r>
              <a:rPr lang="en-US" sz="2800" spc="-5" dirty="0">
                <a:solidFill>
                  <a:srgbClr val="096A72"/>
                </a:solidFill>
                <a:latin typeface="Segoe UI"/>
                <a:cs typeface="Segoe UI"/>
              </a:rPr>
              <a:t>To identify the stage of diabetic retinopathy</a:t>
            </a:r>
          </a:p>
          <a:p>
            <a:pPr marL="354965" marR="5080" indent="-342900">
              <a:lnSpc>
                <a:spcPct val="100000"/>
              </a:lnSpc>
              <a:spcBef>
                <a:spcPts val="2160"/>
              </a:spcBef>
              <a:buFont typeface="Arial" panose="020B0604020202020204" pitchFamily="34" charset="0"/>
              <a:buChar char="•"/>
              <a:tabLst>
                <a:tab pos="299720" algn="l"/>
              </a:tabLst>
            </a:pPr>
            <a:endParaRPr lang="en-US" sz="2400" dirty="0">
              <a:solidFill>
                <a:srgbClr val="096A72"/>
              </a:solidFill>
              <a:latin typeface="Segoe UI"/>
              <a:cs typeface="Segoe UI"/>
            </a:endParaRPr>
          </a:p>
          <a:p>
            <a:pPr marL="469265" marR="673100" indent="-457200">
              <a:lnSpc>
                <a:spcPct val="100000"/>
              </a:lnSpc>
              <a:buFont typeface="Arial" panose="020B0604020202020204" pitchFamily="34" charset="0"/>
              <a:buChar char="•"/>
              <a:tabLst>
                <a:tab pos="361315" algn="l"/>
                <a:tab pos="361950" algn="l"/>
              </a:tabLst>
            </a:pPr>
            <a:r>
              <a:rPr lang="en-US" sz="2800" dirty="0">
                <a:solidFill>
                  <a:srgbClr val="096A72"/>
                </a:solidFill>
              </a:rPr>
              <a:t>To reduce the risk of vision loss associated with diabetic retinopathy</a:t>
            </a:r>
          </a:p>
          <a:p>
            <a:pPr marL="469265" marR="673100" indent="-457200">
              <a:lnSpc>
                <a:spcPct val="100000"/>
              </a:lnSpc>
              <a:buFont typeface="Arial" panose="020B0604020202020204" pitchFamily="34" charset="0"/>
              <a:buChar char="•"/>
              <a:tabLst>
                <a:tab pos="361315" algn="l"/>
                <a:tab pos="361950" algn="l"/>
              </a:tabLst>
            </a:pPr>
            <a:endParaRPr lang="en-US" sz="2800" dirty="0">
              <a:solidFill>
                <a:srgbClr val="096A72"/>
              </a:solidFill>
              <a:latin typeface="Segoe UI"/>
              <a:cs typeface="Segoe UI"/>
            </a:endParaRPr>
          </a:p>
        </p:txBody>
      </p:sp>
      <p:pic>
        <p:nvPicPr>
          <p:cNvPr id="9" name="Picture 8" descr="A puzzle piece with a word on it&#10;&#10;Description automatically generated">
            <a:extLst>
              <a:ext uri="{FF2B5EF4-FFF2-40B4-BE49-F238E27FC236}">
                <a16:creationId xmlns:a16="http://schemas.microsoft.com/office/drawing/2014/main" id="{D00C56AD-AF91-4E42-9560-621C4CB6E0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65868" y="2670155"/>
            <a:ext cx="7018244" cy="3311545"/>
          </a:xfrm>
          <a:prstGeom prst="rect">
            <a:avLst/>
          </a:prstGeom>
        </p:spPr>
      </p:pic>
      <p:pic>
        <p:nvPicPr>
          <p:cNvPr id="11" name="Picture 10">
            <a:extLst>
              <a:ext uri="{FF2B5EF4-FFF2-40B4-BE49-F238E27FC236}">
                <a16:creationId xmlns:a16="http://schemas.microsoft.com/office/drawing/2014/main" id="{7D885ADF-D50C-C5A8-B767-CF3426F938B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82" y="9222377"/>
            <a:ext cx="18297882" cy="1178923"/>
          </a:xfrm>
          <a:prstGeom prst="rect">
            <a:avLst/>
          </a:prstGeom>
        </p:spPr>
      </p:pic>
      <p:sp>
        <p:nvSpPr>
          <p:cNvPr id="12" name="TextBox 11">
            <a:extLst>
              <a:ext uri="{FF2B5EF4-FFF2-40B4-BE49-F238E27FC236}">
                <a16:creationId xmlns:a16="http://schemas.microsoft.com/office/drawing/2014/main" id="{3F832D13-57DD-05DE-E87B-C4A4DA75CCA1}"/>
              </a:ext>
            </a:extLst>
          </p:cNvPr>
          <p:cNvSpPr txBox="1"/>
          <p:nvPr/>
        </p:nvSpPr>
        <p:spPr>
          <a:xfrm>
            <a:off x="6558887" y="9855897"/>
            <a:ext cx="9353006" cy="400110"/>
          </a:xfrm>
          <a:prstGeom prst="rect">
            <a:avLst/>
          </a:prstGeom>
          <a:noFill/>
        </p:spPr>
        <p:txBody>
          <a:bodyPr wrap="square">
            <a:spAutoFit/>
          </a:bodyPr>
          <a:lstStyle/>
          <a:p>
            <a:r>
              <a:rPr lang="en-US" sz="2000" b="1" dirty="0">
                <a:solidFill>
                  <a:schemeClr val="tx1"/>
                </a:solidFill>
              </a:rPr>
              <a:t>IT21102646</a:t>
            </a:r>
            <a:r>
              <a:rPr lang="en-US" sz="2000" dirty="0">
                <a:solidFill>
                  <a:schemeClr val="tx1"/>
                </a:solidFill>
              </a:rPr>
              <a:t> |   </a:t>
            </a:r>
            <a:r>
              <a:rPr lang="en-US" sz="2000" dirty="0"/>
              <a:t>Venuganth A</a:t>
            </a:r>
            <a:r>
              <a:rPr lang="en-US" sz="2000" b="1" dirty="0">
                <a:solidFill>
                  <a:schemeClr val="tx1"/>
                </a:solidFill>
              </a:rPr>
              <a:t>   </a:t>
            </a:r>
            <a:r>
              <a:rPr lang="en-US" sz="2000" dirty="0">
                <a:solidFill>
                  <a:schemeClr val="tx1"/>
                </a:solidFill>
              </a:rPr>
              <a:t>|   TMP-24-120</a:t>
            </a:r>
            <a:endParaRPr lang="en-US" sz="2000" b="0" dirty="0">
              <a:solidFill>
                <a:schemeClr val="tx1"/>
              </a:solidFill>
            </a:endParaRPr>
          </a:p>
        </p:txBody>
      </p:sp>
      <p:sp>
        <p:nvSpPr>
          <p:cNvPr id="7" name="Rectangle 6">
            <a:extLst>
              <a:ext uri="{FF2B5EF4-FFF2-40B4-BE49-F238E27FC236}">
                <a16:creationId xmlns:a16="http://schemas.microsoft.com/office/drawing/2014/main" id="{605BF221-310C-E329-B848-8D49DBAF7DCF}"/>
              </a:ext>
            </a:extLst>
          </p:cNvPr>
          <p:cNvSpPr/>
          <p:nvPr/>
        </p:nvSpPr>
        <p:spPr>
          <a:xfrm>
            <a:off x="6802041" y="215131"/>
            <a:ext cx="5037909" cy="1066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dirty="0"/>
          </a:p>
        </p:txBody>
      </p:sp>
      <p:sp>
        <p:nvSpPr>
          <p:cNvPr id="8" name="TextBox 7">
            <a:extLst>
              <a:ext uri="{FF2B5EF4-FFF2-40B4-BE49-F238E27FC236}">
                <a16:creationId xmlns:a16="http://schemas.microsoft.com/office/drawing/2014/main" id="{D78E0ED8-A1D1-0AD4-C923-C35AE6A4E562}"/>
              </a:ext>
            </a:extLst>
          </p:cNvPr>
          <p:cNvSpPr txBox="1"/>
          <p:nvPr/>
        </p:nvSpPr>
        <p:spPr>
          <a:xfrm>
            <a:off x="7633703" y="140992"/>
            <a:ext cx="4090945" cy="1107996"/>
          </a:xfrm>
          <a:prstGeom prst="rect">
            <a:avLst/>
          </a:prstGeom>
          <a:noFill/>
        </p:spPr>
        <p:txBody>
          <a:bodyPr wrap="square" rtlCol="0">
            <a:spAutoFit/>
          </a:bodyPr>
          <a:lstStyle/>
          <a:p>
            <a:r>
              <a:rPr lang="en-LK" sz="6600" dirty="0">
                <a:solidFill>
                  <a:srgbClr val="096A72"/>
                </a:solidFill>
              </a:rPr>
              <a:t>Objectives</a:t>
            </a:r>
          </a:p>
        </p:txBody>
      </p:sp>
    </p:spTree>
    <p:extLst>
      <p:ext uri="{BB962C8B-B14F-4D97-AF65-F5344CB8AC3E}">
        <p14:creationId xmlns:p14="http://schemas.microsoft.com/office/powerpoint/2010/main" val="42721430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31">
            <a:extLst>
              <a:ext uri="{FF2B5EF4-FFF2-40B4-BE49-F238E27FC236}">
                <a16:creationId xmlns:a16="http://schemas.microsoft.com/office/drawing/2014/main" id="{BE40B1D4-7C89-4546-5A07-1D26992DC603}"/>
              </a:ext>
            </a:extLst>
          </p:cNvPr>
          <p:cNvGrpSpPr/>
          <p:nvPr/>
        </p:nvGrpSpPr>
        <p:grpSpPr>
          <a:xfrm>
            <a:off x="11353800" y="6896100"/>
            <a:ext cx="4818611" cy="2386703"/>
            <a:chOff x="241177" y="9110"/>
            <a:chExt cx="3212406" cy="1591134"/>
          </a:xfrm>
        </p:grpSpPr>
        <p:sp>
          <p:nvSpPr>
            <p:cNvPr id="60" name="Rectangle: Rounded Corners 32">
              <a:extLst>
                <a:ext uri="{FF2B5EF4-FFF2-40B4-BE49-F238E27FC236}">
                  <a16:creationId xmlns:a16="http://schemas.microsoft.com/office/drawing/2014/main" id="{1CAE71A0-9C1D-AEA8-77CC-046D22476D38}"/>
                </a:ext>
              </a:extLst>
            </p:cNvPr>
            <p:cNvSpPr/>
            <p:nvPr/>
          </p:nvSpPr>
          <p:spPr>
            <a:xfrm>
              <a:off x="241177" y="9110"/>
              <a:ext cx="3212406" cy="1591134"/>
            </a:xfrm>
            <a:prstGeom prst="roundRect">
              <a:avLst>
                <a:gd name="adj" fmla="val 10000"/>
              </a:avLst>
            </a:prstGeom>
            <a:solidFill>
              <a:schemeClr val="accent5">
                <a:lumOff val="44000"/>
                <a:alpha val="90000"/>
              </a:schemeClr>
            </a:solidFill>
            <a:ln w="25400" cap="flat">
              <a:solidFill>
                <a:srgbClr val="07FFBB"/>
              </a:solidFill>
              <a:prstDash val="solid"/>
              <a:round/>
            </a:ln>
            <a:effectLst/>
          </p:spPr>
          <p:txBody>
            <a:bodyPr wrap="square" lIns="68579" tIns="68579" rIns="68579" bIns="68579" numCol="1" anchor="t">
              <a:noAutofit/>
            </a:bodyPr>
            <a:lstStyle/>
            <a:p>
              <a:pPr>
                <a:defRPr sz="1800">
                  <a:solidFill>
                    <a:srgbClr val="000000"/>
                  </a:solidFill>
                  <a:latin typeface="Cambria"/>
                  <a:ea typeface="Cambria"/>
                  <a:cs typeface="Cambria"/>
                  <a:sym typeface="Cambria"/>
                </a:defRPr>
              </a:pPr>
              <a:endParaRPr sz="2700" dirty="0"/>
            </a:p>
          </p:txBody>
        </p:sp>
        <p:sp>
          <p:nvSpPr>
            <p:cNvPr id="61" name="Rectangle: Rounded Corners 4">
              <a:extLst>
                <a:ext uri="{FF2B5EF4-FFF2-40B4-BE49-F238E27FC236}">
                  <a16:creationId xmlns:a16="http://schemas.microsoft.com/office/drawing/2014/main" id="{682B9AC9-EAA9-7786-5542-1038CE098D11}"/>
                </a:ext>
              </a:extLst>
            </p:cNvPr>
            <p:cNvSpPr txBox="1"/>
            <p:nvPr/>
          </p:nvSpPr>
          <p:spPr>
            <a:xfrm>
              <a:off x="1147353" y="430183"/>
              <a:ext cx="2178781" cy="5824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40" tIns="91440" rIns="91440" bIns="91440" numCol="1" anchor="t">
              <a:noAutofit/>
            </a:bodyPr>
            <a:lstStyle/>
            <a:p>
              <a:pPr marL="257175" lvl="1" indent="-257175" defTabSz="1066800">
                <a:lnSpc>
                  <a:spcPct val="90000"/>
                </a:lnSpc>
                <a:spcBef>
                  <a:spcPts val="300"/>
                </a:spcBef>
                <a:buSzPct val="100000"/>
                <a:buChar char="•"/>
                <a:defRPr sz="1600">
                  <a:solidFill>
                    <a:srgbClr val="000000"/>
                  </a:solidFill>
                  <a:latin typeface="Cambria"/>
                  <a:ea typeface="Cambria"/>
                  <a:cs typeface="Cambria"/>
                  <a:sym typeface="Cambria"/>
                </a:defRPr>
              </a:pPr>
              <a:r>
                <a:rPr sz="2400" dirty="0"/>
                <a:t>Simple interface</a:t>
              </a:r>
            </a:p>
            <a:p>
              <a:pPr marL="257175" lvl="1" indent="-257175" defTabSz="1066800">
                <a:lnSpc>
                  <a:spcPct val="90000"/>
                </a:lnSpc>
                <a:spcBef>
                  <a:spcPts val="300"/>
                </a:spcBef>
                <a:buSzPct val="100000"/>
                <a:buChar char="•"/>
                <a:defRPr sz="1600">
                  <a:solidFill>
                    <a:srgbClr val="000000"/>
                  </a:solidFill>
                  <a:latin typeface="Cambria"/>
                  <a:ea typeface="Cambria"/>
                  <a:cs typeface="Cambria"/>
                  <a:sym typeface="Cambria"/>
                </a:defRPr>
              </a:pPr>
              <a:r>
                <a:rPr sz="2400" dirty="0"/>
                <a:t>Easy to operate</a:t>
              </a:r>
            </a:p>
          </p:txBody>
        </p:sp>
      </p:grpSp>
      <p:grpSp>
        <p:nvGrpSpPr>
          <p:cNvPr id="62" name="Group 34">
            <a:extLst>
              <a:ext uri="{FF2B5EF4-FFF2-40B4-BE49-F238E27FC236}">
                <a16:creationId xmlns:a16="http://schemas.microsoft.com/office/drawing/2014/main" id="{6D082332-A092-9A10-F878-43EEC760232A}"/>
              </a:ext>
            </a:extLst>
          </p:cNvPr>
          <p:cNvGrpSpPr/>
          <p:nvPr/>
        </p:nvGrpSpPr>
        <p:grpSpPr>
          <a:xfrm>
            <a:off x="2230295" y="6696973"/>
            <a:ext cx="4518423" cy="2250850"/>
            <a:chOff x="0" y="-1"/>
            <a:chExt cx="3012281" cy="1500565"/>
          </a:xfrm>
        </p:grpSpPr>
        <p:sp>
          <p:nvSpPr>
            <p:cNvPr id="63" name="Rectangle: Rounded Corners 35">
              <a:extLst>
                <a:ext uri="{FF2B5EF4-FFF2-40B4-BE49-F238E27FC236}">
                  <a16:creationId xmlns:a16="http://schemas.microsoft.com/office/drawing/2014/main" id="{6CF7B0B0-9E53-1D61-26B6-C7D4FD80BD02}"/>
                </a:ext>
              </a:extLst>
            </p:cNvPr>
            <p:cNvSpPr/>
            <p:nvPr/>
          </p:nvSpPr>
          <p:spPr>
            <a:xfrm>
              <a:off x="0" y="-1"/>
              <a:ext cx="3012281" cy="1500565"/>
            </a:xfrm>
            <a:prstGeom prst="roundRect">
              <a:avLst>
                <a:gd name="adj" fmla="val 10000"/>
              </a:avLst>
            </a:prstGeom>
            <a:solidFill>
              <a:schemeClr val="accent5">
                <a:lumOff val="44000"/>
                <a:alpha val="90000"/>
              </a:schemeClr>
            </a:solidFill>
            <a:ln w="25400" cap="flat">
              <a:solidFill>
                <a:srgbClr val="1DFF83"/>
              </a:solidFill>
              <a:prstDash val="solid"/>
              <a:round/>
            </a:ln>
            <a:effectLst/>
          </p:spPr>
          <p:txBody>
            <a:bodyPr wrap="square" lIns="68579" tIns="68579" rIns="68579" bIns="68579" numCol="1" anchor="t">
              <a:noAutofit/>
            </a:bodyPr>
            <a:lstStyle/>
            <a:p>
              <a:pPr>
                <a:defRPr sz="1800">
                  <a:solidFill>
                    <a:srgbClr val="000000"/>
                  </a:solidFill>
                  <a:latin typeface="Cambria"/>
                  <a:ea typeface="Cambria"/>
                  <a:cs typeface="Cambria"/>
                  <a:sym typeface="Cambria"/>
                </a:defRPr>
              </a:pPr>
              <a:endParaRPr sz="2700"/>
            </a:p>
          </p:txBody>
        </p:sp>
        <p:sp>
          <p:nvSpPr>
            <p:cNvPr id="64" name="Rectangle: Rounded Corners 6">
              <a:extLst>
                <a:ext uri="{FF2B5EF4-FFF2-40B4-BE49-F238E27FC236}">
                  <a16:creationId xmlns:a16="http://schemas.microsoft.com/office/drawing/2014/main" id="{8C1199C2-289B-1EB8-C41A-6F07560CE9FE}"/>
                </a:ext>
              </a:extLst>
            </p:cNvPr>
            <p:cNvSpPr txBox="1"/>
            <p:nvPr/>
          </p:nvSpPr>
          <p:spPr>
            <a:xfrm>
              <a:off x="49480" y="159556"/>
              <a:ext cx="2658768" cy="7879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40" tIns="91440" rIns="91440" bIns="91440" numCol="1" anchor="t">
              <a:spAutoFit/>
            </a:bodyPr>
            <a:lstStyle/>
            <a:p>
              <a:pPr marL="257175" lvl="1" indent="-257175" defTabSz="1066800">
                <a:lnSpc>
                  <a:spcPct val="90000"/>
                </a:lnSpc>
                <a:spcBef>
                  <a:spcPts val="300"/>
                </a:spcBef>
                <a:buSzPct val="100000"/>
                <a:buChar char="•"/>
                <a:defRPr sz="1600">
                  <a:solidFill>
                    <a:srgbClr val="000000"/>
                  </a:solidFill>
                  <a:latin typeface="Cambria"/>
                  <a:ea typeface="Cambria"/>
                  <a:cs typeface="Cambria"/>
                  <a:sym typeface="Cambria"/>
                </a:defRPr>
              </a:pPr>
              <a:r>
                <a:rPr sz="2400"/>
                <a:t>Any IOS or Android devices with 2GB of RAM, Camera, and internet connectivity.</a:t>
              </a:r>
            </a:p>
          </p:txBody>
        </p:sp>
      </p:grpSp>
      <p:grpSp>
        <p:nvGrpSpPr>
          <p:cNvPr id="65" name="Group 37">
            <a:extLst>
              <a:ext uri="{FF2B5EF4-FFF2-40B4-BE49-F238E27FC236}">
                <a16:creationId xmlns:a16="http://schemas.microsoft.com/office/drawing/2014/main" id="{BEBD30DC-1DCB-DA72-E5AB-0DC3F77E87E2}"/>
              </a:ext>
            </a:extLst>
          </p:cNvPr>
          <p:cNvGrpSpPr/>
          <p:nvPr/>
        </p:nvGrpSpPr>
        <p:grpSpPr>
          <a:xfrm>
            <a:off x="11252087" y="4151800"/>
            <a:ext cx="5376704" cy="2411338"/>
            <a:chOff x="0" y="0"/>
            <a:chExt cx="3584468" cy="1607556"/>
          </a:xfrm>
        </p:grpSpPr>
        <p:sp>
          <p:nvSpPr>
            <p:cNvPr id="66" name="Rectangle: Rounded Corners 38">
              <a:extLst>
                <a:ext uri="{FF2B5EF4-FFF2-40B4-BE49-F238E27FC236}">
                  <a16:creationId xmlns:a16="http://schemas.microsoft.com/office/drawing/2014/main" id="{A302B5D1-6382-5477-572F-C90C85A92A6D}"/>
                </a:ext>
              </a:extLst>
            </p:cNvPr>
            <p:cNvSpPr/>
            <p:nvPr/>
          </p:nvSpPr>
          <p:spPr>
            <a:xfrm>
              <a:off x="0" y="0"/>
              <a:ext cx="3584468" cy="1607556"/>
            </a:xfrm>
            <a:prstGeom prst="roundRect">
              <a:avLst>
                <a:gd name="adj" fmla="val 10000"/>
              </a:avLst>
            </a:prstGeom>
            <a:solidFill>
              <a:schemeClr val="accent5">
                <a:lumOff val="44000"/>
                <a:alpha val="90000"/>
              </a:schemeClr>
            </a:solidFill>
            <a:ln w="25400" cap="flat">
              <a:solidFill>
                <a:srgbClr val="00EFEF"/>
              </a:solidFill>
              <a:prstDash val="solid"/>
              <a:round/>
            </a:ln>
            <a:effectLst/>
          </p:spPr>
          <p:txBody>
            <a:bodyPr wrap="square" lIns="68579" tIns="68579" rIns="68579" bIns="68579" numCol="1" anchor="t">
              <a:noAutofit/>
            </a:bodyPr>
            <a:lstStyle/>
            <a:p>
              <a:pPr>
                <a:defRPr sz="1800">
                  <a:solidFill>
                    <a:srgbClr val="000000"/>
                  </a:solidFill>
                  <a:latin typeface="Cambria"/>
                  <a:ea typeface="Cambria"/>
                  <a:cs typeface="Cambria"/>
                  <a:sym typeface="Cambria"/>
                </a:defRPr>
              </a:pPr>
              <a:endParaRPr sz="2700"/>
            </a:p>
          </p:txBody>
        </p:sp>
        <p:sp>
          <p:nvSpPr>
            <p:cNvPr id="67" name="Rectangle: Rounded Corners 8">
              <a:extLst>
                <a:ext uri="{FF2B5EF4-FFF2-40B4-BE49-F238E27FC236}">
                  <a16:creationId xmlns:a16="http://schemas.microsoft.com/office/drawing/2014/main" id="{6E12003D-3BE2-DC2C-619C-3DF1DBBFE8C2}"/>
                </a:ext>
              </a:extLst>
            </p:cNvPr>
            <p:cNvSpPr txBox="1"/>
            <p:nvPr/>
          </p:nvSpPr>
          <p:spPr>
            <a:xfrm>
              <a:off x="1110653" y="35312"/>
              <a:ext cx="2438502" cy="132339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40" tIns="91440" rIns="91440" bIns="91440" numCol="1" anchor="t">
              <a:noAutofit/>
            </a:bodyPr>
            <a:lstStyle/>
            <a:p>
              <a:pPr marL="852488" lvl="1" indent="-166688" defTabSz="1066800">
                <a:lnSpc>
                  <a:spcPct val="90000"/>
                </a:lnSpc>
                <a:spcBef>
                  <a:spcPts val="450"/>
                </a:spcBef>
                <a:buSzPct val="100000"/>
                <a:buChar char="•"/>
                <a:defRPr sz="1800">
                  <a:solidFill>
                    <a:srgbClr val="000000"/>
                  </a:solidFill>
                  <a:latin typeface="Times New Roman"/>
                  <a:ea typeface="Times New Roman"/>
                  <a:cs typeface="Times New Roman"/>
                  <a:sym typeface="Times New Roman"/>
                </a:defRPr>
              </a:pPr>
              <a:r>
                <a:rPr sz="2700" dirty="0"/>
                <a:t>Accuracy</a:t>
              </a:r>
            </a:p>
            <a:p>
              <a:pPr marL="852488" lvl="1" indent="-166688" defTabSz="1066800">
                <a:lnSpc>
                  <a:spcPct val="90000"/>
                </a:lnSpc>
                <a:spcBef>
                  <a:spcPts val="450"/>
                </a:spcBef>
                <a:buSzPct val="100000"/>
                <a:buChar char="•"/>
                <a:defRPr sz="1800">
                  <a:solidFill>
                    <a:srgbClr val="000000"/>
                  </a:solidFill>
                  <a:latin typeface="Times New Roman"/>
                  <a:ea typeface="Times New Roman"/>
                  <a:cs typeface="Times New Roman"/>
                  <a:sym typeface="Times New Roman"/>
                </a:defRPr>
              </a:pPr>
              <a:r>
                <a:rPr sz="2700" dirty="0"/>
                <a:t>Speed</a:t>
              </a:r>
            </a:p>
            <a:p>
              <a:pPr marL="852488" lvl="1" indent="-166688" defTabSz="1066800">
                <a:lnSpc>
                  <a:spcPct val="90000"/>
                </a:lnSpc>
                <a:spcBef>
                  <a:spcPts val="450"/>
                </a:spcBef>
                <a:buSzPct val="100000"/>
                <a:buChar char="•"/>
                <a:defRPr sz="1800">
                  <a:solidFill>
                    <a:srgbClr val="000000"/>
                  </a:solidFill>
                  <a:latin typeface="Times New Roman"/>
                  <a:ea typeface="Times New Roman"/>
                  <a:cs typeface="Times New Roman"/>
                  <a:sym typeface="Times New Roman"/>
                </a:defRPr>
              </a:pPr>
              <a:r>
                <a:rPr sz="2700" dirty="0"/>
                <a:t>Scalability</a:t>
              </a:r>
            </a:p>
            <a:p>
              <a:pPr marL="852488" lvl="1" indent="-166688" defTabSz="1066800">
                <a:lnSpc>
                  <a:spcPct val="90000"/>
                </a:lnSpc>
                <a:spcBef>
                  <a:spcPts val="450"/>
                </a:spcBef>
                <a:buSzPct val="100000"/>
                <a:buChar char="•"/>
                <a:defRPr sz="1800">
                  <a:solidFill>
                    <a:srgbClr val="000000"/>
                  </a:solidFill>
                  <a:latin typeface="Times New Roman"/>
                  <a:ea typeface="Times New Roman"/>
                  <a:cs typeface="Times New Roman"/>
                  <a:sym typeface="Times New Roman"/>
                </a:defRPr>
              </a:pPr>
              <a:r>
                <a:rPr sz="2700" dirty="0"/>
                <a:t>Reliability</a:t>
              </a:r>
            </a:p>
          </p:txBody>
        </p:sp>
      </p:grpSp>
      <p:grpSp>
        <p:nvGrpSpPr>
          <p:cNvPr id="68" name="Group 40">
            <a:extLst>
              <a:ext uri="{FF2B5EF4-FFF2-40B4-BE49-F238E27FC236}">
                <a16:creationId xmlns:a16="http://schemas.microsoft.com/office/drawing/2014/main" id="{0023BFA3-8FE4-ADCE-1D02-1AA81D20C07B}"/>
              </a:ext>
            </a:extLst>
          </p:cNvPr>
          <p:cNvGrpSpPr/>
          <p:nvPr/>
        </p:nvGrpSpPr>
        <p:grpSpPr>
          <a:xfrm>
            <a:off x="2681977" y="3356276"/>
            <a:ext cx="5376704" cy="2424732"/>
            <a:chOff x="0" y="0"/>
            <a:chExt cx="3584467" cy="1616487"/>
          </a:xfrm>
        </p:grpSpPr>
        <p:sp>
          <p:nvSpPr>
            <p:cNvPr id="69" name="Rectangle: Rounded Corners 41">
              <a:extLst>
                <a:ext uri="{FF2B5EF4-FFF2-40B4-BE49-F238E27FC236}">
                  <a16:creationId xmlns:a16="http://schemas.microsoft.com/office/drawing/2014/main" id="{2914B89E-C587-BF7C-6CCB-1EA175A11166}"/>
                </a:ext>
              </a:extLst>
            </p:cNvPr>
            <p:cNvSpPr/>
            <p:nvPr/>
          </p:nvSpPr>
          <p:spPr>
            <a:xfrm>
              <a:off x="0" y="-1"/>
              <a:ext cx="3584468" cy="1616489"/>
            </a:xfrm>
            <a:prstGeom prst="roundRect">
              <a:avLst>
                <a:gd name="adj" fmla="val 10000"/>
              </a:avLst>
            </a:prstGeom>
            <a:solidFill>
              <a:schemeClr val="accent5">
                <a:lumOff val="44000"/>
                <a:alpha val="90000"/>
              </a:schemeClr>
            </a:solidFill>
            <a:ln w="25400" cap="flat">
              <a:solidFill>
                <a:srgbClr val="009DD9"/>
              </a:solidFill>
              <a:prstDash val="solid"/>
              <a:round/>
            </a:ln>
            <a:effectLst/>
          </p:spPr>
          <p:txBody>
            <a:bodyPr wrap="square" lIns="68579" tIns="68579" rIns="68579" bIns="68579" numCol="1" anchor="t">
              <a:noAutofit/>
            </a:bodyPr>
            <a:lstStyle/>
            <a:p>
              <a:pPr>
                <a:defRPr sz="1800">
                  <a:solidFill>
                    <a:srgbClr val="000000"/>
                  </a:solidFill>
                  <a:latin typeface="Cambria"/>
                  <a:ea typeface="Cambria"/>
                  <a:cs typeface="Cambria"/>
                  <a:sym typeface="Cambria"/>
                </a:defRPr>
              </a:pPr>
              <a:endParaRPr sz="2700"/>
            </a:p>
          </p:txBody>
        </p:sp>
        <p:sp>
          <p:nvSpPr>
            <p:cNvPr id="70" name="Rectangle: Rounded Corners 10">
              <a:extLst>
                <a:ext uri="{FF2B5EF4-FFF2-40B4-BE49-F238E27FC236}">
                  <a16:creationId xmlns:a16="http://schemas.microsoft.com/office/drawing/2014/main" id="{61BDCCA5-620B-B615-C213-7E41DAF28A3A}"/>
                </a:ext>
              </a:extLst>
            </p:cNvPr>
            <p:cNvSpPr txBox="1"/>
            <p:nvPr/>
          </p:nvSpPr>
          <p:spPr>
            <a:xfrm>
              <a:off x="35509" y="35509"/>
              <a:ext cx="2438110" cy="5770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40" tIns="91440" rIns="91440" bIns="91440" numCol="1" anchor="t">
              <a:noAutofit/>
            </a:bodyPr>
            <a:lstStyle/>
            <a:p>
              <a:pPr marL="257175" lvl="1" indent="-257175" defTabSz="1066800">
                <a:lnSpc>
                  <a:spcPct val="90000"/>
                </a:lnSpc>
                <a:spcBef>
                  <a:spcPts val="300"/>
                </a:spcBef>
                <a:buSzPct val="100000"/>
                <a:buChar char="•"/>
                <a:defRPr sz="1600">
                  <a:solidFill>
                    <a:srgbClr val="000000"/>
                  </a:solidFill>
                  <a:latin typeface="Times New Roman"/>
                  <a:ea typeface="Times New Roman"/>
                  <a:cs typeface="Times New Roman"/>
                  <a:sym typeface="Times New Roman"/>
                </a:defRPr>
              </a:pPr>
              <a:r>
                <a:rPr sz="2400" dirty="0"/>
                <a:t>Extract images from</a:t>
              </a:r>
              <a:r>
                <a:rPr lang="en-US" sz="2400" dirty="0"/>
                <a:t> scanned images</a:t>
              </a:r>
              <a:endParaRPr sz="2400" dirty="0"/>
            </a:p>
          </p:txBody>
        </p:sp>
      </p:grpSp>
      <p:grpSp>
        <p:nvGrpSpPr>
          <p:cNvPr id="71" name="Group 43">
            <a:extLst>
              <a:ext uri="{FF2B5EF4-FFF2-40B4-BE49-F238E27FC236}">
                <a16:creationId xmlns:a16="http://schemas.microsoft.com/office/drawing/2014/main" id="{0737D546-548E-ACE0-EFD6-0A45875E8545}"/>
              </a:ext>
            </a:extLst>
          </p:cNvPr>
          <p:cNvGrpSpPr/>
          <p:nvPr/>
        </p:nvGrpSpPr>
        <p:grpSpPr>
          <a:xfrm>
            <a:off x="5828531" y="3110113"/>
            <a:ext cx="2917062" cy="2917061"/>
            <a:chOff x="0" y="0"/>
            <a:chExt cx="1944707" cy="1944706"/>
          </a:xfrm>
        </p:grpSpPr>
        <p:sp>
          <p:nvSpPr>
            <p:cNvPr id="72" name="Partial Circle 44">
              <a:extLst>
                <a:ext uri="{FF2B5EF4-FFF2-40B4-BE49-F238E27FC236}">
                  <a16:creationId xmlns:a16="http://schemas.microsoft.com/office/drawing/2014/main" id="{57AB0116-86CB-E882-58BF-F9742533F701}"/>
                </a:ext>
              </a:extLst>
            </p:cNvPr>
            <p:cNvSpPr/>
            <p:nvPr/>
          </p:nvSpPr>
          <p:spPr>
            <a:xfrm>
              <a:off x="0" y="0"/>
              <a:ext cx="1944706" cy="19447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9671"/>
                    <a:pt x="9671" y="0"/>
                    <a:pt x="21600" y="0"/>
                  </a:cubicBezTo>
                  <a:lnTo>
                    <a:pt x="21600" y="21600"/>
                  </a:lnTo>
                  <a:close/>
                </a:path>
              </a:pathLst>
            </a:custGeom>
            <a:solidFill>
              <a:srgbClr val="009DD9"/>
            </a:solidFill>
            <a:ln w="25400" cap="flat">
              <a:solidFill>
                <a:schemeClr val="accent5">
                  <a:lumOff val="44000"/>
                </a:schemeClr>
              </a:solidFill>
              <a:prstDash val="solid"/>
              <a:round/>
            </a:ln>
            <a:effectLst/>
          </p:spPr>
          <p:txBody>
            <a:bodyPr wrap="square" lIns="68579" tIns="68579" rIns="68579" bIns="68579" numCol="1" anchor="t">
              <a:noAutofit/>
            </a:bodyPr>
            <a:lstStyle/>
            <a:p>
              <a:pPr>
                <a:defRPr sz="1800">
                  <a:solidFill>
                    <a:schemeClr val="accent5">
                      <a:lumOff val="44000"/>
                    </a:schemeClr>
                  </a:solidFill>
                  <a:latin typeface="Cambria"/>
                  <a:ea typeface="Cambria"/>
                  <a:cs typeface="Cambria"/>
                  <a:sym typeface="Cambria"/>
                </a:defRPr>
              </a:pPr>
              <a:endParaRPr sz="2700" dirty="0"/>
            </a:p>
          </p:txBody>
        </p:sp>
        <p:sp>
          <p:nvSpPr>
            <p:cNvPr id="73" name="Partial Circle 12">
              <a:extLst>
                <a:ext uri="{FF2B5EF4-FFF2-40B4-BE49-F238E27FC236}">
                  <a16:creationId xmlns:a16="http://schemas.microsoft.com/office/drawing/2014/main" id="{61D87564-33F5-CA45-3E47-B8521589355C}"/>
                </a:ext>
              </a:extLst>
            </p:cNvPr>
            <p:cNvSpPr txBox="1"/>
            <p:nvPr/>
          </p:nvSpPr>
          <p:spPr>
            <a:xfrm>
              <a:off x="375918" y="922220"/>
              <a:ext cx="1568789" cy="66985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1356" tIns="181356" rIns="181356" bIns="181356" numCol="1" anchor="ctr">
              <a:noAutofit/>
            </a:bodyPr>
            <a:lstStyle>
              <a:lvl1pPr algn="ctr" defTabSz="755650">
                <a:lnSpc>
                  <a:spcPct val="90000"/>
                </a:lnSpc>
                <a:spcBef>
                  <a:spcPts val="700"/>
                </a:spcBef>
                <a:defRPr sz="1700">
                  <a:solidFill>
                    <a:schemeClr val="accent5">
                      <a:lumOff val="44000"/>
                    </a:schemeClr>
                  </a:solidFill>
                  <a:latin typeface="Times New Roman"/>
                  <a:ea typeface="Times New Roman"/>
                  <a:cs typeface="Times New Roman"/>
                  <a:sym typeface="Times New Roman"/>
                </a:defRPr>
              </a:lvl1pPr>
            </a:lstStyle>
            <a:p>
              <a:r>
                <a:rPr sz="2550" dirty="0"/>
                <a:t>Functional Requirements </a:t>
              </a:r>
            </a:p>
          </p:txBody>
        </p:sp>
      </p:grpSp>
      <p:grpSp>
        <p:nvGrpSpPr>
          <p:cNvPr id="74" name="Group 49">
            <a:extLst>
              <a:ext uri="{FF2B5EF4-FFF2-40B4-BE49-F238E27FC236}">
                <a16:creationId xmlns:a16="http://schemas.microsoft.com/office/drawing/2014/main" id="{436B2EB7-18C6-8E1A-AA8F-C1827007FE5F}"/>
              </a:ext>
            </a:extLst>
          </p:cNvPr>
          <p:cNvGrpSpPr/>
          <p:nvPr/>
        </p:nvGrpSpPr>
        <p:grpSpPr>
          <a:xfrm>
            <a:off x="8885609" y="6118345"/>
            <a:ext cx="2917062" cy="2952693"/>
            <a:chOff x="-1" y="-1"/>
            <a:chExt cx="1944707" cy="1944707"/>
          </a:xfrm>
        </p:grpSpPr>
        <p:sp>
          <p:nvSpPr>
            <p:cNvPr id="75" name="Partial Circle 50">
              <a:extLst>
                <a:ext uri="{FF2B5EF4-FFF2-40B4-BE49-F238E27FC236}">
                  <a16:creationId xmlns:a16="http://schemas.microsoft.com/office/drawing/2014/main" id="{84B296A1-F7D0-63DB-7F76-8475CB74EC5E}"/>
                </a:ext>
              </a:extLst>
            </p:cNvPr>
            <p:cNvSpPr/>
            <p:nvPr/>
          </p:nvSpPr>
          <p:spPr>
            <a:xfrm rot="10800000">
              <a:off x="-1" y="-1"/>
              <a:ext cx="1944707" cy="194470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9671"/>
                    <a:pt x="9671" y="0"/>
                    <a:pt x="21600" y="0"/>
                  </a:cubicBezTo>
                  <a:lnTo>
                    <a:pt x="21600" y="21600"/>
                  </a:lnTo>
                  <a:close/>
                </a:path>
              </a:pathLst>
            </a:custGeom>
            <a:solidFill>
              <a:srgbClr val="07FFBB"/>
            </a:solidFill>
            <a:ln w="25400" cap="flat">
              <a:solidFill>
                <a:schemeClr val="accent5">
                  <a:lumOff val="44000"/>
                </a:schemeClr>
              </a:solidFill>
              <a:prstDash val="solid"/>
              <a:round/>
            </a:ln>
            <a:effectLst/>
          </p:spPr>
          <p:txBody>
            <a:bodyPr wrap="square" lIns="68579" tIns="68579" rIns="68579" bIns="68579" numCol="1" anchor="t">
              <a:noAutofit/>
            </a:bodyPr>
            <a:lstStyle/>
            <a:p>
              <a:pPr>
                <a:defRPr sz="1800">
                  <a:solidFill>
                    <a:schemeClr val="accent5">
                      <a:lumOff val="44000"/>
                    </a:schemeClr>
                  </a:solidFill>
                  <a:latin typeface="Cambria"/>
                  <a:ea typeface="Cambria"/>
                  <a:cs typeface="Cambria"/>
                  <a:sym typeface="Cambria"/>
                </a:defRPr>
              </a:pPr>
              <a:endParaRPr sz="2700" dirty="0"/>
            </a:p>
          </p:txBody>
        </p:sp>
        <p:sp>
          <p:nvSpPr>
            <p:cNvPr id="76" name="Partial Circle 16">
              <a:extLst>
                <a:ext uri="{FF2B5EF4-FFF2-40B4-BE49-F238E27FC236}">
                  <a16:creationId xmlns:a16="http://schemas.microsoft.com/office/drawing/2014/main" id="{B517313C-EDDA-DDB8-F728-778865AA4352}"/>
                </a:ext>
              </a:extLst>
            </p:cNvPr>
            <p:cNvSpPr txBox="1"/>
            <p:nvPr/>
          </p:nvSpPr>
          <p:spPr>
            <a:xfrm>
              <a:off x="-1" y="352630"/>
              <a:ext cx="1645459" cy="66985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1356" tIns="181356" rIns="181356" bIns="181356" numCol="1" anchor="ctr">
              <a:noAutofit/>
            </a:bodyPr>
            <a:lstStyle>
              <a:lvl1pPr algn="ctr" defTabSz="755650">
                <a:lnSpc>
                  <a:spcPct val="90000"/>
                </a:lnSpc>
                <a:spcBef>
                  <a:spcPts val="700"/>
                </a:spcBef>
                <a:defRPr sz="1700">
                  <a:solidFill>
                    <a:schemeClr val="accent5">
                      <a:lumOff val="44000"/>
                    </a:schemeClr>
                  </a:solidFill>
                  <a:latin typeface="Times New Roman"/>
                  <a:ea typeface="Times New Roman"/>
                  <a:cs typeface="Times New Roman"/>
                  <a:sym typeface="Times New Roman"/>
                </a:defRPr>
              </a:lvl1pPr>
            </a:lstStyle>
            <a:p>
              <a:r>
                <a:rPr sz="2550" dirty="0">
                  <a:solidFill>
                    <a:schemeClr val="bg1"/>
                  </a:solidFill>
                </a:rPr>
                <a:t>User Requirements</a:t>
              </a:r>
            </a:p>
          </p:txBody>
        </p:sp>
      </p:grpSp>
      <p:grpSp>
        <p:nvGrpSpPr>
          <p:cNvPr id="77" name="Group 52">
            <a:extLst>
              <a:ext uri="{FF2B5EF4-FFF2-40B4-BE49-F238E27FC236}">
                <a16:creationId xmlns:a16="http://schemas.microsoft.com/office/drawing/2014/main" id="{7F9D58F5-1A6A-40EA-6817-292E8AAACBA5}"/>
              </a:ext>
            </a:extLst>
          </p:cNvPr>
          <p:cNvGrpSpPr/>
          <p:nvPr/>
        </p:nvGrpSpPr>
        <p:grpSpPr>
          <a:xfrm>
            <a:off x="5783921" y="6153976"/>
            <a:ext cx="2917062" cy="2917061"/>
            <a:chOff x="-1" y="0"/>
            <a:chExt cx="1944707" cy="1944706"/>
          </a:xfrm>
        </p:grpSpPr>
        <p:sp>
          <p:nvSpPr>
            <p:cNvPr id="78" name="Partial Circle 53">
              <a:extLst>
                <a:ext uri="{FF2B5EF4-FFF2-40B4-BE49-F238E27FC236}">
                  <a16:creationId xmlns:a16="http://schemas.microsoft.com/office/drawing/2014/main" id="{212D5DBF-1E0F-A8FE-21C9-067AAD877FB7}"/>
                </a:ext>
              </a:extLst>
            </p:cNvPr>
            <p:cNvSpPr/>
            <p:nvPr/>
          </p:nvSpPr>
          <p:spPr>
            <a:xfrm rot="16200000">
              <a:off x="0" y="-1"/>
              <a:ext cx="1944706" cy="194470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9671"/>
                    <a:pt x="9671" y="0"/>
                    <a:pt x="21600" y="0"/>
                  </a:cubicBezTo>
                  <a:lnTo>
                    <a:pt x="21600" y="21600"/>
                  </a:lnTo>
                  <a:close/>
                </a:path>
              </a:pathLst>
            </a:custGeom>
            <a:solidFill>
              <a:srgbClr val="1DFF83"/>
            </a:solidFill>
            <a:ln w="25400" cap="flat">
              <a:solidFill>
                <a:schemeClr val="accent5">
                  <a:lumOff val="44000"/>
                </a:schemeClr>
              </a:solidFill>
              <a:prstDash val="solid"/>
              <a:round/>
            </a:ln>
            <a:effectLst/>
          </p:spPr>
          <p:txBody>
            <a:bodyPr wrap="square" lIns="68579" tIns="68579" rIns="68579" bIns="68579" numCol="1" anchor="t">
              <a:noAutofit/>
            </a:bodyPr>
            <a:lstStyle/>
            <a:p>
              <a:pPr>
                <a:defRPr sz="1800">
                  <a:solidFill>
                    <a:schemeClr val="accent5">
                      <a:lumOff val="44000"/>
                    </a:schemeClr>
                  </a:solidFill>
                  <a:latin typeface="Cambria"/>
                  <a:ea typeface="Cambria"/>
                  <a:cs typeface="Cambria"/>
                  <a:sym typeface="Cambria"/>
                </a:defRPr>
              </a:pPr>
              <a:endParaRPr sz="2700"/>
            </a:p>
          </p:txBody>
        </p:sp>
        <p:sp>
          <p:nvSpPr>
            <p:cNvPr id="79" name="Partial Circle 18">
              <a:extLst>
                <a:ext uri="{FF2B5EF4-FFF2-40B4-BE49-F238E27FC236}">
                  <a16:creationId xmlns:a16="http://schemas.microsoft.com/office/drawing/2014/main" id="{0568719D-BD75-C3DB-49E6-BB39E2935602}"/>
                </a:ext>
              </a:extLst>
            </p:cNvPr>
            <p:cNvSpPr txBox="1"/>
            <p:nvPr/>
          </p:nvSpPr>
          <p:spPr>
            <a:xfrm>
              <a:off x="388644" y="352630"/>
              <a:ext cx="1556062" cy="66985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1356" tIns="181356" rIns="181356" bIns="181356" numCol="1" anchor="ctr">
              <a:noAutofit/>
            </a:bodyPr>
            <a:lstStyle>
              <a:lvl1pPr algn="ctr" defTabSz="755650">
                <a:lnSpc>
                  <a:spcPct val="90000"/>
                </a:lnSpc>
                <a:spcBef>
                  <a:spcPts val="700"/>
                </a:spcBef>
                <a:defRPr sz="1700">
                  <a:solidFill>
                    <a:schemeClr val="accent5">
                      <a:lumOff val="44000"/>
                    </a:schemeClr>
                  </a:solidFill>
                  <a:latin typeface="Times New Roman"/>
                  <a:ea typeface="Times New Roman"/>
                  <a:cs typeface="Times New Roman"/>
                  <a:sym typeface="Times New Roman"/>
                </a:defRPr>
              </a:lvl1pPr>
            </a:lstStyle>
            <a:p>
              <a:r>
                <a:rPr sz="2550" dirty="0">
                  <a:solidFill>
                    <a:srgbClr val="096A72"/>
                  </a:solidFill>
                </a:rPr>
                <a:t>System Requirements </a:t>
              </a:r>
            </a:p>
          </p:txBody>
        </p:sp>
      </p:grpSp>
      <p:sp>
        <p:nvSpPr>
          <p:cNvPr id="80" name="Partial Circle 47">
            <a:extLst>
              <a:ext uri="{FF2B5EF4-FFF2-40B4-BE49-F238E27FC236}">
                <a16:creationId xmlns:a16="http://schemas.microsoft.com/office/drawing/2014/main" id="{3DB2C6D2-FC79-265E-13EF-A7F12F94F277}"/>
              </a:ext>
            </a:extLst>
          </p:cNvPr>
          <p:cNvSpPr/>
          <p:nvPr/>
        </p:nvSpPr>
        <p:spPr>
          <a:xfrm rot="5400000">
            <a:off x="8915917" y="3085543"/>
            <a:ext cx="2917062" cy="291706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9671"/>
                  <a:pt x="9671" y="0"/>
                  <a:pt x="21600" y="0"/>
                </a:cubicBezTo>
                <a:lnTo>
                  <a:pt x="21600" y="21600"/>
                </a:lnTo>
                <a:close/>
              </a:path>
            </a:pathLst>
          </a:custGeom>
          <a:solidFill>
            <a:srgbClr val="00EFEF"/>
          </a:solidFill>
          <a:ln w="25400" cap="flat">
            <a:solidFill>
              <a:schemeClr val="accent5">
                <a:lumOff val="44000"/>
              </a:schemeClr>
            </a:solidFill>
            <a:prstDash val="solid"/>
            <a:round/>
          </a:ln>
          <a:effectLst/>
        </p:spPr>
        <p:txBody>
          <a:bodyPr wrap="square" lIns="68579" tIns="68579" rIns="68579" bIns="68579" numCol="1" anchor="t">
            <a:noAutofit/>
          </a:bodyPr>
          <a:lstStyle/>
          <a:p>
            <a:pPr>
              <a:defRPr sz="1800">
                <a:solidFill>
                  <a:schemeClr val="accent5">
                    <a:lumOff val="44000"/>
                  </a:schemeClr>
                </a:solidFill>
                <a:latin typeface="Cambria"/>
                <a:ea typeface="Cambria"/>
                <a:cs typeface="Cambria"/>
                <a:sym typeface="Cambria"/>
              </a:defRPr>
            </a:pPr>
            <a:endParaRPr sz="2700"/>
          </a:p>
        </p:txBody>
      </p:sp>
      <p:sp>
        <p:nvSpPr>
          <p:cNvPr id="81" name="Partial Circle 14">
            <a:extLst>
              <a:ext uri="{FF2B5EF4-FFF2-40B4-BE49-F238E27FC236}">
                <a16:creationId xmlns:a16="http://schemas.microsoft.com/office/drawing/2014/main" id="{A29092A7-5A4F-FE58-DD02-AE46C8A2E9D1}"/>
              </a:ext>
            </a:extLst>
          </p:cNvPr>
          <p:cNvSpPr txBox="1"/>
          <p:nvPr/>
        </p:nvSpPr>
        <p:spPr>
          <a:xfrm>
            <a:off x="8959097" y="4236508"/>
            <a:ext cx="2504871" cy="1326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1356" tIns="181356" rIns="181356" bIns="181356" numCol="1" anchor="ctr">
            <a:noAutofit/>
          </a:bodyPr>
          <a:lstStyle>
            <a:lvl1pPr algn="ctr" defTabSz="755650">
              <a:lnSpc>
                <a:spcPct val="90000"/>
              </a:lnSpc>
              <a:spcBef>
                <a:spcPts val="700"/>
              </a:spcBef>
              <a:defRPr sz="1700">
                <a:solidFill>
                  <a:schemeClr val="accent5">
                    <a:lumOff val="44000"/>
                  </a:schemeClr>
                </a:solidFill>
                <a:latin typeface="Times New Roman"/>
                <a:ea typeface="Times New Roman"/>
                <a:cs typeface="Times New Roman"/>
                <a:sym typeface="Times New Roman"/>
              </a:defRPr>
            </a:lvl1pPr>
          </a:lstStyle>
          <a:p>
            <a:r>
              <a:rPr sz="2550" dirty="0">
                <a:solidFill>
                  <a:srgbClr val="096A72"/>
                </a:solidFill>
              </a:rPr>
              <a:t>Non-Functional Requirements</a:t>
            </a:r>
          </a:p>
        </p:txBody>
      </p:sp>
      <p:grpSp>
        <p:nvGrpSpPr>
          <p:cNvPr id="11" name="Group 8">
            <a:extLst>
              <a:ext uri="{FF2B5EF4-FFF2-40B4-BE49-F238E27FC236}">
                <a16:creationId xmlns:a16="http://schemas.microsoft.com/office/drawing/2014/main" id="{9922551D-FAA5-E138-AF07-79B474697B02}"/>
              </a:ext>
            </a:extLst>
          </p:cNvPr>
          <p:cNvGrpSpPr/>
          <p:nvPr/>
        </p:nvGrpSpPr>
        <p:grpSpPr>
          <a:xfrm>
            <a:off x="729675" y="-38100"/>
            <a:ext cx="16828650" cy="4531544"/>
            <a:chOff x="0" y="-38100"/>
            <a:chExt cx="3326311" cy="1255581"/>
          </a:xfrm>
        </p:grpSpPr>
        <p:sp>
          <p:nvSpPr>
            <p:cNvPr id="12" name="Freeform 9">
              <a:extLst>
                <a:ext uri="{FF2B5EF4-FFF2-40B4-BE49-F238E27FC236}">
                  <a16:creationId xmlns:a16="http://schemas.microsoft.com/office/drawing/2014/main" id="{3899D0AF-00A6-48E2-E53A-9CFF1F37F473}"/>
                </a:ext>
              </a:extLst>
            </p:cNvPr>
            <p:cNvSpPr/>
            <p:nvPr/>
          </p:nvSpPr>
          <p:spPr>
            <a:xfrm>
              <a:off x="0" y="0"/>
              <a:ext cx="3326311" cy="523191"/>
            </a:xfrm>
            <a:custGeom>
              <a:avLst/>
              <a:gdLst/>
              <a:ahLst/>
              <a:cxnLst/>
              <a:rect l="l" t="t" r="r" b="b"/>
              <a:pathLst>
                <a:path w="3326311" h="1217481">
                  <a:moveTo>
                    <a:pt x="0" y="0"/>
                  </a:moveTo>
                  <a:lnTo>
                    <a:pt x="3326311" y="0"/>
                  </a:lnTo>
                  <a:lnTo>
                    <a:pt x="3326311" y="1217481"/>
                  </a:lnTo>
                  <a:lnTo>
                    <a:pt x="0" y="1217481"/>
                  </a:lnTo>
                  <a:close/>
                </a:path>
              </a:pathLst>
            </a:custGeom>
            <a:solidFill>
              <a:srgbClr val="00949D"/>
            </a:solidFill>
          </p:spPr>
          <p:txBody>
            <a:bodyPr/>
            <a:lstStyle/>
            <a:p>
              <a:endParaRPr lang="en-LK" dirty="0"/>
            </a:p>
          </p:txBody>
        </p:sp>
        <p:sp>
          <p:nvSpPr>
            <p:cNvPr id="13" name="TextBox 10">
              <a:extLst>
                <a:ext uri="{FF2B5EF4-FFF2-40B4-BE49-F238E27FC236}">
                  <a16:creationId xmlns:a16="http://schemas.microsoft.com/office/drawing/2014/main" id="{F01192B8-48F5-38F4-F148-381FC2B306D7}"/>
                </a:ext>
              </a:extLst>
            </p:cNvPr>
            <p:cNvSpPr txBox="1"/>
            <p:nvPr/>
          </p:nvSpPr>
          <p:spPr>
            <a:xfrm>
              <a:off x="0" y="-38100"/>
              <a:ext cx="3326311" cy="1255581"/>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3">
            <a:extLst>
              <a:ext uri="{FF2B5EF4-FFF2-40B4-BE49-F238E27FC236}">
                <a16:creationId xmlns:a16="http://schemas.microsoft.com/office/drawing/2014/main" id="{5873FD56-2266-AD9B-2644-474E83CD4AE1}"/>
              </a:ext>
            </a:extLst>
          </p:cNvPr>
          <p:cNvSpPr txBox="1"/>
          <p:nvPr/>
        </p:nvSpPr>
        <p:spPr>
          <a:xfrm>
            <a:off x="6748718" y="504553"/>
            <a:ext cx="6387642" cy="1015663"/>
          </a:xfrm>
          <a:prstGeom prst="rect">
            <a:avLst/>
          </a:prstGeom>
          <a:noFill/>
        </p:spPr>
        <p:txBody>
          <a:bodyPr wrap="square">
            <a:spAutoFit/>
          </a:bodyPr>
          <a:lstStyle/>
          <a:p>
            <a:r>
              <a:rPr lang="en-US" sz="6000" b="1" dirty="0">
                <a:solidFill>
                  <a:schemeClr val="bg1"/>
                </a:solidFill>
              </a:rPr>
              <a:t>Requirements</a:t>
            </a:r>
          </a:p>
        </p:txBody>
      </p:sp>
      <p:pic>
        <p:nvPicPr>
          <p:cNvPr id="16" name="Picture 15">
            <a:extLst>
              <a:ext uri="{FF2B5EF4-FFF2-40B4-BE49-F238E27FC236}">
                <a16:creationId xmlns:a16="http://schemas.microsoft.com/office/drawing/2014/main" id="{76E2FFCE-E998-C74C-E445-F82629C89E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2" y="9222377"/>
            <a:ext cx="18297882" cy="1178923"/>
          </a:xfrm>
          <a:prstGeom prst="rect">
            <a:avLst/>
          </a:prstGeom>
        </p:spPr>
      </p:pic>
      <p:sp>
        <p:nvSpPr>
          <p:cNvPr id="17" name="TextBox 16">
            <a:extLst>
              <a:ext uri="{FF2B5EF4-FFF2-40B4-BE49-F238E27FC236}">
                <a16:creationId xmlns:a16="http://schemas.microsoft.com/office/drawing/2014/main" id="{8788182F-5732-42DC-73E8-C75A020643E0}"/>
              </a:ext>
            </a:extLst>
          </p:cNvPr>
          <p:cNvSpPr txBox="1"/>
          <p:nvPr/>
        </p:nvSpPr>
        <p:spPr>
          <a:xfrm>
            <a:off x="6558887" y="9855897"/>
            <a:ext cx="9353006" cy="400110"/>
          </a:xfrm>
          <a:prstGeom prst="rect">
            <a:avLst/>
          </a:prstGeom>
          <a:noFill/>
        </p:spPr>
        <p:txBody>
          <a:bodyPr wrap="square">
            <a:spAutoFit/>
          </a:bodyPr>
          <a:lstStyle/>
          <a:p>
            <a:r>
              <a:rPr lang="en-US" sz="2000" b="1" dirty="0">
                <a:solidFill>
                  <a:schemeClr val="tx1"/>
                </a:solidFill>
              </a:rPr>
              <a:t>IT21102646</a:t>
            </a:r>
            <a:r>
              <a:rPr lang="en-US" sz="2000" dirty="0">
                <a:solidFill>
                  <a:schemeClr val="tx1"/>
                </a:solidFill>
              </a:rPr>
              <a:t> |   </a:t>
            </a:r>
            <a:r>
              <a:rPr lang="en-US" sz="2000" dirty="0"/>
              <a:t>Venuganth A</a:t>
            </a:r>
            <a:r>
              <a:rPr lang="en-US" sz="2000" b="1" dirty="0">
                <a:solidFill>
                  <a:schemeClr val="tx1"/>
                </a:solidFill>
              </a:rPr>
              <a:t>   </a:t>
            </a:r>
            <a:r>
              <a:rPr lang="en-US" sz="2000" dirty="0">
                <a:solidFill>
                  <a:schemeClr val="tx1"/>
                </a:solidFill>
              </a:rPr>
              <a:t>|   TMP-24-120</a:t>
            </a:r>
            <a:endParaRPr lang="en-US" sz="2000" b="0" dirty="0">
              <a:solidFill>
                <a:schemeClr val="tx1"/>
              </a:solidFill>
            </a:endParaRPr>
          </a:p>
        </p:txBody>
      </p:sp>
    </p:spTree>
    <p:extLst>
      <p:ext uri="{BB962C8B-B14F-4D97-AF65-F5344CB8AC3E}">
        <p14:creationId xmlns:p14="http://schemas.microsoft.com/office/powerpoint/2010/main" val="16793173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8">
            <a:extLst>
              <a:ext uri="{FF2B5EF4-FFF2-40B4-BE49-F238E27FC236}">
                <a16:creationId xmlns:a16="http://schemas.microsoft.com/office/drawing/2014/main" id="{54640610-9CFB-BBB2-4388-AEA075507645}"/>
              </a:ext>
            </a:extLst>
          </p:cNvPr>
          <p:cNvGrpSpPr/>
          <p:nvPr/>
        </p:nvGrpSpPr>
        <p:grpSpPr>
          <a:xfrm>
            <a:off x="621150" y="15736"/>
            <a:ext cx="16828650" cy="3070364"/>
            <a:chOff x="0" y="-38100"/>
            <a:chExt cx="3326311" cy="1255581"/>
          </a:xfrm>
        </p:grpSpPr>
        <p:sp>
          <p:nvSpPr>
            <p:cNvPr id="19" name="Freeform 9">
              <a:extLst>
                <a:ext uri="{FF2B5EF4-FFF2-40B4-BE49-F238E27FC236}">
                  <a16:creationId xmlns:a16="http://schemas.microsoft.com/office/drawing/2014/main" id="{DEEC2789-75B9-DAA3-4AFA-8D25480B6298}"/>
                </a:ext>
              </a:extLst>
            </p:cNvPr>
            <p:cNvSpPr/>
            <p:nvPr/>
          </p:nvSpPr>
          <p:spPr>
            <a:xfrm>
              <a:off x="0" y="0"/>
              <a:ext cx="3326311" cy="523191"/>
            </a:xfrm>
            <a:custGeom>
              <a:avLst/>
              <a:gdLst/>
              <a:ahLst/>
              <a:cxnLst/>
              <a:rect l="l" t="t" r="r" b="b"/>
              <a:pathLst>
                <a:path w="3326311" h="1217481">
                  <a:moveTo>
                    <a:pt x="0" y="0"/>
                  </a:moveTo>
                  <a:lnTo>
                    <a:pt x="3326311" y="0"/>
                  </a:lnTo>
                  <a:lnTo>
                    <a:pt x="3326311" y="1217481"/>
                  </a:lnTo>
                  <a:lnTo>
                    <a:pt x="0" y="1217481"/>
                  </a:lnTo>
                  <a:close/>
                </a:path>
              </a:pathLst>
            </a:custGeom>
            <a:solidFill>
              <a:srgbClr val="00949D"/>
            </a:solidFill>
          </p:spPr>
          <p:txBody>
            <a:bodyPr/>
            <a:lstStyle/>
            <a:p>
              <a:endParaRPr lang="en-LK" dirty="0"/>
            </a:p>
          </p:txBody>
        </p:sp>
        <p:sp>
          <p:nvSpPr>
            <p:cNvPr id="20" name="TextBox 10">
              <a:extLst>
                <a:ext uri="{FF2B5EF4-FFF2-40B4-BE49-F238E27FC236}">
                  <a16:creationId xmlns:a16="http://schemas.microsoft.com/office/drawing/2014/main" id="{D5C33B1B-430E-26D2-DE39-ABBEDEF52C99}"/>
                </a:ext>
              </a:extLst>
            </p:cNvPr>
            <p:cNvSpPr txBox="1"/>
            <p:nvPr/>
          </p:nvSpPr>
          <p:spPr>
            <a:xfrm>
              <a:off x="0" y="-38100"/>
              <a:ext cx="3326311" cy="1255581"/>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1">
            <a:extLst>
              <a:ext uri="{FF2B5EF4-FFF2-40B4-BE49-F238E27FC236}">
                <a16:creationId xmlns:a16="http://schemas.microsoft.com/office/drawing/2014/main" id="{4721183F-7C21-D4FB-FEC1-714B89FD511A}"/>
              </a:ext>
            </a:extLst>
          </p:cNvPr>
          <p:cNvSpPr txBox="1"/>
          <p:nvPr/>
        </p:nvSpPr>
        <p:spPr>
          <a:xfrm>
            <a:off x="6589013" y="240771"/>
            <a:ext cx="7238999" cy="1015663"/>
          </a:xfrm>
          <a:prstGeom prst="rect">
            <a:avLst/>
          </a:prstGeom>
          <a:noFill/>
        </p:spPr>
        <p:txBody>
          <a:bodyPr wrap="square">
            <a:spAutoFit/>
          </a:bodyPr>
          <a:lstStyle/>
          <a:p>
            <a:r>
              <a:rPr lang="en-US" sz="6000" b="1" dirty="0">
                <a:solidFill>
                  <a:schemeClr val="bg1"/>
                </a:solidFill>
              </a:rPr>
              <a:t>System Diagram</a:t>
            </a:r>
          </a:p>
        </p:txBody>
      </p:sp>
      <p:pic>
        <p:nvPicPr>
          <p:cNvPr id="5" name="Picture 4">
            <a:extLst>
              <a:ext uri="{FF2B5EF4-FFF2-40B4-BE49-F238E27FC236}">
                <a16:creationId xmlns:a16="http://schemas.microsoft.com/office/drawing/2014/main" id="{43B99357-0B7C-FF68-4CF1-208E7562D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2" y="9222377"/>
            <a:ext cx="18297882" cy="1178923"/>
          </a:xfrm>
          <a:prstGeom prst="rect">
            <a:avLst/>
          </a:prstGeom>
        </p:spPr>
      </p:pic>
      <p:sp>
        <p:nvSpPr>
          <p:cNvPr id="6" name="TextBox 5">
            <a:extLst>
              <a:ext uri="{FF2B5EF4-FFF2-40B4-BE49-F238E27FC236}">
                <a16:creationId xmlns:a16="http://schemas.microsoft.com/office/drawing/2014/main" id="{B9F6DEBC-24E8-6E46-8194-8245D17065B1}"/>
              </a:ext>
            </a:extLst>
          </p:cNvPr>
          <p:cNvSpPr txBox="1"/>
          <p:nvPr/>
        </p:nvSpPr>
        <p:spPr>
          <a:xfrm>
            <a:off x="6558887" y="9855897"/>
            <a:ext cx="9353006" cy="400110"/>
          </a:xfrm>
          <a:prstGeom prst="rect">
            <a:avLst/>
          </a:prstGeom>
          <a:noFill/>
        </p:spPr>
        <p:txBody>
          <a:bodyPr wrap="square">
            <a:spAutoFit/>
          </a:bodyPr>
          <a:lstStyle/>
          <a:p>
            <a:r>
              <a:rPr lang="en-US" sz="2000" b="1" dirty="0">
                <a:solidFill>
                  <a:schemeClr val="tx1"/>
                </a:solidFill>
              </a:rPr>
              <a:t>IT21102646</a:t>
            </a:r>
            <a:r>
              <a:rPr lang="en-US" sz="2000" dirty="0">
                <a:solidFill>
                  <a:schemeClr val="tx1"/>
                </a:solidFill>
              </a:rPr>
              <a:t> |   </a:t>
            </a:r>
            <a:r>
              <a:rPr lang="en-US" sz="2000" dirty="0"/>
              <a:t>Venuganth A</a:t>
            </a:r>
            <a:r>
              <a:rPr lang="en-US" sz="2000" b="1" dirty="0">
                <a:solidFill>
                  <a:schemeClr val="tx1"/>
                </a:solidFill>
              </a:rPr>
              <a:t>   </a:t>
            </a:r>
            <a:r>
              <a:rPr lang="en-US" sz="2000" dirty="0">
                <a:solidFill>
                  <a:schemeClr val="tx1"/>
                </a:solidFill>
              </a:rPr>
              <a:t>|   TMP-24-120</a:t>
            </a:r>
            <a:endParaRPr lang="en-US" sz="2000" b="0" dirty="0">
              <a:solidFill>
                <a:schemeClr val="tx1"/>
              </a:solidFill>
            </a:endParaRPr>
          </a:p>
        </p:txBody>
      </p:sp>
      <p:pic>
        <p:nvPicPr>
          <p:cNvPr id="2" name="Picture 1" descr="A diagram of a software development process&#10;&#10;Description automatically generated">
            <a:extLst>
              <a:ext uri="{FF2B5EF4-FFF2-40B4-BE49-F238E27FC236}">
                <a16:creationId xmlns:a16="http://schemas.microsoft.com/office/drawing/2014/main" id="{53D5F602-1C1F-DBEA-CEF3-12360F0727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0" y="2028466"/>
            <a:ext cx="9220200" cy="6828613"/>
          </a:xfrm>
          <a:prstGeom prst="rect">
            <a:avLst/>
          </a:prstGeom>
        </p:spPr>
      </p:pic>
    </p:spTree>
    <p:extLst>
      <p:ext uri="{BB962C8B-B14F-4D97-AF65-F5344CB8AC3E}">
        <p14:creationId xmlns:p14="http://schemas.microsoft.com/office/powerpoint/2010/main" val="27523543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8">
            <a:extLst>
              <a:ext uri="{FF2B5EF4-FFF2-40B4-BE49-F238E27FC236}">
                <a16:creationId xmlns:a16="http://schemas.microsoft.com/office/drawing/2014/main" id="{54640610-9CFB-BBB2-4388-AEA075507645}"/>
              </a:ext>
            </a:extLst>
          </p:cNvPr>
          <p:cNvGrpSpPr/>
          <p:nvPr/>
        </p:nvGrpSpPr>
        <p:grpSpPr>
          <a:xfrm>
            <a:off x="621150" y="15736"/>
            <a:ext cx="16828650" cy="3070364"/>
            <a:chOff x="0" y="-38100"/>
            <a:chExt cx="3326311" cy="1255581"/>
          </a:xfrm>
        </p:grpSpPr>
        <p:sp>
          <p:nvSpPr>
            <p:cNvPr id="19" name="Freeform 9">
              <a:extLst>
                <a:ext uri="{FF2B5EF4-FFF2-40B4-BE49-F238E27FC236}">
                  <a16:creationId xmlns:a16="http://schemas.microsoft.com/office/drawing/2014/main" id="{DEEC2789-75B9-DAA3-4AFA-8D25480B6298}"/>
                </a:ext>
              </a:extLst>
            </p:cNvPr>
            <p:cNvSpPr/>
            <p:nvPr/>
          </p:nvSpPr>
          <p:spPr>
            <a:xfrm>
              <a:off x="0" y="0"/>
              <a:ext cx="3326311" cy="523191"/>
            </a:xfrm>
            <a:custGeom>
              <a:avLst/>
              <a:gdLst/>
              <a:ahLst/>
              <a:cxnLst/>
              <a:rect l="l" t="t" r="r" b="b"/>
              <a:pathLst>
                <a:path w="3326311" h="1217481">
                  <a:moveTo>
                    <a:pt x="0" y="0"/>
                  </a:moveTo>
                  <a:lnTo>
                    <a:pt x="3326311" y="0"/>
                  </a:lnTo>
                  <a:lnTo>
                    <a:pt x="3326311" y="1217481"/>
                  </a:lnTo>
                  <a:lnTo>
                    <a:pt x="0" y="1217481"/>
                  </a:lnTo>
                  <a:close/>
                </a:path>
              </a:pathLst>
            </a:custGeom>
            <a:solidFill>
              <a:srgbClr val="00949D"/>
            </a:solidFill>
          </p:spPr>
          <p:txBody>
            <a:bodyPr/>
            <a:lstStyle/>
            <a:p>
              <a:endParaRPr lang="en-LK" dirty="0"/>
            </a:p>
          </p:txBody>
        </p:sp>
        <p:sp>
          <p:nvSpPr>
            <p:cNvPr id="20" name="TextBox 10">
              <a:extLst>
                <a:ext uri="{FF2B5EF4-FFF2-40B4-BE49-F238E27FC236}">
                  <a16:creationId xmlns:a16="http://schemas.microsoft.com/office/drawing/2014/main" id="{D5C33B1B-430E-26D2-DE39-ABBEDEF52C99}"/>
                </a:ext>
              </a:extLst>
            </p:cNvPr>
            <p:cNvSpPr txBox="1"/>
            <p:nvPr/>
          </p:nvSpPr>
          <p:spPr>
            <a:xfrm>
              <a:off x="0" y="-38100"/>
              <a:ext cx="3326311" cy="1255581"/>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4">
            <a:extLst>
              <a:ext uri="{FF2B5EF4-FFF2-40B4-BE49-F238E27FC236}">
                <a16:creationId xmlns:a16="http://schemas.microsoft.com/office/drawing/2014/main" id="{43B99357-0B7C-FF68-4CF1-208E7562D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2" y="9222377"/>
            <a:ext cx="18297882" cy="1178923"/>
          </a:xfrm>
          <a:prstGeom prst="rect">
            <a:avLst/>
          </a:prstGeom>
        </p:spPr>
      </p:pic>
      <p:sp>
        <p:nvSpPr>
          <p:cNvPr id="6" name="TextBox 5">
            <a:extLst>
              <a:ext uri="{FF2B5EF4-FFF2-40B4-BE49-F238E27FC236}">
                <a16:creationId xmlns:a16="http://schemas.microsoft.com/office/drawing/2014/main" id="{B9F6DEBC-24E8-6E46-8194-8245D17065B1}"/>
              </a:ext>
            </a:extLst>
          </p:cNvPr>
          <p:cNvSpPr txBox="1"/>
          <p:nvPr/>
        </p:nvSpPr>
        <p:spPr>
          <a:xfrm>
            <a:off x="6558887" y="9855897"/>
            <a:ext cx="9353006" cy="400110"/>
          </a:xfrm>
          <a:prstGeom prst="rect">
            <a:avLst/>
          </a:prstGeom>
          <a:noFill/>
        </p:spPr>
        <p:txBody>
          <a:bodyPr wrap="square">
            <a:spAutoFit/>
          </a:bodyPr>
          <a:lstStyle/>
          <a:p>
            <a:r>
              <a:rPr lang="en-US" sz="2000" b="1" dirty="0">
                <a:solidFill>
                  <a:schemeClr val="tx1"/>
                </a:solidFill>
              </a:rPr>
              <a:t>IT21102646</a:t>
            </a:r>
            <a:r>
              <a:rPr lang="en-US" sz="2000" dirty="0">
                <a:solidFill>
                  <a:schemeClr val="tx1"/>
                </a:solidFill>
              </a:rPr>
              <a:t> |   </a:t>
            </a:r>
            <a:r>
              <a:rPr lang="en-US" sz="2000" dirty="0"/>
              <a:t>Venuganth A</a:t>
            </a:r>
            <a:r>
              <a:rPr lang="en-US" sz="2000" b="1" dirty="0">
                <a:solidFill>
                  <a:schemeClr val="tx1"/>
                </a:solidFill>
              </a:rPr>
              <a:t>   </a:t>
            </a:r>
            <a:r>
              <a:rPr lang="en-US" sz="2000" dirty="0">
                <a:solidFill>
                  <a:schemeClr val="tx1"/>
                </a:solidFill>
              </a:rPr>
              <a:t>|   TMP-24-120</a:t>
            </a:r>
            <a:endParaRPr lang="en-US" sz="2000" b="0" dirty="0">
              <a:solidFill>
                <a:schemeClr val="tx1"/>
              </a:solidFill>
            </a:endParaRPr>
          </a:p>
        </p:txBody>
      </p:sp>
      <p:grpSp>
        <p:nvGrpSpPr>
          <p:cNvPr id="10" name="Diagram 2">
            <a:extLst>
              <a:ext uri="{FF2B5EF4-FFF2-40B4-BE49-F238E27FC236}">
                <a16:creationId xmlns:a16="http://schemas.microsoft.com/office/drawing/2014/main" id="{C253423E-BE36-E3FD-EB3E-40F009B6D3BE}"/>
              </a:ext>
            </a:extLst>
          </p:cNvPr>
          <p:cNvGrpSpPr/>
          <p:nvPr/>
        </p:nvGrpSpPr>
        <p:grpSpPr>
          <a:xfrm>
            <a:off x="2590800" y="2228508"/>
            <a:ext cx="12496800" cy="6172199"/>
            <a:chOff x="-342888" y="0"/>
            <a:chExt cx="8714696" cy="4419949"/>
          </a:xfrm>
        </p:grpSpPr>
        <p:sp>
          <p:nvSpPr>
            <p:cNvPr id="11" name="Line">
              <a:extLst>
                <a:ext uri="{FF2B5EF4-FFF2-40B4-BE49-F238E27FC236}">
                  <a16:creationId xmlns:a16="http://schemas.microsoft.com/office/drawing/2014/main" id="{72705CE6-E654-6692-D1FB-D254DDA72175}"/>
                </a:ext>
              </a:extLst>
            </p:cNvPr>
            <p:cNvSpPr/>
            <p:nvPr/>
          </p:nvSpPr>
          <p:spPr>
            <a:xfrm>
              <a:off x="7285501" y="901101"/>
              <a:ext cx="123904" cy="21393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A5C249"/>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12" name="Line">
              <a:extLst>
                <a:ext uri="{FF2B5EF4-FFF2-40B4-BE49-F238E27FC236}">
                  <a16:creationId xmlns:a16="http://schemas.microsoft.com/office/drawing/2014/main" id="{D0C57E75-F6F6-F14A-03C3-EE88DDEC2303}"/>
                </a:ext>
              </a:extLst>
            </p:cNvPr>
            <p:cNvSpPr/>
            <p:nvPr/>
          </p:nvSpPr>
          <p:spPr>
            <a:xfrm>
              <a:off x="7285501" y="901101"/>
              <a:ext cx="123904" cy="15529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A5C249"/>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13" name="Line">
              <a:extLst>
                <a:ext uri="{FF2B5EF4-FFF2-40B4-BE49-F238E27FC236}">
                  <a16:creationId xmlns:a16="http://schemas.microsoft.com/office/drawing/2014/main" id="{42BD17B1-1355-B366-F4A1-B5F5B54E423C}"/>
                </a:ext>
              </a:extLst>
            </p:cNvPr>
            <p:cNvSpPr/>
            <p:nvPr/>
          </p:nvSpPr>
          <p:spPr>
            <a:xfrm>
              <a:off x="7285501" y="901101"/>
              <a:ext cx="123904" cy="9664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A5C249"/>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14" name="Line">
              <a:extLst>
                <a:ext uri="{FF2B5EF4-FFF2-40B4-BE49-F238E27FC236}">
                  <a16:creationId xmlns:a16="http://schemas.microsoft.com/office/drawing/2014/main" id="{455E7A96-23CF-CB04-4F4A-4C131D916FA7}"/>
                </a:ext>
              </a:extLst>
            </p:cNvPr>
            <p:cNvSpPr/>
            <p:nvPr/>
          </p:nvSpPr>
          <p:spPr>
            <a:xfrm>
              <a:off x="7285501" y="901101"/>
              <a:ext cx="123904" cy="3799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A5C249"/>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15" name="Line">
              <a:extLst>
                <a:ext uri="{FF2B5EF4-FFF2-40B4-BE49-F238E27FC236}">
                  <a16:creationId xmlns:a16="http://schemas.microsoft.com/office/drawing/2014/main" id="{A0E94004-BD4B-0677-1A86-56B98973E558}"/>
                </a:ext>
              </a:extLst>
            </p:cNvPr>
            <p:cNvSpPr/>
            <p:nvPr/>
          </p:nvSpPr>
          <p:spPr>
            <a:xfrm>
              <a:off x="4014460" y="314627"/>
              <a:ext cx="3601451" cy="1734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0800"/>
                  </a:lnTo>
                  <a:lnTo>
                    <a:pt x="21600" y="10800"/>
                  </a:lnTo>
                  <a:lnTo>
                    <a:pt x="21600" y="21600"/>
                  </a:lnTo>
                </a:path>
              </a:pathLst>
            </a:custGeom>
            <a:noFill/>
            <a:ln w="25400" cap="flat">
              <a:solidFill>
                <a:srgbClr val="7CCA62"/>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16" name="Line">
              <a:extLst>
                <a:ext uri="{FF2B5EF4-FFF2-40B4-BE49-F238E27FC236}">
                  <a16:creationId xmlns:a16="http://schemas.microsoft.com/office/drawing/2014/main" id="{3CC18CA7-D384-6F6D-5DF3-D7923B5E60B4}"/>
                </a:ext>
              </a:extLst>
            </p:cNvPr>
            <p:cNvSpPr/>
            <p:nvPr/>
          </p:nvSpPr>
          <p:spPr>
            <a:xfrm>
              <a:off x="6286017" y="901101"/>
              <a:ext cx="123903" cy="15529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A5C249"/>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17" name="Line">
              <a:extLst>
                <a:ext uri="{FF2B5EF4-FFF2-40B4-BE49-F238E27FC236}">
                  <a16:creationId xmlns:a16="http://schemas.microsoft.com/office/drawing/2014/main" id="{BD7E7CCA-D065-FFC6-AAFF-8D68C6708467}"/>
                </a:ext>
              </a:extLst>
            </p:cNvPr>
            <p:cNvSpPr/>
            <p:nvPr/>
          </p:nvSpPr>
          <p:spPr>
            <a:xfrm>
              <a:off x="6286017" y="901101"/>
              <a:ext cx="123903" cy="9664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A5C249"/>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21" name="Line">
              <a:extLst>
                <a:ext uri="{FF2B5EF4-FFF2-40B4-BE49-F238E27FC236}">
                  <a16:creationId xmlns:a16="http://schemas.microsoft.com/office/drawing/2014/main" id="{A4421D32-0EBE-66AB-C992-F2E1F50FD35F}"/>
                </a:ext>
              </a:extLst>
            </p:cNvPr>
            <p:cNvSpPr/>
            <p:nvPr/>
          </p:nvSpPr>
          <p:spPr>
            <a:xfrm>
              <a:off x="6286017" y="901101"/>
              <a:ext cx="123903" cy="3799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A5C249"/>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23" name="Line">
              <a:extLst>
                <a:ext uri="{FF2B5EF4-FFF2-40B4-BE49-F238E27FC236}">
                  <a16:creationId xmlns:a16="http://schemas.microsoft.com/office/drawing/2014/main" id="{A5304769-7A80-57A9-A55E-D700122E6DD6}"/>
                </a:ext>
              </a:extLst>
            </p:cNvPr>
            <p:cNvSpPr/>
            <p:nvPr/>
          </p:nvSpPr>
          <p:spPr>
            <a:xfrm>
              <a:off x="4014460" y="314627"/>
              <a:ext cx="2601965" cy="1734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0800"/>
                  </a:lnTo>
                  <a:lnTo>
                    <a:pt x="21600" y="10800"/>
                  </a:lnTo>
                  <a:lnTo>
                    <a:pt x="21600" y="21600"/>
                  </a:lnTo>
                </a:path>
              </a:pathLst>
            </a:custGeom>
            <a:noFill/>
            <a:ln w="25400" cap="flat">
              <a:solidFill>
                <a:srgbClr val="7CCA62"/>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24" name="Line">
              <a:extLst>
                <a:ext uri="{FF2B5EF4-FFF2-40B4-BE49-F238E27FC236}">
                  <a16:creationId xmlns:a16="http://schemas.microsoft.com/office/drawing/2014/main" id="{E5589848-DE81-F571-0BB0-1682DAC58C4F}"/>
                </a:ext>
              </a:extLst>
            </p:cNvPr>
            <p:cNvSpPr/>
            <p:nvPr/>
          </p:nvSpPr>
          <p:spPr>
            <a:xfrm>
              <a:off x="4804769" y="1597630"/>
              <a:ext cx="123904" cy="15529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0F6FC6"/>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25" name="Line">
              <a:extLst>
                <a:ext uri="{FF2B5EF4-FFF2-40B4-BE49-F238E27FC236}">
                  <a16:creationId xmlns:a16="http://schemas.microsoft.com/office/drawing/2014/main" id="{94B24560-A87B-A640-23CE-3822C02B169D}"/>
                </a:ext>
              </a:extLst>
            </p:cNvPr>
            <p:cNvSpPr/>
            <p:nvPr/>
          </p:nvSpPr>
          <p:spPr>
            <a:xfrm>
              <a:off x="4804769" y="1597630"/>
              <a:ext cx="123904" cy="9664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0F6FC6"/>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26" name="Line">
              <a:extLst>
                <a:ext uri="{FF2B5EF4-FFF2-40B4-BE49-F238E27FC236}">
                  <a16:creationId xmlns:a16="http://schemas.microsoft.com/office/drawing/2014/main" id="{78EAF56D-9CE4-78E1-42C1-06BAB72B3470}"/>
                </a:ext>
              </a:extLst>
            </p:cNvPr>
            <p:cNvSpPr/>
            <p:nvPr/>
          </p:nvSpPr>
          <p:spPr>
            <a:xfrm>
              <a:off x="5080027" y="771467"/>
              <a:ext cx="27809" cy="7026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0F6FC6"/>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27" name="Line">
              <a:extLst>
                <a:ext uri="{FF2B5EF4-FFF2-40B4-BE49-F238E27FC236}">
                  <a16:creationId xmlns:a16="http://schemas.microsoft.com/office/drawing/2014/main" id="{B2AFE4C6-41C7-CE7F-C961-C2172628C85E}"/>
                </a:ext>
              </a:extLst>
            </p:cNvPr>
            <p:cNvSpPr/>
            <p:nvPr/>
          </p:nvSpPr>
          <p:spPr>
            <a:xfrm>
              <a:off x="4014460" y="314627"/>
              <a:ext cx="1102738" cy="1734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0800"/>
                  </a:lnTo>
                  <a:lnTo>
                    <a:pt x="21600" y="10800"/>
                  </a:lnTo>
                  <a:lnTo>
                    <a:pt x="21600" y="21600"/>
                  </a:lnTo>
                </a:path>
              </a:pathLst>
            </a:custGeom>
            <a:noFill/>
            <a:ln w="25400" cap="flat">
              <a:solidFill>
                <a:srgbClr val="7CCA62"/>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28" name="Line">
              <a:extLst>
                <a:ext uri="{FF2B5EF4-FFF2-40B4-BE49-F238E27FC236}">
                  <a16:creationId xmlns:a16="http://schemas.microsoft.com/office/drawing/2014/main" id="{E62E0AEC-1E6A-8DD5-0ADE-459ACF0524BB}"/>
                </a:ext>
              </a:extLst>
            </p:cNvPr>
            <p:cNvSpPr/>
            <p:nvPr/>
          </p:nvSpPr>
          <p:spPr>
            <a:xfrm>
              <a:off x="3081056" y="901101"/>
              <a:ext cx="123904" cy="9664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A5C249"/>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29" name="Line">
              <a:extLst>
                <a:ext uri="{FF2B5EF4-FFF2-40B4-BE49-F238E27FC236}">
                  <a16:creationId xmlns:a16="http://schemas.microsoft.com/office/drawing/2014/main" id="{12F4DB76-E216-3FC8-A906-2464282B39F5}"/>
                </a:ext>
              </a:extLst>
            </p:cNvPr>
            <p:cNvSpPr/>
            <p:nvPr/>
          </p:nvSpPr>
          <p:spPr>
            <a:xfrm>
              <a:off x="3081056" y="901101"/>
              <a:ext cx="123904" cy="3799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A5C249"/>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30" name="Line">
              <a:extLst>
                <a:ext uri="{FF2B5EF4-FFF2-40B4-BE49-F238E27FC236}">
                  <a16:creationId xmlns:a16="http://schemas.microsoft.com/office/drawing/2014/main" id="{6031D632-8C3E-2C96-66AD-2DCA565951C4}"/>
                </a:ext>
              </a:extLst>
            </p:cNvPr>
            <p:cNvSpPr/>
            <p:nvPr/>
          </p:nvSpPr>
          <p:spPr>
            <a:xfrm>
              <a:off x="3411465" y="314627"/>
              <a:ext cx="602996" cy="17346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800"/>
                  </a:lnTo>
                  <a:lnTo>
                    <a:pt x="0" y="10800"/>
                  </a:lnTo>
                  <a:lnTo>
                    <a:pt x="0" y="21600"/>
                  </a:lnTo>
                </a:path>
              </a:pathLst>
            </a:custGeom>
            <a:noFill/>
            <a:ln w="25400" cap="flat">
              <a:solidFill>
                <a:srgbClr val="7CCA62"/>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31" name="Line">
              <a:extLst>
                <a:ext uri="{FF2B5EF4-FFF2-40B4-BE49-F238E27FC236}">
                  <a16:creationId xmlns:a16="http://schemas.microsoft.com/office/drawing/2014/main" id="{AD17384F-9836-D3BB-8111-9DCB174DD8E0}"/>
                </a:ext>
              </a:extLst>
            </p:cNvPr>
            <p:cNvSpPr/>
            <p:nvPr/>
          </p:nvSpPr>
          <p:spPr>
            <a:xfrm>
              <a:off x="2411980" y="314627"/>
              <a:ext cx="1602481" cy="17346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800"/>
                  </a:lnTo>
                  <a:lnTo>
                    <a:pt x="0" y="10800"/>
                  </a:lnTo>
                  <a:lnTo>
                    <a:pt x="0" y="21600"/>
                  </a:lnTo>
                </a:path>
              </a:pathLst>
            </a:custGeom>
            <a:noFill/>
            <a:ln w="25400" cap="flat">
              <a:solidFill>
                <a:srgbClr val="7CCA62"/>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32" name="Line">
              <a:extLst>
                <a:ext uri="{FF2B5EF4-FFF2-40B4-BE49-F238E27FC236}">
                  <a16:creationId xmlns:a16="http://schemas.microsoft.com/office/drawing/2014/main" id="{7E981B8D-7706-29D5-B151-9627FBF84420}"/>
                </a:ext>
              </a:extLst>
            </p:cNvPr>
            <p:cNvSpPr/>
            <p:nvPr/>
          </p:nvSpPr>
          <p:spPr>
            <a:xfrm>
              <a:off x="1082086" y="901101"/>
              <a:ext cx="123904" cy="33123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A5C249"/>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33" name="Line">
              <a:extLst>
                <a:ext uri="{FF2B5EF4-FFF2-40B4-BE49-F238E27FC236}">
                  <a16:creationId xmlns:a16="http://schemas.microsoft.com/office/drawing/2014/main" id="{85C3D209-9B32-3549-5CA6-DEF5E50AB183}"/>
                </a:ext>
              </a:extLst>
            </p:cNvPr>
            <p:cNvSpPr/>
            <p:nvPr/>
          </p:nvSpPr>
          <p:spPr>
            <a:xfrm>
              <a:off x="1082086" y="901101"/>
              <a:ext cx="123904" cy="27258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A5C249"/>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34" name="Line">
              <a:extLst>
                <a:ext uri="{FF2B5EF4-FFF2-40B4-BE49-F238E27FC236}">
                  <a16:creationId xmlns:a16="http://schemas.microsoft.com/office/drawing/2014/main" id="{64A94EC1-D608-F296-5F09-45809A238333}"/>
                </a:ext>
              </a:extLst>
            </p:cNvPr>
            <p:cNvSpPr/>
            <p:nvPr/>
          </p:nvSpPr>
          <p:spPr>
            <a:xfrm>
              <a:off x="1082086" y="901101"/>
              <a:ext cx="123904" cy="21393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A5C249"/>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35" name="Line">
              <a:extLst>
                <a:ext uri="{FF2B5EF4-FFF2-40B4-BE49-F238E27FC236}">
                  <a16:creationId xmlns:a16="http://schemas.microsoft.com/office/drawing/2014/main" id="{D162A658-B4ED-6475-A771-926E9F7423DD}"/>
                </a:ext>
              </a:extLst>
            </p:cNvPr>
            <p:cNvSpPr/>
            <p:nvPr/>
          </p:nvSpPr>
          <p:spPr>
            <a:xfrm>
              <a:off x="1082086" y="901101"/>
              <a:ext cx="123904" cy="15529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A5C249"/>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36" name="Line">
              <a:extLst>
                <a:ext uri="{FF2B5EF4-FFF2-40B4-BE49-F238E27FC236}">
                  <a16:creationId xmlns:a16="http://schemas.microsoft.com/office/drawing/2014/main" id="{63B15C3C-470E-E762-B86D-B8D18A94F779}"/>
                </a:ext>
              </a:extLst>
            </p:cNvPr>
            <p:cNvSpPr/>
            <p:nvPr/>
          </p:nvSpPr>
          <p:spPr>
            <a:xfrm>
              <a:off x="1082086" y="901101"/>
              <a:ext cx="123904" cy="9664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A5C249"/>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37" name="Line">
              <a:extLst>
                <a:ext uri="{FF2B5EF4-FFF2-40B4-BE49-F238E27FC236}">
                  <a16:creationId xmlns:a16="http://schemas.microsoft.com/office/drawing/2014/main" id="{101BC504-BAA6-09CD-7478-367761F08D49}"/>
                </a:ext>
              </a:extLst>
            </p:cNvPr>
            <p:cNvSpPr/>
            <p:nvPr/>
          </p:nvSpPr>
          <p:spPr>
            <a:xfrm>
              <a:off x="1082086" y="901101"/>
              <a:ext cx="123904" cy="3799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A5C249"/>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38" name="Line">
              <a:extLst>
                <a:ext uri="{FF2B5EF4-FFF2-40B4-BE49-F238E27FC236}">
                  <a16:creationId xmlns:a16="http://schemas.microsoft.com/office/drawing/2014/main" id="{77EAB1F6-93BE-EC8D-A7CD-CA68EBED1BC4}"/>
                </a:ext>
              </a:extLst>
            </p:cNvPr>
            <p:cNvSpPr/>
            <p:nvPr/>
          </p:nvSpPr>
          <p:spPr>
            <a:xfrm>
              <a:off x="1412495" y="314627"/>
              <a:ext cx="2601966" cy="17346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800"/>
                  </a:lnTo>
                  <a:lnTo>
                    <a:pt x="0" y="10800"/>
                  </a:lnTo>
                  <a:lnTo>
                    <a:pt x="0" y="21600"/>
                  </a:lnTo>
                </a:path>
              </a:pathLst>
            </a:custGeom>
            <a:noFill/>
            <a:ln w="25400" cap="flat">
              <a:solidFill>
                <a:srgbClr val="7CCA62"/>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39" name="Line">
              <a:extLst>
                <a:ext uri="{FF2B5EF4-FFF2-40B4-BE49-F238E27FC236}">
                  <a16:creationId xmlns:a16="http://schemas.microsoft.com/office/drawing/2014/main" id="{903E8321-9202-9227-4095-C483770F4B30}"/>
                </a:ext>
              </a:extLst>
            </p:cNvPr>
            <p:cNvSpPr/>
            <p:nvPr/>
          </p:nvSpPr>
          <p:spPr>
            <a:xfrm>
              <a:off x="82601" y="901101"/>
              <a:ext cx="123904" cy="27258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A5C249"/>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40" name="Line">
              <a:extLst>
                <a:ext uri="{FF2B5EF4-FFF2-40B4-BE49-F238E27FC236}">
                  <a16:creationId xmlns:a16="http://schemas.microsoft.com/office/drawing/2014/main" id="{07DA3FF4-4874-B7F6-07AF-06C2E7866371}"/>
                </a:ext>
              </a:extLst>
            </p:cNvPr>
            <p:cNvSpPr/>
            <p:nvPr/>
          </p:nvSpPr>
          <p:spPr>
            <a:xfrm>
              <a:off x="82601" y="901101"/>
              <a:ext cx="123904" cy="21393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A5C249"/>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41" name="Line">
              <a:extLst>
                <a:ext uri="{FF2B5EF4-FFF2-40B4-BE49-F238E27FC236}">
                  <a16:creationId xmlns:a16="http://schemas.microsoft.com/office/drawing/2014/main" id="{62327CBA-E8F4-0607-FB47-7BA94E349829}"/>
                </a:ext>
              </a:extLst>
            </p:cNvPr>
            <p:cNvSpPr/>
            <p:nvPr/>
          </p:nvSpPr>
          <p:spPr>
            <a:xfrm>
              <a:off x="82601" y="901101"/>
              <a:ext cx="123904" cy="15529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A5C249"/>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42" name="Line">
              <a:extLst>
                <a:ext uri="{FF2B5EF4-FFF2-40B4-BE49-F238E27FC236}">
                  <a16:creationId xmlns:a16="http://schemas.microsoft.com/office/drawing/2014/main" id="{A1951AA6-A8B2-B5D1-896A-81DFD3B0A134}"/>
                </a:ext>
              </a:extLst>
            </p:cNvPr>
            <p:cNvSpPr/>
            <p:nvPr/>
          </p:nvSpPr>
          <p:spPr>
            <a:xfrm>
              <a:off x="82601" y="901101"/>
              <a:ext cx="123904" cy="9664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A5C249"/>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43" name="Line">
              <a:extLst>
                <a:ext uri="{FF2B5EF4-FFF2-40B4-BE49-F238E27FC236}">
                  <a16:creationId xmlns:a16="http://schemas.microsoft.com/office/drawing/2014/main" id="{9AD85D45-73F9-6F17-0B78-71C392866E2C}"/>
                </a:ext>
              </a:extLst>
            </p:cNvPr>
            <p:cNvSpPr/>
            <p:nvPr/>
          </p:nvSpPr>
          <p:spPr>
            <a:xfrm>
              <a:off x="82601" y="901101"/>
              <a:ext cx="123904" cy="3799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A5C249"/>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44" name="Line">
              <a:extLst>
                <a:ext uri="{FF2B5EF4-FFF2-40B4-BE49-F238E27FC236}">
                  <a16:creationId xmlns:a16="http://schemas.microsoft.com/office/drawing/2014/main" id="{563E7C44-2E37-1C78-5358-984B1F6D11AD}"/>
                </a:ext>
              </a:extLst>
            </p:cNvPr>
            <p:cNvSpPr/>
            <p:nvPr/>
          </p:nvSpPr>
          <p:spPr>
            <a:xfrm>
              <a:off x="413010" y="314627"/>
              <a:ext cx="3601451" cy="17346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800"/>
                  </a:lnTo>
                  <a:lnTo>
                    <a:pt x="0" y="10800"/>
                  </a:lnTo>
                  <a:lnTo>
                    <a:pt x="0" y="21600"/>
                  </a:lnTo>
                </a:path>
              </a:pathLst>
            </a:custGeom>
            <a:noFill/>
            <a:ln w="25400" cap="flat">
              <a:solidFill>
                <a:srgbClr val="7CCA62"/>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grpSp>
          <p:nvGrpSpPr>
            <p:cNvPr id="45" name="Group">
              <a:extLst>
                <a:ext uri="{FF2B5EF4-FFF2-40B4-BE49-F238E27FC236}">
                  <a16:creationId xmlns:a16="http://schemas.microsoft.com/office/drawing/2014/main" id="{C2017384-6907-C0AF-0C1F-3D3714AB3EFB}"/>
                </a:ext>
              </a:extLst>
            </p:cNvPr>
            <p:cNvGrpSpPr/>
            <p:nvPr/>
          </p:nvGrpSpPr>
          <p:grpSpPr>
            <a:xfrm>
              <a:off x="-342889" y="0"/>
              <a:ext cx="8714698" cy="379986"/>
              <a:chOff x="0" y="0"/>
              <a:chExt cx="8714696" cy="379985"/>
            </a:xfrm>
          </p:grpSpPr>
          <p:sp>
            <p:nvSpPr>
              <p:cNvPr id="140" name="Rectangle">
                <a:extLst>
                  <a:ext uri="{FF2B5EF4-FFF2-40B4-BE49-F238E27FC236}">
                    <a16:creationId xmlns:a16="http://schemas.microsoft.com/office/drawing/2014/main" id="{8B1E0EEB-8FFD-E098-60A7-4D854124D191}"/>
                  </a:ext>
                </a:extLst>
              </p:cNvPr>
              <p:cNvSpPr/>
              <p:nvPr/>
            </p:nvSpPr>
            <p:spPr>
              <a:xfrm>
                <a:off x="0" y="-1"/>
                <a:ext cx="8714697" cy="379987"/>
              </a:xfrm>
              <a:prstGeom prst="rect">
                <a:avLst/>
              </a:prstGeom>
              <a:gradFill flip="none" rotWithShape="1">
                <a:gsLst>
                  <a:gs pos="0">
                    <a:srgbClr val="77F1FA"/>
                  </a:gs>
                  <a:gs pos="25000">
                    <a:srgbClr val="32C1C9"/>
                  </a:gs>
                  <a:gs pos="38000">
                    <a:srgbClr val="22B0B9"/>
                  </a:gs>
                  <a:gs pos="55000">
                    <a:srgbClr val="00A9B1"/>
                  </a:gs>
                  <a:gs pos="80000">
                    <a:srgbClr val="00A8AF"/>
                  </a:gs>
                  <a:gs pos="88000">
                    <a:srgbClr val="00B1B9"/>
                  </a:gs>
                  <a:gs pos="100000">
                    <a:srgbClr val="00EEFA"/>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dirty="0"/>
              </a:p>
            </p:txBody>
          </p:sp>
          <p:sp>
            <p:nvSpPr>
              <p:cNvPr id="141" name="Recognition of skin disease for different skin tones based on images">
                <a:extLst>
                  <a:ext uri="{FF2B5EF4-FFF2-40B4-BE49-F238E27FC236}">
                    <a16:creationId xmlns:a16="http://schemas.microsoft.com/office/drawing/2014/main" id="{209EA434-85B2-4671-9DF8-2D3D66C515F9}"/>
                  </a:ext>
                </a:extLst>
              </p:cNvPr>
              <p:cNvSpPr txBox="1"/>
              <p:nvPr/>
            </p:nvSpPr>
            <p:spPr>
              <a:xfrm>
                <a:off x="0" y="106042"/>
                <a:ext cx="8714697" cy="1679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rPr lang="en-GB" dirty="0"/>
                  <a:t>Recognition of diabetes and identifying the stage of diabetes using Diabetic Retinopathy</a:t>
                </a:r>
              </a:p>
            </p:txBody>
          </p:sp>
        </p:grpSp>
        <p:grpSp>
          <p:nvGrpSpPr>
            <p:cNvPr id="46" name="Group">
              <a:extLst>
                <a:ext uri="{FF2B5EF4-FFF2-40B4-BE49-F238E27FC236}">
                  <a16:creationId xmlns:a16="http://schemas.microsoft.com/office/drawing/2014/main" id="{7F41EC7C-C64B-5256-01C3-B01D128A3876}"/>
                </a:ext>
              </a:extLst>
            </p:cNvPr>
            <p:cNvGrpSpPr/>
            <p:nvPr/>
          </p:nvGrpSpPr>
          <p:grpSpPr>
            <a:xfrm>
              <a:off x="0" y="488092"/>
              <a:ext cx="826021" cy="413010"/>
              <a:chOff x="0" y="0"/>
              <a:chExt cx="826020" cy="413008"/>
            </a:xfrm>
          </p:grpSpPr>
          <p:sp>
            <p:nvSpPr>
              <p:cNvPr id="138" name="Rectangle">
                <a:extLst>
                  <a:ext uri="{FF2B5EF4-FFF2-40B4-BE49-F238E27FC236}">
                    <a16:creationId xmlns:a16="http://schemas.microsoft.com/office/drawing/2014/main" id="{4D6889E6-A6FD-1A02-F94B-358251799045}"/>
                  </a:ext>
                </a:extLst>
              </p:cNvPr>
              <p:cNvSpPr/>
              <p:nvPr/>
            </p:nvSpPr>
            <p:spPr>
              <a:xfrm>
                <a:off x="-1" y="-1"/>
                <a:ext cx="826022" cy="413010"/>
              </a:xfrm>
              <a:prstGeom prst="rect">
                <a:avLst/>
              </a:prstGeom>
              <a:gradFill flip="none" rotWithShape="1">
                <a:gsLst>
                  <a:gs pos="0">
                    <a:srgbClr val="A3E892"/>
                  </a:gs>
                  <a:gs pos="25000">
                    <a:srgbClr val="77BB61"/>
                  </a:gs>
                  <a:gs pos="38000">
                    <a:srgbClr val="64A84F"/>
                  </a:gs>
                  <a:gs pos="55000">
                    <a:srgbClr val="5CA544"/>
                  </a:gs>
                  <a:gs pos="80000">
                    <a:srgbClr val="56AD39"/>
                  </a:gs>
                  <a:gs pos="88000">
                    <a:srgbClr val="58BD36"/>
                  </a:gs>
                  <a:gs pos="100000">
                    <a:srgbClr val="70E749"/>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139" name="Project Initialization">
                <a:extLst>
                  <a:ext uri="{FF2B5EF4-FFF2-40B4-BE49-F238E27FC236}">
                    <a16:creationId xmlns:a16="http://schemas.microsoft.com/office/drawing/2014/main" id="{41744924-582E-BD9C-2CA6-E8EDABAF39E3}"/>
                  </a:ext>
                </a:extLst>
              </p:cNvPr>
              <p:cNvSpPr txBox="1"/>
              <p:nvPr/>
            </p:nvSpPr>
            <p:spPr>
              <a:xfrm>
                <a:off x="0" y="79165"/>
                <a:ext cx="826021" cy="254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Project Initialization</a:t>
                </a:r>
              </a:p>
            </p:txBody>
          </p:sp>
        </p:grpSp>
        <p:grpSp>
          <p:nvGrpSpPr>
            <p:cNvPr id="47" name="Group">
              <a:extLst>
                <a:ext uri="{FF2B5EF4-FFF2-40B4-BE49-F238E27FC236}">
                  <a16:creationId xmlns:a16="http://schemas.microsoft.com/office/drawing/2014/main" id="{FBD04A96-084C-0CF9-4C08-A9BAF5EC1047}"/>
                </a:ext>
              </a:extLst>
            </p:cNvPr>
            <p:cNvGrpSpPr/>
            <p:nvPr/>
          </p:nvGrpSpPr>
          <p:grpSpPr>
            <a:xfrm>
              <a:off x="206505" y="1074566"/>
              <a:ext cx="826021" cy="413010"/>
              <a:chOff x="0" y="0"/>
              <a:chExt cx="826020" cy="413008"/>
            </a:xfrm>
          </p:grpSpPr>
          <p:sp>
            <p:nvSpPr>
              <p:cNvPr id="136" name="Rectangle">
                <a:extLst>
                  <a:ext uri="{FF2B5EF4-FFF2-40B4-BE49-F238E27FC236}">
                    <a16:creationId xmlns:a16="http://schemas.microsoft.com/office/drawing/2014/main" id="{20498ACB-B0F2-7273-069E-654453DAE486}"/>
                  </a:ext>
                </a:extLst>
              </p:cNvPr>
              <p:cNvSpPr/>
              <p:nvPr/>
            </p:nvSpPr>
            <p:spPr>
              <a:xfrm>
                <a:off x="-1" y="-1"/>
                <a:ext cx="826022" cy="413010"/>
              </a:xfrm>
              <a:prstGeom prst="rect">
                <a:avLst/>
              </a:prstGeom>
              <a:gradFill flip="none" rotWithShape="1">
                <a:gsLst>
                  <a:gs pos="0">
                    <a:srgbClr val="C9E488"/>
                  </a:gs>
                  <a:gs pos="25000">
                    <a:srgbClr val="9BB44F"/>
                  </a:gs>
                  <a:gs pos="38000">
                    <a:srgbClr val="8AA33E"/>
                  </a:gs>
                  <a:gs pos="55000">
                    <a:srgbClr val="85A02F"/>
                  </a:gs>
                  <a:gs pos="80000">
                    <a:srgbClr val="8AAA23"/>
                  </a:gs>
                  <a:gs pos="88000">
                    <a:srgbClr val="95BB1E"/>
                  </a:gs>
                  <a:gs pos="100000">
                    <a:srgbClr val="B7E32E"/>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137" name="Problem Identification">
                <a:extLst>
                  <a:ext uri="{FF2B5EF4-FFF2-40B4-BE49-F238E27FC236}">
                    <a16:creationId xmlns:a16="http://schemas.microsoft.com/office/drawing/2014/main" id="{CF47A65E-F23D-55F8-8CB9-50EC0307404E}"/>
                  </a:ext>
                </a:extLst>
              </p:cNvPr>
              <p:cNvSpPr txBox="1"/>
              <p:nvPr/>
            </p:nvSpPr>
            <p:spPr>
              <a:xfrm>
                <a:off x="0" y="79165"/>
                <a:ext cx="826021" cy="254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Problem Identification</a:t>
                </a:r>
              </a:p>
            </p:txBody>
          </p:sp>
        </p:grpSp>
        <p:grpSp>
          <p:nvGrpSpPr>
            <p:cNvPr id="48" name="Group">
              <a:extLst>
                <a:ext uri="{FF2B5EF4-FFF2-40B4-BE49-F238E27FC236}">
                  <a16:creationId xmlns:a16="http://schemas.microsoft.com/office/drawing/2014/main" id="{4D34B16A-B5BD-5750-A548-4C6837B0E8C0}"/>
                </a:ext>
              </a:extLst>
            </p:cNvPr>
            <p:cNvGrpSpPr/>
            <p:nvPr/>
          </p:nvGrpSpPr>
          <p:grpSpPr>
            <a:xfrm>
              <a:off x="206505" y="1661041"/>
              <a:ext cx="826021" cy="413010"/>
              <a:chOff x="0" y="0"/>
              <a:chExt cx="826020" cy="413008"/>
            </a:xfrm>
          </p:grpSpPr>
          <p:sp>
            <p:nvSpPr>
              <p:cNvPr id="134" name="Rectangle">
                <a:extLst>
                  <a:ext uri="{FF2B5EF4-FFF2-40B4-BE49-F238E27FC236}">
                    <a16:creationId xmlns:a16="http://schemas.microsoft.com/office/drawing/2014/main" id="{A2490252-2BE4-50DE-FB5A-48368A796AD8}"/>
                  </a:ext>
                </a:extLst>
              </p:cNvPr>
              <p:cNvSpPr/>
              <p:nvPr/>
            </p:nvSpPr>
            <p:spPr>
              <a:xfrm>
                <a:off x="-1" y="-1"/>
                <a:ext cx="826022" cy="413010"/>
              </a:xfrm>
              <a:prstGeom prst="rect">
                <a:avLst/>
              </a:prstGeom>
              <a:gradFill flip="none" rotWithShape="1">
                <a:gsLst>
                  <a:gs pos="0">
                    <a:srgbClr val="C9E488"/>
                  </a:gs>
                  <a:gs pos="25000">
                    <a:srgbClr val="9BB44F"/>
                  </a:gs>
                  <a:gs pos="38000">
                    <a:srgbClr val="8AA33E"/>
                  </a:gs>
                  <a:gs pos="55000">
                    <a:srgbClr val="85A02F"/>
                  </a:gs>
                  <a:gs pos="80000">
                    <a:srgbClr val="8AAA23"/>
                  </a:gs>
                  <a:gs pos="88000">
                    <a:srgbClr val="95BB1E"/>
                  </a:gs>
                  <a:gs pos="100000">
                    <a:srgbClr val="B7E32E"/>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135" name="Domain Knowledge Gathering">
                <a:extLst>
                  <a:ext uri="{FF2B5EF4-FFF2-40B4-BE49-F238E27FC236}">
                    <a16:creationId xmlns:a16="http://schemas.microsoft.com/office/drawing/2014/main" id="{76F3EADA-9CEA-6283-5834-7DC853D6C018}"/>
                  </a:ext>
                </a:extLst>
              </p:cNvPr>
              <p:cNvSpPr txBox="1"/>
              <p:nvPr/>
            </p:nvSpPr>
            <p:spPr>
              <a:xfrm>
                <a:off x="0" y="21337"/>
                <a:ext cx="826021" cy="37033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Domain Knowledge Gathering</a:t>
                </a:r>
              </a:p>
            </p:txBody>
          </p:sp>
        </p:grpSp>
        <p:grpSp>
          <p:nvGrpSpPr>
            <p:cNvPr id="49" name="Group">
              <a:extLst>
                <a:ext uri="{FF2B5EF4-FFF2-40B4-BE49-F238E27FC236}">
                  <a16:creationId xmlns:a16="http://schemas.microsoft.com/office/drawing/2014/main" id="{182E7B90-F364-3BBE-E511-4509B52A3C1F}"/>
                </a:ext>
              </a:extLst>
            </p:cNvPr>
            <p:cNvGrpSpPr/>
            <p:nvPr/>
          </p:nvGrpSpPr>
          <p:grpSpPr>
            <a:xfrm>
              <a:off x="206505" y="2247516"/>
              <a:ext cx="826021" cy="413009"/>
              <a:chOff x="0" y="0"/>
              <a:chExt cx="826020" cy="413008"/>
            </a:xfrm>
          </p:grpSpPr>
          <p:sp>
            <p:nvSpPr>
              <p:cNvPr id="132" name="Rectangle">
                <a:extLst>
                  <a:ext uri="{FF2B5EF4-FFF2-40B4-BE49-F238E27FC236}">
                    <a16:creationId xmlns:a16="http://schemas.microsoft.com/office/drawing/2014/main" id="{44A1C6CB-E64C-4300-83A4-BCEC51066D12}"/>
                  </a:ext>
                </a:extLst>
              </p:cNvPr>
              <p:cNvSpPr/>
              <p:nvPr/>
            </p:nvSpPr>
            <p:spPr>
              <a:xfrm>
                <a:off x="-1" y="-1"/>
                <a:ext cx="826022" cy="413010"/>
              </a:xfrm>
              <a:prstGeom prst="rect">
                <a:avLst/>
              </a:prstGeom>
              <a:gradFill flip="none" rotWithShape="1">
                <a:gsLst>
                  <a:gs pos="0">
                    <a:srgbClr val="C9E488"/>
                  </a:gs>
                  <a:gs pos="25000">
                    <a:srgbClr val="9BB44F"/>
                  </a:gs>
                  <a:gs pos="38000">
                    <a:srgbClr val="8AA33E"/>
                  </a:gs>
                  <a:gs pos="55000">
                    <a:srgbClr val="85A02F"/>
                  </a:gs>
                  <a:gs pos="80000">
                    <a:srgbClr val="8AAA23"/>
                  </a:gs>
                  <a:gs pos="88000">
                    <a:srgbClr val="95BB1E"/>
                  </a:gs>
                  <a:gs pos="100000">
                    <a:srgbClr val="B7E32E"/>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133" name="Solution Formation">
                <a:extLst>
                  <a:ext uri="{FF2B5EF4-FFF2-40B4-BE49-F238E27FC236}">
                    <a16:creationId xmlns:a16="http://schemas.microsoft.com/office/drawing/2014/main" id="{19B7E1CB-C406-5A2E-656A-20AA43288AE3}"/>
                  </a:ext>
                </a:extLst>
              </p:cNvPr>
              <p:cNvSpPr txBox="1"/>
              <p:nvPr/>
            </p:nvSpPr>
            <p:spPr>
              <a:xfrm>
                <a:off x="0" y="79165"/>
                <a:ext cx="826021" cy="254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Solution Formation</a:t>
                </a:r>
              </a:p>
            </p:txBody>
          </p:sp>
        </p:grpSp>
        <p:grpSp>
          <p:nvGrpSpPr>
            <p:cNvPr id="50" name="Group">
              <a:extLst>
                <a:ext uri="{FF2B5EF4-FFF2-40B4-BE49-F238E27FC236}">
                  <a16:creationId xmlns:a16="http://schemas.microsoft.com/office/drawing/2014/main" id="{37ED967F-94B3-B19A-DCAC-F526EF5E39F2}"/>
                </a:ext>
              </a:extLst>
            </p:cNvPr>
            <p:cNvGrpSpPr/>
            <p:nvPr/>
          </p:nvGrpSpPr>
          <p:grpSpPr>
            <a:xfrm>
              <a:off x="206505" y="2833990"/>
              <a:ext cx="826021" cy="413010"/>
              <a:chOff x="0" y="0"/>
              <a:chExt cx="826020" cy="413008"/>
            </a:xfrm>
          </p:grpSpPr>
          <p:sp>
            <p:nvSpPr>
              <p:cNvPr id="130" name="Rectangle">
                <a:extLst>
                  <a:ext uri="{FF2B5EF4-FFF2-40B4-BE49-F238E27FC236}">
                    <a16:creationId xmlns:a16="http://schemas.microsoft.com/office/drawing/2014/main" id="{13631B88-0201-C01D-0EFC-0F1AC393811D}"/>
                  </a:ext>
                </a:extLst>
              </p:cNvPr>
              <p:cNvSpPr/>
              <p:nvPr/>
            </p:nvSpPr>
            <p:spPr>
              <a:xfrm>
                <a:off x="-1" y="-1"/>
                <a:ext cx="826022" cy="413010"/>
              </a:xfrm>
              <a:prstGeom prst="rect">
                <a:avLst/>
              </a:prstGeom>
              <a:gradFill flip="none" rotWithShape="1">
                <a:gsLst>
                  <a:gs pos="0">
                    <a:srgbClr val="C9E488"/>
                  </a:gs>
                  <a:gs pos="25000">
                    <a:srgbClr val="9BB44F"/>
                  </a:gs>
                  <a:gs pos="38000">
                    <a:srgbClr val="8AA33E"/>
                  </a:gs>
                  <a:gs pos="55000">
                    <a:srgbClr val="85A02F"/>
                  </a:gs>
                  <a:gs pos="80000">
                    <a:srgbClr val="8AAA23"/>
                  </a:gs>
                  <a:gs pos="88000">
                    <a:srgbClr val="95BB1E"/>
                  </a:gs>
                  <a:gs pos="100000">
                    <a:srgbClr val="B7E32E"/>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131" name="Overall System Architecture">
                <a:extLst>
                  <a:ext uri="{FF2B5EF4-FFF2-40B4-BE49-F238E27FC236}">
                    <a16:creationId xmlns:a16="http://schemas.microsoft.com/office/drawing/2014/main" id="{634367D6-056F-AD58-CB2E-04EA19D13F2D}"/>
                  </a:ext>
                </a:extLst>
              </p:cNvPr>
              <p:cNvSpPr txBox="1"/>
              <p:nvPr/>
            </p:nvSpPr>
            <p:spPr>
              <a:xfrm>
                <a:off x="0" y="79165"/>
                <a:ext cx="826021" cy="254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Overall System Architecture</a:t>
                </a:r>
              </a:p>
            </p:txBody>
          </p:sp>
        </p:grpSp>
        <p:grpSp>
          <p:nvGrpSpPr>
            <p:cNvPr id="51" name="Group">
              <a:extLst>
                <a:ext uri="{FF2B5EF4-FFF2-40B4-BE49-F238E27FC236}">
                  <a16:creationId xmlns:a16="http://schemas.microsoft.com/office/drawing/2014/main" id="{7D80DC43-25E1-0304-7332-E609CCBAC30A}"/>
                </a:ext>
              </a:extLst>
            </p:cNvPr>
            <p:cNvGrpSpPr/>
            <p:nvPr/>
          </p:nvGrpSpPr>
          <p:grpSpPr>
            <a:xfrm>
              <a:off x="206505" y="3420466"/>
              <a:ext cx="826021" cy="413009"/>
              <a:chOff x="0" y="0"/>
              <a:chExt cx="826020" cy="413008"/>
            </a:xfrm>
          </p:grpSpPr>
          <p:sp>
            <p:nvSpPr>
              <p:cNvPr id="128" name="Rectangle">
                <a:extLst>
                  <a:ext uri="{FF2B5EF4-FFF2-40B4-BE49-F238E27FC236}">
                    <a16:creationId xmlns:a16="http://schemas.microsoft.com/office/drawing/2014/main" id="{6C42DBCE-E857-87DD-FB1E-941436B2EAD4}"/>
                  </a:ext>
                </a:extLst>
              </p:cNvPr>
              <p:cNvSpPr/>
              <p:nvPr/>
            </p:nvSpPr>
            <p:spPr>
              <a:xfrm>
                <a:off x="-1" y="-1"/>
                <a:ext cx="826022" cy="413010"/>
              </a:xfrm>
              <a:prstGeom prst="rect">
                <a:avLst/>
              </a:prstGeom>
              <a:gradFill flip="none" rotWithShape="1">
                <a:gsLst>
                  <a:gs pos="0">
                    <a:srgbClr val="C9E488"/>
                  </a:gs>
                  <a:gs pos="25000">
                    <a:srgbClr val="9BB44F"/>
                  </a:gs>
                  <a:gs pos="38000">
                    <a:srgbClr val="8AA33E"/>
                  </a:gs>
                  <a:gs pos="55000">
                    <a:srgbClr val="85A02F"/>
                  </a:gs>
                  <a:gs pos="80000">
                    <a:srgbClr val="8AAA23"/>
                  </a:gs>
                  <a:gs pos="88000">
                    <a:srgbClr val="95BB1E"/>
                  </a:gs>
                  <a:gs pos="100000">
                    <a:srgbClr val="B7E32E"/>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129" name="Sample Data Collection">
                <a:extLst>
                  <a:ext uri="{FF2B5EF4-FFF2-40B4-BE49-F238E27FC236}">
                    <a16:creationId xmlns:a16="http://schemas.microsoft.com/office/drawing/2014/main" id="{3342E289-4F96-7346-73A8-A33CA6BBCF86}"/>
                  </a:ext>
                </a:extLst>
              </p:cNvPr>
              <p:cNvSpPr txBox="1"/>
              <p:nvPr/>
            </p:nvSpPr>
            <p:spPr>
              <a:xfrm>
                <a:off x="0" y="79165"/>
                <a:ext cx="826021" cy="254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Sample Data Collection</a:t>
                </a:r>
              </a:p>
            </p:txBody>
          </p:sp>
        </p:grpSp>
        <p:grpSp>
          <p:nvGrpSpPr>
            <p:cNvPr id="52" name="Group">
              <a:extLst>
                <a:ext uri="{FF2B5EF4-FFF2-40B4-BE49-F238E27FC236}">
                  <a16:creationId xmlns:a16="http://schemas.microsoft.com/office/drawing/2014/main" id="{C13E2F60-E5E3-F1D3-AE4F-F0713C679F78}"/>
                </a:ext>
              </a:extLst>
            </p:cNvPr>
            <p:cNvGrpSpPr/>
            <p:nvPr/>
          </p:nvGrpSpPr>
          <p:grpSpPr>
            <a:xfrm>
              <a:off x="999484" y="488092"/>
              <a:ext cx="826022" cy="413010"/>
              <a:chOff x="0" y="0"/>
              <a:chExt cx="826020" cy="413008"/>
            </a:xfrm>
          </p:grpSpPr>
          <p:sp>
            <p:nvSpPr>
              <p:cNvPr id="126" name="Rectangle">
                <a:extLst>
                  <a:ext uri="{FF2B5EF4-FFF2-40B4-BE49-F238E27FC236}">
                    <a16:creationId xmlns:a16="http://schemas.microsoft.com/office/drawing/2014/main" id="{994E5CF2-350D-F13B-13A0-B0CFE83D4401}"/>
                  </a:ext>
                </a:extLst>
              </p:cNvPr>
              <p:cNvSpPr/>
              <p:nvPr/>
            </p:nvSpPr>
            <p:spPr>
              <a:xfrm>
                <a:off x="-1" y="-1"/>
                <a:ext cx="826022" cy="413010"/>
              </a:xfrm>
              <a:prstGeom prst="rect">
                <a:avLst/>
              </a:prstGeom>
              <a:gradFill flip="none" rotWithShape="1">
                <a:gsLst>
                  <a:gs pos="0">
                    <a:srgbClr val="A3E892"/>
                  </a:gs>
                  <a:gs pos="25000">
                    <a:srgbClr val="77BB61"/>
                  </a:gs>
                  <a:gs pos="38000">
                    <a:srgbClr val="64A84F"/>
                  </a:gs>
                  <a:gs pos="55000">
                    <a:srgbClr val="5CA544"/>
                  </a:gs>
                  <a:gs pos="80000">
                    <a:srgbClr val="56AD39"/>
                  </a:gs>
                  <a:gs pos="88000">
                    <a:srgbClr val="58BD36"/>
                  </a:gs>
                  <a:gs pos="100000">
                    <a:srgbClr val="70E749"/>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127" name="Project Planning">
                <a:extLst>
                  <a:ext uri="{FF2B5EF4-FFF2-40B4-BE49-F238E27FC236}">
                    <a16:creationId xmlns:a16="http://schemas.microsoft.com/office/drawing/2014/main" id="{B935AD65-6EBE-C80D-68E7-B478B448266A}"/>
                  </a:ext>
                </a:extLst>
              </p:cNvPr>
              <p:cNvSpPr txBox="1"/>
              <p:nvPr/>
            </p:nvSpPr>
            <p:spPr>
              <a:xfrm>
                <a:off x="0" y="136993"/>
                <a:ext cx="826021" cy="1390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Project Planning</a:t>
                </a:r>
              </a:p>
            </p:txBody>
          </p:sp>
        </p:grpSp>
        <p:grpSp>
          <p:nvGrpSpPr>
            <p:cNvPr id="53" name="Group">
              <a:extLst>
                <a:ext uri="{FF2B5EF4-FFF2-40B4-BE49-F238E27FC236}">
                  <a16:creationId xmlns:a16="http://schemas.microsoft.com/office/drawing/2014/main" id="{2F5762F6-EDD8-32EB-2E9B-EBCA7F7F6224}"/>
                </a:ext>
              </a:extLst>
            </p:cNvPr>
            <p:cNvGrpSpPr/>
            <p:nvPr/>
          </p:nvGrpSpPr>
          <p:grpSpPr>
            <a:xfrm>
              <a:off x="1205990" y="1074566"/>
              <a:ext cx="826021" cy="413010"/>
              <a:chOff x="0" y="0"/>
              <a:chExt cx="826020" cy="413008"/>
            </a:xfrm>
          </p:grpSpPr>
          <p:sp>
            <p:nvSpPr>
              <p:cNvPr id="124" name="Rectangle">
                <a:extLst>
                  <a:ext uri="{FF2B5EF4-FFF2-40B4-BE49-F238E27FC236}">
                    <a16:creationId xmlns:a16="http://schemas.microsoft.com/office/drawing/2014/main" id="{22A7507D-6870-1E49-D3F4-9D1214F1D0EC}"/>
                  </a:ext>
                </a:extLst>
              </p:cNvPr>
              <p:cNvSpPr/>
              <p:nvPr/>
            </p:nvSpPr>
            <p:spPr>
              <a:xfrm>
                <a:off x="-1" y="-1"/>
                <a:ext cx="826022" cy="413010"/>
              </a:xfrm>
              <a:prstGeom prst="rect">
                <a:avLst/>
              </a:prstGeom>
              <a:gradFill flip="none" rotWithShape="1">
                <a:gsLst>
                  <a:gs pos="0">
                    <a:srgbClr val="C9E488"/>
                  </a:gs>
                  <a:gs pos="25000">
                    <a:srgbClr val="9BB44F"/>
                  </a:gs>
                  <a:gs pos="38000">
                    <a:srgbClr val="8AA33E"/>
                  </a:gs>
                  <a:gs pos="55000">
                    <a:srgbClr val="85A02F"/>
                  </a:gs>
                  <a:gs pos="80000">
                    <a:srgbClr val="8AAA23"/>
                  </a:gs>
                  <a:gs pos="88000">
                    <a:srgbClr val="95BB1E"/>
                  </a:gs>
                  <a:gs pos="100000">
                    <a:srgbClr val="B7E32E"/>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125" name="Requirement Analysis">
                <a:extLst>
                  <a:ext uri="{FF2B5EF4-FFF2-40B4-BE49-F238E27FC236}">
                    <a16:creationId xmlns:a16="http://schemas.microsoft.com/office/drawing/2014/main" id="{A09D8109-5A7B-DE5D-2301-71242B3BA7A6}"/>
                  </a:ext>
                </a:extLst>
              </p:cNvPr>
              <p:cNvSpPr txBox="1"/>
              <p:nvPr/>
            </p:nvSpPr>
            <p:spPr>
              <a:xfrm>
                <a:off x="0" y="79165"/>
                <a:ext cx="826021" cy="254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Requirement Analysis</a:t>
                </a:r>
              </a:p>
            </p:txBody>
          </p:sp>
        </p:grpSp>
        <p:grpSp>
          <p:nvGrpSpPr>
            <p:cNvPr id="54" name="Group">
              <a:extLst>
                <a:ext uri="{FF2B5EF4-FFF2-40B4-BE49-F238E27FC236}">
                  <a16:creationId xmlns:a16="http://schemas.microsoft.com/office/drawing/2014/main" id="{6918C598-041F-A392-529F-FC32CA644F87}"/>
                </a:ext>
              </a:extLst>
            </p:cNvPr>
            <p:cNvGrpSpPr/>
            <p:nvPr/>
          </p:nvGrpSpPr>
          <p:grpSpPr>
            <a:xfrm>
              <a:off x="1205990" y="1661041"/>
              <a:ext cx="826021" cy="413010"/>
              <a:chOff x="0" y="0"/>
              <a:chExt cx="826020" cy="413008"/>
            </a:xfrm>
          </p:grpSpPr>
          <p:sp>
            <p:nvSpPr>
              <p:cNvPr id="122" name="Rectangle">
                <a:extLst>
                  <a:ext uri="{FF2B5EF4-FFF2-40B4-BE49-F238E27FC236}">
                    <a16:creationId xmlns:a16="http://schemas.microsoft.com/office/drawing/2014/main" id="{4A8B49C2-15BA-3E71-AE6D-E19CF2825773}"/>
                  </a:ext>
                </a:extLst>
              </p:cNvPr>
              <p:cNvSpPr/>
              <p:nvPr/>
            </p:nvSpPr>
            <p:spPr>
              <a:xfrm>
                <a:off x="-1" y="-1"/>
                <a:ext cx="826022" cy="413010"/>
              </a:xfrm>
              <a:prstGeom prst="rect">
                <a:avLst/>
              </a:prstGeom>
              <a:gradFill flip="none" rotWithShape="1">
                <a:gsLst>
                  <a:gs pos="0">
                    <a:srgbClr val="C9E488"/>
                  </a:gs>
                  <a:gs pos="25000">
                    <a:srgbClr val="9BB44F"/>
                  </a:gs>
                  <a:gs pos="38000">
                    <a:srgbClr val="8AA33E"/>
                  </a:gs>
                  <a:gs pos="55000">
                    <a:srgbClr val="85A02F"/>
                  </a:gs>
                  <a:gs pos="80000">
                    <a:srgbClr val="8AAA23"/>
                  </a:gs>
                  <a:gs pos="88000">
                    <a:srgbClr val="95BB1E"/>
                  </a:gs>
                  <a:gs pos="100000">
                    <a:srgbClr val="B7E32E"/>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123" name="Feasibility Study">
                <a:extLst>
                  <a:ext uri="{FF2B5EF4-FFF2-40B4-BE49-F238E27FC236}">
                    <a16:creationId xmlns:a16="http://schemas.microsoft.com/office/drawing/2014/main" id="{39C51D2E-649B-6AC0-A93F-42CCC5596B43}"/>
                  </a:ext>
                </a:extLst>
              </p:cNvPr>
              <p:cNvSpPr txBox="1"/>
              <p:nvPr/>
            </p:nvSpPr>
            <p:spPr>
              <a:xfrm>
                <a:off x="0" y="136993"/>
                <a:ext cx="826021" cy="1390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Feasibility Study</a:t>
                </a:r>
              </a:p>
            </p:txBody>
          </p:sp>
        </p:grpSp>
        <p:grpSp>
          <p:nvGrpSpPr>
            <p:cNvPr id="55" name="Group">
              <a:extLst>
                <a:ext uri="{FF2B5EF4-FFF2-40B4-BE49-F238E27FC236}">
                  <a16:creationId xmlns:a16="http://schemas.microsoft.com/office/drawing/2014/main" id="{FB857A10-3283-D844-F43A-C543525A5C28}"/>
                </a:ext>
              </a:extLst>
            </p:cNvPr>
            <p:cNvGrpSpPr/>
            <p:nvPr/>
          </p:nvGrpSpPr>
          <p:grpSpPr>
            <a:xfrm>
              <a:off x="1205990" y="2247516"/>
              <a:ext cx="826021" cy="413009"/>
              <a:chOff x="0" y="0"/>
              <a:chExt cx="826020" cy="413008"/>
            </a:xfrm>
          </p:grpSpPr>
          <p:sp>
            <p:nvSpPr>
              <p:cNvPr id="120" name="Rectangle">
                <a:extLst>
                  <a:ext uri="{FF2B5EF4-FFF2-40B4-BE49-F238E27FC236}">
                    <a16:creationId xmlns:a16="http://schemas.microsoft.com/office/drawing/2014/main" id="{1D1FAC35-1A39-7F71-0E61-CC80016F8920}"/>
                  </a:ext>
                </a:extLst>
              </p:cNvPr>
              <p:cNvSpPr/>
              <p:nvPr/>
            </p:nvSpPr>
            <p:spPr>
              <a:xfrm>
                <a:off x="-1" y="-1"/>
                <a:ext cx="826022" cy="413010"/>
              </a:xfrm>
              <a:prstGeom prst="rect">
                <a:avLst/>
              </a:prstGeom>
              <a:gradFill flip="none" rotWithShape="1">
                <a:gsLst>
                  <a:gs pos="0">
                    <a:srgbClr val="C9E488"/>
                  </a:gs>
                  <a:gs pos="25000">
                    <a:srgbClr val="9BB44F"/>
                  </a:gs>
                  <a:gs pos="38000">
                    <a:srgbClr val="8AA33E"/>
                  </a:gs>
                  <a:gs pos="55000">
                    <a:srgbClr val="85A02F"/>
                  </a:gs>
                  <a:gs pos="80000">
                    <a:srgbClr val="8AAA23"/>
                  </a:gs>
                  <a:gs pos="88000">
                    <a:srgbClr val="95BB1E"/>
                  </a:gs>
                  <a:gs pos="100000">
                    <a:srgbClr val="B7E32E"/>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121" name="Technical Survey">
                <a:extLst>
                  <a:ext uri="{FF2B5EF4-FFF2-40B4-BE49-F238E27FC236}">
                    <a16:creationId xmlns:a16="http://schemas.microsoft.com/office/drawing/2014/main" id="{BB29CCAF-27C8-11B2-E45E-D0ADF340C566}"/>
                  </a:ext>
                </a:extLst>
              </p:cNvPr>
              <p:cNvSpPr txBox="1"/>
              <p:nvPr/>
            </p:nvSpPr>
            <p:spPr>
              <a:xfrm>
                <a:off x="0" y="136993"/>
                <a:ext cx="826021" cy="1390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Technical Survey</a:t>
                </a:r>
              </a:p>
            </p:txBody>
          </p:sp>
        </p:grpSp>
        <p:grpSp>
          <p:nvGrpSpPr>
            <p:cNvPr id="56" name="Group">
              <a:extLst>
                <a:ext uri="{FF2B5EF4-FFF2-40B4-BE49-F238E27FC236}">
                  <a16:creationId xmlns:a16="http://schemas.microsoft.com/office/drawing/2014/main" id="{E644B75B-E415-6037-4C52-01A94C1204C8}"/>
                </a:ext>
              </a:extLst>
            </p:cNvPr>
            <p:cNvGrpSpPr/>
            <p:nvPr/>
          </p:nvGrpSpPr>
          <p:grpSpPr>
            <a:xfrm>
              <a:off x="1205990" y="2833990"/>
              <a:ext cx="826021" cy="413010"/>
              <a:chOff x="0" y="0"/>
              <a:chExt cx="826020" cy="413008"/>
            </a:xfrm>
          </p:grpSpPr>
          <p:sp>
            <p:nvSpPr>
              <p:cNvPr id="118" name="Rectangle">
                <a:extLst>
                  <a:ext uri="{FF2B5EF4-FFF2-40B4-BE49-F238E27FC236}">
                    <a16:creationId xmlns:a16="http://schemas.microsoft.com/office/drawing/2014/main" id="{ADE6240C-15B0-265F-40E3-F4200B8C23E9}"/>
                  </a:ext>
                </a:extLst>
              </p:cNvPr>
              <p:cNvSpPr/>
              <p:nvPr/>
            </p:nvSpPr>
            <p:spPr>
              <a:xfrm>
                <a:off x="-1" y="-1"/>
                <a:ext cx="826022" cy="413010"/>
              </a:xfrm>
              <a:prstGeom prst="rect">
                <a:avLst/>
              </a:prstGeom>
              <a:gradFill flip="none" rotWithShape="1">
                <a:gsLst>
                  <a:gs pos="0">
                    <a:srgbClr val="C9E488"/>
                  </a:gs>
                  <a:gs pos="25000">
                    <a:srgbClr val="9BB44F"/>
                  </a:gs>
                  <a:gs pos="38000">
                    <a:srgbClr val="8AA33E"/>
                  </a:gs>
                  <a:gs pos="55000">
                    <a:srgbClr val="85A02F"/>
                  </a:gs>
                  <a:gs pos="80000">
                    <a:srgbClr val="8AAA23"/>
                  </a:gs>
                  <a:gs pos="88000">
                    <a:srgbClr val="95BB1E"/>
                  </a:gs>
                  <a:gs pos="100000">
                    <a:srgbClr val="B7E32E"/>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119" name="Component System Diagram">
                <a:extLst>
                  <a:ext uri="{FF2B5EF4-FFF2-40B4-BE49-F238E27FC236}">
                    <a16:creationId xmlns:a16="http://schemas.microsoft.com/office/drawing/2014/main" id="{C4038C75-5A3A-E79F-4E6D-DA4AB1E2011F}"/>
                  </a:ext>
                </a:extLst>
              </p:cNvPr>
              <p:cNvSpPr txBox="1"/>
              <p:nvPr/>
            </p:nvSpPr>
            <p:spPr>
              <a:xfrm>
                <a:off x="0" y="79165"/>
                <a:ext cx="826021" cy="254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Component System Diagram</a:t>
                </a:r>
              </a:p>
            </p:txBody>
          </p:sp>
        </p:grpSp>
        <p:grpSp>
          <p:nvGrpSpPr>
            <p:cNvPr id="57" name="Group">
              <a:extLst>
                <a:ext uri="{FF2B5EF4-FFF2-40B4-BE49-F238E27FC236}">
                  <a16:creationId xmlns:a16="http://schemas.microsoft.com/office/drawing/2014/main" id="{5A8BB4D7-325B-A64B-0281-EDA74BB56F1B}"/>
                </a:ext>
              </a:extLst>
            </p:cNvPr>
            <p:cNvGrpSpPr/>
            <p:nvPr/>
          </p:nvGrpSpPr>
          <p:grpSpPr>
            <a:xfrm>
              <a:off x="1205990" y="3420466"/>
              <a:ext cx="826021" cy="413009"/>
              <a:chOff x="0" y="0"/>
              <a:chExt cx="826020" cy="413008"/>
            </a:xfrm>
          </p:grpSpPr>
          <p:sp>
            <p:nvSpPr>
              <p:cNvPr id="116" name="Rectangle">
                <a:extLst>
                  <a:ext uri="{FF2B5EF4-FFF2-40B4-BE49-F238E27FC236}">
                    <a16:creationId xmlns:a16="http://schemas.microsoft.com/office/drawing/2014/main" id="{51B2AFCF-5F30-8FF6-EE3C-765E9B0459FE}"/>
                  </a:ext>
                </a:extLst>
              </p:cNvPr>
              <p:cNvSpPr/>
              <p:nvPr/>
            </p:nvSpPr>
            <p:spPr>
              <a:xfrm>
                <a:off x="-1" y="-1"/>
                <a:ext cx="826022" cy="413010"/>
              </a:xfrm>
              <a:prstGeom prst="rect">
                <a:avLst/>
              </a:prstGeom>
              <a:gradFill flip="none" rotWithShape="1">
                <a:gsLst>
                  <a:gs pos="0">
                    <a:srgbClr val="C9E488"/>
                  </a:gs>
                  <a:gs pos="25000">
                    <a:srgbClr val="9BB44F"/>
                  </a:gs>
                  <a:gs pos="38000">
                    <a:srgbClr val="8AA33E"/>
                  </a:gs>
                  <a:gs pos="55000">
                    <a:srgbClr val="85A02F"/>
                  </a:gs>
                  <a:gs pos="80000">
                    <a:srgbClr val="8AAA23"/>
                  </a:gs>
                  <a:gs pos="88000">
                    <a:srgbClr val="95BB1E"/>
                  </a:gs>
                  <a:gs pos="100000">
                    <a:srgbClr val="B7E32E"/>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117" name="Timeline Planning">
                <a:extLst>
                  <a:ext uri="{FF2B5EF4-FFF2-40B4-BE49-F238E27FC236}">
                    <a16:creationId xmlns:a16="http://schemas.microsoft.com/office/drawing/2014/main" id="{768DA376-2ACB-E91A-20DD-63D4CC885341}"/>
                  </a:ext>
                </a:extLst>
              </p:cNvPr>
              <p:cNvSpPr txBox="1"/>
              <p:nvPr/>
            </p:nvSpPr>
            <p:spPr>
              <a:xfrm>
                <a:off x="0" y="79165"/>
                <a:ext cx="826021" cy="254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Timeline Planning</a:t>
                </a:r>
              </a:p>
            </p:txBody>
          </p:sp>
        </p:grpSp>
        <p:grpSp>
          <p:nvGrpSpPr>
            <p:cNvPr id="58" name="Group">
              <a:extLst>
                <a:ext uri="{FF2B5EF4-FFF2-40B4-BE49-F238E27FC236}">
                  <a16:creationId xmlns:a16="http://schemas.microsoft.com/office/drawing/2014/main" id="{B97D7E6C-D124-FDD9-01D1-ED2F33CEFC02}"/>
                </a:ext>
              </a:extLst>
            </p:cNvPr>
            <p:cNvGrpSpPr/>
            <p:nvPr/>
          </p:nvGrpSpPr>
          <p:grpSpPr>
            <a:xfrm>
              <a:off x="1205990" y="4006940"/>
              <a:ext cx="826021" cy="413010"/>
              <a:chOff x="0" y="0"/>
              <a:chExt cx="826020" cy="413008"/>
            </a:xfrm>
          </p:grpSpPr>
          <p:sp>
            <p:nvSpPr>
              <p:cNvPr id="114" name="Rectangle">
                <a:extLst>
                  <a:ext uri="{FF2B5EF4-FFF2-40B4-BE49-F238E27FC236}">
                    <a16:creationId xmlns:a16="http://schemas.microsoft.com/office/drawing/2014/main" id="{64575545-7F15-6481-AD3F-430CAA8C67F5}"/>
                  </a:ext>
                </a:extLst>
              </p:cNvPr>
              <p:cNvSpPr/>
              <p:nvPr/>
            </p:nvSpPr>
            <p:spPr>
              <a:xfrm>
                <a:off x="-1" y="-1"/>
                <a:ext cx="826022" cy="413010"/>
              </a:xfrm>
              <a:prstGeom prst="rect">
                <a:avLst/>
              </a:prstGeom>
              <a:gradFill flip="none" rotWithShape="1">
                <a:gsLst>
                  <a:gs pos="0">
                    <a:srgbClr val="C9E488"/>
                  </a:gs>
                  <a:gs pos="25000">
                    <a:srgbClr val="9BB44F"/>
                  </a:gs>
                  <a:gs pos="38000">
                    <a:srgbClr val="8AA33E"/>
                  </a:gs>
                  <a:gs pos="55000">
                    <a:srgbClr val="85A02F"/>
                  </a:gs>
                  <a:gs pos="80000">
                    <a:srgbClr val="8AAA23"/>
                  </a:gs>
                  <a:gs pos="88000">
                    <a:srgbClr val="95BB1E"/>
                  </a:gs>
                  <a:gs pos="100000">
                    <a:srgbClr val="B7E32E"/>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115" name="Proposal Documentation and Presentation">
                <a:extLst>
                  <a:ext uri="{FF2B5EF4-FFF2-40B4-BE49-F238E27FC236}">
                    <a16:creationId xmlns:a16="http://schemas.microsoft.com/office/drawing/2014/main" id="{2C71BD99-B766-51BB-3213-6377E1D44360}"/>
                  </a:ext>
                </a:extLst>
              </p:cNvPr>
              <p:cNvSpPr txBox="1"/>
              <p:nvPr/>
            </p:nvSpPr>
            <p:spPr>
              <a:xfrm>
                <a:off x="0" y="21337"/>
                <a:ext cx="826021" cy="37033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Proposal Documentation and Presentation</a:t>
                </a:r>
              </a:p>
            </p:txBody>
          </p:sp>
        </p:grpSp>
        <p:grpSp>
          <p:nvGrpSpPr>
            <p:cNvPr id="59" name="Group">
              <a:extLst>
                <a:ext uri="{FF2B5EF4-FFF2-40B4-BE49-F238E27FC236}">
                  <a16:creationId xmlns:a16="http://schemas.microsoft.com/office/drawing/2014/main" id="{F4088B14-8943-04F2-ED57-B2BDEDDDBB76}"/>
                </a:ext>
              </a:extLst>
            </p:cNvPr>
            <p:cNvGrpSpPr/>
            <p:nvPr/>
          </p:nvGrpSpPr>
          <p:grpSpPr>
            <a:xfrm>
              <a:off x="1998970" y="488092"/>
              <a:ext cx="826021" cy="413010"/>
              <a:chOff x="0" y="0"/>
              <a:chExt cx="826020" cy="413008"/>
            </a:xfrm>
          </p:grpSpPr>
          <p:sp>
            <p:nvSpPr>
              <p:cNvPr id="112" name="Rectangle">
                <a:extLst>
                  <a:ext uri="{FF2B5EF4-FFF2-40B4-BE49-F238E27FC236}">
                    <a16:creationId xmlns:a16="http://schemas.microsoft.com/office/drawing/2014/main" id="{EC2BFC14-13C1-D103-219A-EE620AC5B284}"/>
                  </a:ext>
                </a:extLst>
              </p:cNvPr>
              <p:cNvSpPr/>
              <p:nvPr/>
            </p:nvSpPr>
            <p:spPr>
              <a:xfrm>
                <a:off x="-1" y="-1"/>
                <a:ext cx="826022" cy="413010"/>
              </a:xfrm>
              <a:prstGeom prst="rect">
                <a:avLst/>
              </a:prstGeom>
              <a:gradFill flip="none" rotWithShape="1">
                <a:gsLst>
                  <a:gs pos="0">
                    <a:srgbClr val="A3E892"/>
                  </a:gs>
                  <a:gs pos="25000">
                    <a:srgbClr val="77BB61"/>
                  </a:gs>
                  <a:gs pos="38000">
                    <a:srgbClr val="64A84F"/>
                  </a:gs>
                  <a:gs pos="55000">
                    <a:srgbClr val="5CA544"/>
                  </a:gs>
                  <a:gs pos="80000">
                    <a:srgbClr val="56AD39"/>
                  </a:gs>
                  <a:gs pos="88000">
                    <a:srgbClr val="58BD36"/>
                  </a:gs>
                  <a:gs pos="100000">
                    <a:srgbClr val="70E749"/>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113" name="Complete Data Collection">
                <a:extLst>
                  <a:ext uri="{FF2B5EF4-FFF2-40B4-BE49-F238E27FC236}">
                    <a16:creationId xmlns:a16="http://schemas.microsoft.com/office/drawing/2014/main" id="{50749097-6CCF-0299-061F-53F171989F3E}"/>
                  </a:ext>
                </a:extLst>
              </p:cNvPr>
              <p:cNvSpPr txBox="1"/>
              <p:nvPr/>
            </p:nvSpPr>
            <p:spPr>
              <a:xfrm>
                <a:off x="0" y="79165"/>
                <a:ext cx="826021" cy="254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Complete Data Collection</a:t>
                </a:r>
              </a:p>
            </p:txBody>
          </p:sp>
        </p:grpSp>
        <p:grpSp>
          <p:nvGrpSpPr>
            <p:cNvPr id="60" name="Group">
              <a:extLst>
                <a:ext uri="{FF2B5EF4-FFF2-40B4-BE49-F238E27FC236}">
                  <a16:creationId xmlns:a16="http://schemas.microsoft.com/office/drawing/2014/main" id="{38494CB6-5DB1-49D0-C2B8-DA83EE4FA723}"/>
                </a:ext>
              </a:extLst>
            </p:cNvPr>
            <p:cNvGrpSpPr/>
            <p:nvPr/>
          </p:nvGrpSpPr>
          <p:grpSpPr>
            <a:xfrm>
              <a:off x="2998455" y="488092"/>
              <a:ext cx="826021" cy="413010"/>
              <a:chOff x="0" y="0"/>
              <a:chExt cx="826020" cy="413008"/>
            </a:xfrm>
          </p:grpSpPr>
          <p:sp>
            <p:nvSpPr>
              <p:cNvPr id="110" name="Rectangle">
                <a:extLst>
                  <a:ext uri="{FF2B5EF4-FFF2-40B4-BE49-F238E27FC236}">
                    <a16:creationId xmlns:a16="http://schemas.microsoft.com/office/drawing/2014/main" id="{0C010E12-FE4C-3B8F-4E81-7CD76836D0FA}"/>
                  </a:ext>
                </a:extLst>
              </p:cNvPr>
              <p:cNvSpPr/>
              <p:nvPr/>
            </p:nvSpPr>
            <p:spPr>
              <a:xfrm>
                <a:off x="-1" y="-1"/>
                <a:ext cx="826022" cy="413010"/>
              </a:xfrm>
              <a:prstGeom prst="rect">
                <a:avLst/>
              </a:prstGeom>
              <a:gradFill flip="none" rotWithShape="1">
                <a:gsLst>
                  <a:gs pos="0">
                    <a:srgbClr val="A3E892"/>
                  </a:gs>
                  <a:gs pos="25000">
                    <a:srgbClr val="77BB61"/>
                  </a:gs>
                  <a:gs pos="38000">
                    <a:srgbClr val="64A84F"/>
                  </a:gs>
                  <a:gs pos="55000">
                    <a:srgbClr val="5CA544"/>
                  </a:gs>
                  <a:gs pos="80000">
                    <a:srgbClr val="56AD39"/>
                  </a:gs>
                  <a:gs pos="88000">
                    <a:srgbClr val="58BD36"/>
                  </a:gs>
                  <a:gs pos="100000">
                    <a:srgbClr val="70E749"/>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111" name="Design">
                <a:extLst>
                  <a:ext uri="{FF2B5EF4-FFF2-40B4-BE49-F238E27FC236}">
                    <a16:creationId xmlns:a16="http://schemas.microsoft.com/office/drawing/2014/main" id="{649925F2-EA71-9024-057A-1B0D1AE92798}"/>
                  </a:ext>
                </a:extLst>
              </p:cNvPr>
              <p:cNvSpPr txBox="1"/>
              <p:nvPr/>
            </p:nvSpPr>
            <p:spPr>
              <a:xfrm>
                <a:off x="0" y="136993"/>
                <a:ext cx="826021" cy="1390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Design</a:t>
                </a:r>
              </a:p>
            </p:txBody>
          </p:sp>
        </p:grpSp>
        <p:grpSp>
          <p:nvGrpSpPr>
            <p:cNvPr id="61" name="Group">
              <a:extLst>
                <a:ext uri="{FF2B5EF4-FFF2-40B4-BE49-F238E27FC236}">
                  <a16:creationId xmlns:a16="http://schemas.microsoft.com/office/drawing/2014/main" id="{15228A0B-D9A8-80A3-CD11-879F70F40879}"/>
                </a:ext>
              </a:extLst>
            </p:cNvPr>
            <p:cNvGrpSpPr/>
            <p:nvPr/>
          </p:nvGrpSpPr>
          <p:grpSpPr>
            <a:xfrm>
              <a:off x="3204960" y="1074566"/>
              <a:ext cx="826021" cy="413010"/>
              <a:chOff x="0" y="0"/>
              <a:chExt cx="826020" cy="413008"/>
            </a:xfrm>
          </p:grpSpPr>
          <p:sp>
            <p:nvSpPr>
              <p:cNvPr id="108" name="Rectangle">
                <a:extLst>
                  <a:ext uri="{FF2B5EF4-FFF2-40B4-BE49-F238E27FC236}">
                    <a16:creationId xmlns:a16="http://schemas.microsoft.com/office/drawing/2014/main" id="{C6F7274D-4EEC-07F6-0F79-7117D2E3ED4D}"/>
                  </a:ext>
                </a:extLst>
              </p:cNvPr>
              <p:cNvSpPr/>
              <p:nvPr/>
            </p:nvSpPr>
            <p:spPr>
              <a:xfrm>
                <a:off x="-1" y="-1"/>
                <a:ext cx="826022" cy="413010"/>
              </a:xfrm>
              <a:prstGeom prst="rect">
                <a:avLst/>
              </a:prstGeom>
              <a:gradFill flip="none" rotWithShape="1">
                <a:gsLst>
                  <a:gs pos="0">
                    <a:srgbClr val="C9E488"/>
                  </a:gs>
                  <a:gs pos="25000">
                    <a:srgbClr val="9BB44F"/>
                  </a:gs>
                  <a:gs pos="38000">
                    <a:srgbClr val="8AA33E"/>
                  </a:gs>
                  <a:gs pos="55000">
                    <a:srgbClr val="85A02F"/>
                  </a:gs>
                  <a:gs pos="80000">
                    <a:srgbClr val="8AAA23"/>
                  </a:gs>
                  <a:gs pos="88000">
                    <a:srgbClr val="95BB1E"/>
                  </a:gs>
                  <a:gs pos="100000">
                    <a:srgbClr val="B7E32E"/>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109" name="Project Component Design">
                <a:extLst>
                  <a:ext uri="{FF2B5EF4-FFF2-40B4-BE49-F238E27FC236}">
                    <a16:creationId xmlns:a16="http://schemas.microsoft.com/office/drawing/2014/main" id="{EFD92BFC-0B9F-0CDA-FEFE-2726AD572117}"/>
                  </a:ext>
                </a:extLst>
              </p:cNvPr>
              <p:cNvSpPr txBox="1"/>
              <p:nvPr/>
            </p:nvSpPr>
            <p:spPr>
              <a:xfrm>
                <a:off x="0" y="21337"/>
                <a:ext cx="826021" cy="37033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Project Component Design</a:t>
                </a:r>
              </a:p>
            </p:txBody>
          </p:sp>
        </p:grpSp>
        <p:grpSp>
          <p:nvGrpSpPr>
            <p:cNvPr id="62" name="Group">
              <a:extLst>
                <a:ext uri="{FF2B5EF4-FFF2-40B4-BE49-F238E27FC236}">
                  <a16:creationId xmlns:a16="http://schemas.microsoft.com/office/drawing/2014/main" id="{5D45EFF9-2708-E7F0-C37E-856F4757215B}"/>
                </a:ext>
              </a:extLst>
            </p:cNvPr>
            <p:cNvGrpSpPr/>
            <p:nvPr/>
          </p:nvGrpSpPr>
          <p:grpSpPr>
            <a:xfrm>
              <a:off x="3204960" y="1661041"/>
              <a:ext cx="826021" cy="413010"/>
              <a:chOff x="0" y="0"/>
              <a:chExt cx="826020" cy="413008"/>
            </a:xfrm>
          </p:grpSpPr>
          <p:sp>
            <p:nvSpPr>
              <p:cNvPr id="106" name="Rectangle">
                <a:extLst>
                  <a:ext uri="{FF2B5EF4-FFF2-40B4-BE49-F238E27FC236}">
                    <a16:creationId xmlns:a16="http://schemas.microsoft.com/office/drawing/2014/main" id="{E078E191-C3CD-4C93-B2DB-47EA6497200A}"/>
                  </a:ext>
                </a:extLst>
              </p:cNvPr>
              <p:cNvSpPr/>
              <p:nvPr/>
            </p:nvSpPr>
            <p:spPr>
              <a:xfrm>
                <a:off x="-1" y="-1"/>
                <a:ext cx="826022" cy="413010"/>
              </a:xfrm>
              <a:prstGeom prst="rect">
                <a:avLst/>
              </a:prstGeom>
              <a:gradFill flip="none" rotWithShape="1">
                <a:gsLst>
                  <a:gs pos="0">
                    <a:srgbClr val="C9E488"/>
                  </a:gs>
                  <a:gs pos="25000">
                    <a:srgbClr val="9BB44F"/>
                  </a:gs>
                  <a:gs pos="38000">
                    <a:srgbClr val="8AA33E"/>
                  </a:gs>
                  <a:gs pos="55000">
                    <a:srgbClr val="85A02F"/>
                  </a:gs>
                  <a:gs pos="80000">
                    <a:srgbClr val="8AAA23"/>
                  </a:gs>
                  <a:gs pos="88000">
                    <a:srgbClr val="95BB1E"/>
                  </a:gs>
                  <a:gs pos="100000">
                    <a:srgbClr val="B7E32E"/>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107" name="Database design">
                <a:extLst>
                  <a:ext uri="{FF2B5EF4-FFF2-40B4-BE49-F238E27FC236}">
                    <a16:creationId xmlns:a16="http://schemas.microsoft.com/office/drawing/2014/main" id="{6471CD7F-AEA6-EBDB-276A-7FED9731907B}"/>
                  </a:ext>
                </a:extLst>
              </p:cNvPr>
              <p:cNvSpPr txBox="1"/>
              <p:nvPr/>
            </p:nvSpPr>
            <p:spPr>
              <a:xfrm>
                <a:off x="0" y="136993"/>
                <a:ext cx="826021" cy="1390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Database design</a:t>
                </a:r>
              </a:p>
            </p:txBody>
          </p:sp>
        </p:grpSp>
        <p:grpSp>
          <p:nvGrpSpPr>
            <p:cNvPr id="63" name="Group">
              <a:extLst>
                <a:ext uri="{FF2B5EF4-FFF2-40B4-BE49-F238E27FC236}">
                  <a16:creationId xmlns:a16="http://schemas.microsoft.com/office/drawing/2014/main" id="{AAEDCF5A-68E6-EAE0-AFA5-0F1F633A30BD}"/>
                </a:ext>
              </a:extLst>
            </p:cNvPr>
            <p:cNvGrpSpPr/>
            <p:nvPr/>
          </p:nvGrpSpPr>
          <p:grpSpPr>
            <a:xfrm>
              <a:off x="4704187" y="488092"/>
              <a:ext cx="826021" cy="413010"/>
              <a:chOff x="0" y="0"/>
              <a:chExt cx="826020" cy="413008"/>
            </a:xfrm>
          </p:grpSpPr>
          <p:sp>
            <p:nvSpPr>
              <p:cNvPr id="104" name="Rectangle">
                <a:extLst>
                  <a:ext uri="{FF2B5EF4-FFF2-40B4-BE49-F238E27FC236}">
                    <a16:creationId xmlns:a16="http://schemas.microsoft.com/office/drawing/2014/main" id="{5FE35F39-7360-9988-91A1-DB12262B6C3B}"/>
                  </a:ext>
                </a:extLst>
              </p:cNvPr>
              <p:cNvSpPr/>
              <p:nvPr/>
            </p:nvSpPr>
            <p:spPr>
              <a:xfrm>
                <a:off x="-1" y="-1"/>
                <a:ext cx="826022" cy="413010"/>
              </a:xfrm>
              <a:prstGeom prst="rect">
                <a:avLst/>
              </a:prstGeom>
              <a:gradFill flip="none" rotWithShape="1">
                <a:gsLst>
                  <a:gs pos="0">
                    <a:srgbClr val="A3E892"/>
                  </a:gs>
                  <a:gs pos="25000">
                    <a:srgbClr val="77BB61"/>
                  </a:gs>
                  <a:gs pos="38000">
                    <a:srgbClr val="64A84F"/>
                  </a:gs>
                  <a:gs pos="55000">
                    <a:srgbClr val="5CA544"/>
                  </a:gs>
                  <a:gs pos="80000">
                    <a:srgbClr val="56AD39"/>
                  </a:gs>
                  <a:gs pos="88000">
                    <a:srgbClr val="58BD36"/>
                  </a:gs>
                  <a:gs pos="100000">
                    <a:srgbClr val="70E749"/>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105" name="Implementation">
                <a:extLst>
                  <a:ext uri="{FF2B5EF4-FFF2-40B4-BE49-F238E27FC236}">
                    <a16:creationId xmlns:a16="http://schemas.microsoft.com/office/drawing/2014/main" id="{92DB6D3B-8362-6ACF-1D17-43B359636CC8}"/>
                  </a:ext>
                </a:extLst>
              </p:cNvPr>
              <p:cNvSpPr txBox="1"/>
              <p:nvPr/>
            </p:nvSpPr>
            <p:spPr>
              <a:xfrm>
                <a:off x="0" y="136993"/>
                <a:ext cx="826021" cy="1390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Implementation</a:t>
                </a:r>
              </a:p>
            </p:txBody>
          </p:sp>
        </p:grpSp>
        <p:grpSp>
          <p:nvGrpSpPr>
            <p:cNvPr id="64" name="Group">
              <a:extLst>
                <a:ext uri="{FF2B5EF4-FFF2-40B4-BE49-F238E27FC236}">
                  <a16:creationId xmlns:a16="http://schemas.microsoft.com/office/drawing/2014/main" id="{713C357B-F7F1-455D-8BD5-6006052C4A81}"/>
                </a:ext>
              </a:extLst>
            </p:cNvPr>
            <p:cNvGrpSpPr/>
            <p:nvPr/>
          </p:nvGrpSpPr>
          <p:grpSpPr>
            <a:xfrm>
              <a:off x="4722167" y="1184619"/>
              <a:ext cx="826022" cy="413010"/>
              <a:chOff x="0" y="0"/>
              <a:chExt cx="826020" cy="413008"/>
            </a:xfrm>
          </p:grpSpPr>
          <p:sp>
            <p:nvSpPr>
              <p:cNvPr id="102" name="Rectangle">
                <a:extLst>
                  <a:ext uri="{FF2B5EF4-FFF2-40B4-BE49-F238E27FC236}">
                    <a16:creationId xmlns:a16="http://schemas.microsoft.com/office/drawing/2014/main" id="{F6B77905-70ED-0C5E-69A3-FDA38070754D}"/>
                  </a:ext>
                </a:extLst>
              </p:cNvPr>
              <p:cNvSpPr/>
              <p:nvPr/>
            </p:nvSpPr>
            <p:spPr>
              <a:xfrm>
                <a:off x="-1" y="-1"/>
                <a:ext cx="826022" cy="413010"/>
              </a:xfrm>
              <a:prstGeom prst="rect">
                <a:avLst/>
              </a:prstGeom>
              <a:gradFill flip="none" rotWithShape="1">
                <a:gsLst>
                  <a:gs pos="0">
                    <a:srgbClr val="C9E488"/>
                  </a:gs>
                  <a:gs pos="25000">
                    <a:srgbClr val="9BB44F"/>
                  </a:gs>
                  <a:gs pos="38000">
                    <a:srgbClr val="8AA33E"/>
                  </a:gs>
                  <a:gs pos="55000">
                    <a:srgbClr val="85A02F"/>
                  </a:gs>
                  <a:gs pos="80000">
                    <a:srgbClr val="8AAA23"/>
                  </a:gs>
                  <a:gs pos="88000">
                    <a:srgbClr val="95BB1E"/>
                  </a:gs>
                  <a:gs pos="100000">
                    <a:srgbClr val="B7E32E"/>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103" name="Image detection">
                <a:extLst>
                  <a:ext uri="{FF2B5EF4-FFF2-40B4-BE49-F238E27FC236}">
                    <a16:creationId xmlns:a16="http://schemas.microsoft.com/office/drawing/2014/main" id="{34F0690F-80B0-0D06-7F2F-329AFBEE6455}"/>
                  </a:ext>
                </a:extLst>
              </p:cNvPr>
              <p:cNvSpPr txBox="1"/>
              <p:nvPr/>
            </p:nvSpPr>
            <p:spPr>
              <a:xfrm>
                <a:off x="0" y="136993"/>
                <a:ext cx="826021" cy="1390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Image detection </a:t>
                </a:r>
              </a:p>
            </p:txBody>
          </p:sp>
        </p:grpSp>
        <p:grpSp>
          <p:nvGrpSpPr>
            <p:cNvPr id="65" name="Group">
              <a:extLst>
                <a:ext uri="{FF2B5EF4-FFF2-40B4-BE49-F238E27FC236}">
                  <a16:creationId xmlns:a16="http://schemas.microsoft.com/office/drawing/2014/main" id="{0FEAAF90-5ACF-EE9E-B008-15A720AE4EAB}"/>
                </a:ext>
              </a:extLst>
            </p:cNvPr>
            <p:cNvGrpSpPr/>
            <p:nvPr/>
          </p:nvGrpSpPr>
          <p:grpSpPr>
            <a:xfrm>
              <a:off x="4928673" y="1771094"/>
              <a:ext cx="826021" cy="413009"/>
              <a:chOff x="0" y="0"/>
              <a:chExt cx="826020" cy="413008"/>
            </a:xfrm>
          </p:grpSpPr>
          <p:sp>
            <p:nvSpPr>
              <p:cNvPr id="100" name="Rectangle">
                <a:extLst>
                  <a:ext uri="{FF2B5EF4-FFF2-40B4-BE49-F238E27FC236}">
                    <a16:creationId xmlns:a16="http://schemas.microsoft.com/office/drawing/2014/main" id="{91C1F074-8A4D-94A5-66F6-58F824B74E22}"/>
                  </a:ext>
                </a:extLst>
              </p:cNvPr>
              <p:cNvSpPr/>
              <p:nvPr/>
            </p:nvSpPr>
            <p:spPr>
              <a:xfrm>
                <a:off x="-1" y="-1"/>
                <a:ext cx="826022" cy="413010"/>
              </a:xfrm>
              <a:prstGeom prst="rect">
                <a:avLst/>
              </a:prstGeom>
              <a:gradFill flip="none" rotWithShape="1">
                <a:gsLst>
                  <a:gs pos="0">
                    <a:srgbClr val="7A9FEA"/>
                  </a:gs>
                  <a:gs pos="25000">
                    <a:srgbClr val="336DB8"/>
                  </a:gs>
                  <a:gs pos="38000">
                    <a:srgbClr val="245EA9"/>
                  </a:gs>
                  <a:gs pos="55000">
                    <a:srgbClr val="0057A5"/>
                  </a:gs>
                  <a:gs pos="80000">
                    <a:srgbClr val="0056A4"/>
                  </a:gs>
                  <a:gs pos="88000">
                    <a:srgbClr val="005BAD"/>
                  </a:gs>
                  <a:gs pos="100000">
                    <a:srgbClr val="0070E9"/>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101" name="Image Processing">
                <a:extLst>
                  <a:ext uri="{FF2B5EF4-FFF2-40B4-BE49-F238E27FC236}">
                    <a16:creationId xmlns:a16="http://schemas.microsoft.com/office/drawing/2014/main" id="{FEBFEB50-3B5E-32DF-CF1D-4516675EBF45}"/>
                  </a:ext>
                </a:extLst>
              </p:cNvPr>
              <p:cNvSpPr txBox="1"/>
              <p:nvPr/>
            </p:nvSpPr>
            <p:spPr>
              <a:xfrm>
                <a:off x="0" y="136993"/>
                <a:ext cx="826021" cy="1390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Image Processing</a:t>
                </a:r>
              </a:p>
            </p:txBody>
          </p:sp>
        </p:grpSp>
        <p:grpSp>
          <p:nvGrpSpPr>
            <p:cNvPr id="66" name="Group">
              <a:extLst>
                <a:ext uri="{FF2B5EF4-FFF2-40B4-BE49-F238E27FC236}">
                  <a16:creationId xmlns:a16="http://schemas.microsoft.com/office/drawing/2014/main" id="{A57284B0-533D-627D-F85F-1D1D8F3085FD}"/>
                </a:ext>
              </a:extLst>
            </p:cNvPr>
            <p:cNvGrpSpPr/>
            <p:nvPr/>
          </p:nvGrpSpPr>
          <p:grpSpPr>
            <a:xfrm>
              <a:off x="4928673" y="2357568"/>
              <a:ext cx="826021" cy="413010"/>
              <a:chOff x="0" y="0"/>
              <a:chExt cx="826020" cy="413008"/>
            </a:xfrm>
          </p:grpSpPr>
          <p:sp>
            <p:nvSpPr>
              <p:cNvPr id="98" name="Rectangle">
                <a:extLst>
                  <a:ext uri="{FF2B5EF4-FFF2-40B4-BE49-F238E27FC236}">
                    <a16:creationId xmlns:a16="http://schemas.microsoft.com/office/drawing/2014/main" id="{06D10568-6D52-7813-FD17-D70AA8D6BDDC}"/>
                  </a:ext>
                </a:extLst>
              </p:cNvPr>
              <p:cNvSpPr/>
              <p:nvPr/>
            </p:nvSpPr>
            <p:spPr>
              <a:xfrm>
                <a:off x="-1" y="-1"/>
                <a:ext cx="826022" cy="413010"/>
              </a:xfrm>
              <a:prstGeom prst="rect">
                <a:avLst/>
              </a:prstGeom>
              <a:gradFill flip="none" rotWithShape="1">
                <a:gsLst>
                  <a:gs pos="0">
                    <a:srgbClr val="7A9FEA"/>
                  </a:gs>
                  <a:gs pos="25000">
                    <a:srgbClr val="336DB8"/>
                  </a:gs>
                  <a:gs pos="38000">
                    <a:srgbClr val="245EA9"/>
                  </a:gs>
                  <a:gs pos="55000">
                    <a:srgbClr val="0057A5"/>
                  </a:gs>
                  <a:gs pos="80000">
                    <a:srgbClr val="0056A4"/>
                  </a:gs>
                  <a:gs pos="88000">
                    <a:srgbClr val="005BAD"/>
                  </a:gs>
                  <a:gs pos="100000">
                    <a:srgbClr val="0070E9"/>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99" name="Detected result">
                <a:extLst>
                  <a:ext uri="{FF2B5EF4-FFF2-40B4-BE49-F238E27FC236}">
                    <a16:creationId xmlns:a16="http://schemas.microsoft.com/office/drawing/2014/main" id="{97ED6B54-AB51-CA0E-D1CF-364F50385008}"/>
                  </a:ext>
                </a:extLst>
              </p:cNvPr>
              <p:cNvSpPr txBox="1"/>
              <p:nvPr/>
            </p:nvSpPr>
            <p:spPr>
              <a:xfrm>
                <a:off x="0" y="136993"/>
                <a:ext cx="826021" cy="1390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Detected result</a:t>
                </a:r>
              </a:p>
            </p:txBody>
          </p:sp>
        </p:grpSp>
        <p:grpSp>
          <p:nvGrpSpPr>
            <p:cNvPr id="67" name="Group">
              <a:extLst>
                <a:ext uri="{FF2B5EF4-FFF2-40B4-BE49-F238E27FC236}">
                  <a16:creationId xmlns:a16="http://schemas.microsoft.com/office/drawing/2014/main" id="{5A2BBAD4-6A94-31CF-D77B-6D53FEE06243}"/>
                </a:ext>
              </a:extLst>
            </p:cNvPr>
            <p:cNvGrpSpPr/>
            <p:nvPr/>
          </p:nvGrpSpPr>
          <p:grpSpPr>
            <a:xfrm>
              <a:off x="4928673" y="2944043"/>
              <a:ext cx="826021" cy="413010"/>
              <a:chOff x="0" y="0"/>
              <a:chExt cx="826020" cy="413008"/>
            </a:xfrm>
          </p:grpSpPr>
          <p:sp>
            <p:nvSpPr>
              <p:cNvPr id="96" name="Rectangle">
                <a:extLst>
                  <a:ext uri="{FF2B5EF4-FFF2-40B4-BE49-F238E27FC236}">
                    <a16:creationId xmlns:a16="http://schemas.microsoft.com/office/drawing/2014/main" id="{EB0A7E55-2DA4-DB02-D1CC-4E48936440CA}"/>
                  </a:ext>
                </a:extLst>
              </p:cNvPr>
              <p:cNvSpPr/>
              <p:nvPr/>
            </p:nvSpPr>
            <p:spPr>
              <a:xfrm>
                <a:off x="-1" y="-1"/>
                <a:ext cx="826022" cy="413010"/>
              </a:xfrm>
              <a:prstGeom prst="rect">
                <a:avLst/>
              </a:prstGeom>
              <a:gradFill flip="none" rotWithShape="1">
                <a:gsLst>
                  <a:gs pos="0">
                    <a:srgbClr val="7A9FEA"/>
                  </a:gs>
                  <a:gs pos="25000">
                    <a:srgbClr val="336DB8"/>
                  </a:gs>
                  <a:gs pos="38000">
                    <a:srgbClr val="245EA9"/>
                  </a:gs>
                  <a:gs pos="55000">
                    <a:srgbClr val="0057A5"/>
                  </a:gs>
                  <a:gs pos="80000">
                    <a:srgbClr val="0056A4"/>
                  </a:gs>
                  <a:gs pos="88000">
                    <a:srgbClr val="005BAD"/>
                  </a:gs>
                  <a:gs pos="100000">
                    <a:srgbClr val="0070E9"/>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97" name="sorting">
                <a:extLst>
                  <a:ext uri="{FF2B5EF4-FFF2-40B4-BE49-F238E27FC236}">
                    <a16:creationId xmlns:a16="http://schemas.microsoft.com/office/drawing/2014/main" id="{B129E24C-C421-F18C-49E0-D943C3FF7C59}"/>
                  </a:ext>
                </a:extLst>
              </p:cNvPr>
              <p:cNvSpPr txBox="1"/>
              <p:nvPr/>
            </p:nvSpPr>
            <p:spPr>
              <a:xfrm>
                <a:off x="0" y="136993"/>
                <a:ext cx="826021" cy="1390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sorting</a:t>
                </a:r>
              </a:p>
            </p:txBody>
          </p:sp>
        </p:grpSp>
        <p:grpSp>
          <p:nvGrpSpPr>
            <p:cNvPr id="68" name="Group">
              <a:extLst>
                <a:ext uri="{FF2B5EF4-FFF2-40B4-BE49-F238E27FC236}">
                  <a16:creationId xmlns:a16="http://schemas.microsoft.com/office/drawing/2014/main" id="{F6C7F2DB-FD75-703E-92F1-B552E44A1270}"/>
                </a:ext>
              </a:extLst>
            </p:cNvPr>
            <p:cNvGrpSpPr/>
            <p:nvPr/>
          </p:nvGrpSpPr>
          <p:grpSpPr>
            <a:xfrm>
              <a:off x="6203415" y="488092"/>
              <a:ext cx="826021" cy="413010"/>
              <a:chOff x="0" y="0"/>
              <a:chExt cx="826020" cy="413008"/>
            </a:xfrm>
          </p:grpSpPr>
          <p:sp>
            <p:nvSpPr>
              <p:cNvPr id="94" name="Rectangle">
                <a:extLst>
                  <a:ext uri="{FF2B5EF4-FFF2-40B4-BE49-F238E27FC236}">
                    <a16:creationId xmlns:a16="http://schemas.microsoft.com/office/drawing/2014/main" id="{706A0333-743B-7097-8F22-07551F392674}"/>
                  </a:ext>
                </a:extLst>
              </p:cNvPr>
              <p:cNvSpPr/>
              <p:nvPr/>
            </p:nvSpPr>
            <p:spPr>
              <a:xfrm>
                <a:off x="-1" y="-1"/>
                <a:ext cx="826022" cy="413010"/>
              </a:xfrm>
              <a:prstGeom prst="rect">
                <a:avLst/>
              </a:prstGeom>
              <a:gradFill flip="none" rotWithShape="1">
                <a:gsLst>
                  <a:gs pos="0">
                    <a:srgbClr val="A3E892"/>
                  </a:gs>
                  <a:gs pos="25000">
                    <a:srgbClr val="77BB61"/>
                  </a:gs>
                  <a:gs pos="38000">
                    <a:srgbClr val="64A84F"/>
                  </a:gs>
                  <a:gs pos="55000">
                    <a:srgbClr val="5CA544"/>
                  </a:gs>
                  <a:gs pos="80000">
                    <a:srgbClr val="56AD39"/>
                  </a:gs>
                  <a:gs pos="88000">
                    <a:srgbClr val="58BD36"/>
                  </a:gs>
                  <a:gs pos="100000">
                    <a:srgbClr val="70E749"/>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95" name="Testing">
                <a:extLst>
                  <a:ext uri="{FF2B5EF4-FFF2-40B4-BE49-F238E27FC236}">
                    <a16:creationId xmlns:a16="http://schemas.microsoft.com/office/drawing/2014/main" id="{CE87D922-D29D-454A-1B22-2DED20C3F718}"/>
                  </a:ext>
                </a:extLst>
              </p:cNvPr>
              <p:cNvSpPr txBox="1"/>
              <p:nvPr/>
            </p:nvSpPr>
            <p:spPr>
              <a:xfrm>
                <a:off x="0" y="136993"/>
                <a:ext cx="826021" cy="1390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Testing</a:t>
                </a:r>
              </a:p>
            </p:txBody>
          </p:sp>
        </p:grpSp>
        <p:grpSp>
          <p:nvGrpSpPr>
            <p:cNvPr id="69" name="Group">
              <a:extLst>
                <a:ext uri="{FF2B5EF4-FFF2-40B4-BE49-F238E27FC236}">
                  <a16:creationId xmlns:a16="http://schemas.microsoft.com/office/drawing/2014/main" id="{DD911221-A872-E129-84DD-3A242469337F}"/>
                </a:ext>
              </a:extLst>
            </p:cNvPr>
            <p:cNvGrpSpPr/>
            <p:nvPr/>
          </p:nvGrpSpPr>
          <p:grpSpPr>
            <a:xfrm>
              <a:off x="6409920" y="1074566"/>
              <a:ext cx="826021" cy="413010"/>
              <a:chOff x="0" y="0"/>
              <a:chExt cx="826020" cy="413008"/>
            </a:xfrm>
          </p:grpSpPr>
          <p:sp>
            <p:nvSpPr>
              <p:cNvPr id="92" name="Rectangle">
                <a:extLst>
                  <a:ext uri="{FF2B5EF4-FFF2-40B4-BE49-F238E27FC236}">
                    <a16:creationId xmlns:a16="http://schemas.microsoft.com/office/drawing/2014/main" id="{1360809D-B600-5255-3E62-1CEC7FFA00EC}"/>
                  </a:ext>
                </a:extLst>
              </p:cNvPr>
              <p:cNvSpPr/>
              <p:nvPr/>
            </p:nvSpPr>
            <p:spPr>
              <a:xfrm>
                <a:off x="-1" y="-1"/>
                <a:ext cx="826022" cy="413010"/>
              </a:xfrm>
              <a:prstGeom prst="rect">
                <a:avLst/>
              </a:prstGeom>
              <a:gradFill flip="none" rotWithShape="1">
                <a:gsLst>
                  <a:gs pos="0">
                    <a:srgbClr val="C9E488"/>
                  </a:gs>
                  <a:gs pos="25000">
                    <a:srgbClr val="9BB44F"/>
                  </a:gs>
                  <a:gs pos="38000">
                    <a:srgbClr val="8AA33E"/>
                  </a:gs>
                  <a:gs pos="55000">
                    <a:srgbClr val="85A02F"/>
                  </a:gs>
                  <a:gs pos="80000">
                    <a:srgbClr val="8AAA23"/>
                  </a:gs>
                  <a:gs pos="88000">
                    <a:srgbClr val="95BB1E"/>
                  </a:gs>
                  <a:gs pos="100000">
                    <a:srgbClr val="B7E32E"/>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93" name="Character level accuracy testing">
                <a:extLst>
                  <a:ext uri="{FF2B5EF4-FFF2-40B4-BE49-F238E27FC236}">
                    <a16:creationId xmlns:a16="http://schemas.microsoft.com/office/drawing/2014/main" id="{24207C09-0DDD-C4D6-8FCD-DF5D05502FAE}"/>
                  </a:ext>
                </a:extLst>
              </p:cNvPr>
              <p:cNvSpPr txBox="1"/>
              <p:nvPr/>
            </p:nvSpPr>
            <p:spPr>
              <a:xfrm>
                <a:off x="0" y="79165"/>
                <a:ext cx="826021" cy="254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Character level accuracy testing</a:t>
                </a:r>
              </a:p>
            </p:txBody>
          </p:sp>
        </p:grpSp>
        <p:grpSp>
          <p:nvGrpSpPr>
            <p:cNvPr id="70" name="Group">
              <a:extLst>
                <a:ext uri="{FF2B5EF4-FFF2-40B4-BE49-F238E27FC236}">
                  <a16:creationId xmlns:a16="http://schemas.microsoft.com/office/drawing/2014/main" id="{0A607CE2-1073-D2CE-4564-80E9A624CAE6}"/>
                </a:ext>
              </a:extLst>
            </p:cNvPr>
            <p:cNvGrpSpPr/>
            <p:nvPr/>
          </p:nvGrpSpPr>
          <p:grpSpPr>
            <a:xfrm>
              <a:off x="6409920" y="1661041"/>
              <a:ext cx="826021" cy="413010"/>
              <a:chOff x="0" y="0"/>
              <a:chExt cx="826020" cy="413008"/>
            </a:xfrm>
          </p:grpSpPr>
          <p:sp>
            <p:nvSpPr>
              <p:cNvPr id="90" name="Rectangle">
                <a:extLst>
                  <a:ext uri="{FF2B5EF4-FFF2-40B4-BE49-F238E27FC236}">
                    <a16:creationId xmlns:a16="http://schemas.microsoft.com/office/drawing/2014/main" id="{D63F5D03-79EF-1909-B38B-54B1F2EFD025}"/>
                  </a:ext>
                </a:extLst>
              </p:cNvPr>
              <p:cNvSpPr/>
              <p:nvPr/>
            </p:nvSpPr>
            <p:spPr>
              <a:xfrm>
                <a:off x="-1" y="-1"/>
                <a:ext cx="826022" cy="413010"/>
              </a:xfrm>
              <a:prstGeom prst="rect">
                <a:avLst/>
              </a:prstGeom>
              <a:gradFill flip="none" rotWithShape="1">
                <a:gsLst>
                  <a:gs pos="0">
                    <a:srgbClr val="C9E488"/>
                  </a:gs>
                  <a:gs pos="25000">
                    <a:srgbClr val="9BB44F"/>
                  </a:gs>
                  <a:gs pos="38000">
                    <a:srgbClr val="8AA33E"/>
                  </a:gs>
                  <a:gs pos="55000">
                    <a:srgbClr val="85A02F"/>
                  </a:gs>
                  <a:gs pos="80000">
                    <a:srgbClr val="8AAA23"/>
                  </a:gs>
                  <a:gs pos="88000">
                    <a:srgbClr val="95BB1E"/>
                  </a:gs>
                  <a:gs pos="100000">
                    <a:srgbClr val="B7E32E"/>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900">
                    <a:solidFill>
                      <a:schemeClr val="accent5">
                        <a:lumOff val="44000"/>
                      </a:schemeClr>
                    </a:solidFill>
                    <a:latin typeface="Cambria"/>
                    <a:ea typeface="Cambria"/>
                    <a:cs typeface="Cambria"/>
                    <a:sym typeface="Cambria"/>
                  </a:defRPr>
                </a:pPr>
                <a:endParaRPr/>
              </a:p>
            </p:txBody>
          </p:sp>
          <p:sp>
            <p:nvSpPr>
              <p:cNvPr id="91" name="Word level accuracy testing">
                <a:extLst>
                  <a:ext uri="{FF2B5EF4-FFF2-40B4-BE49-F238E27FC236}">
                    <a16:creationId xmlns:a16="http://schemas.microsoft.com/office/drawing/2014/main" id="{EC0BDEDF-20E8-EDCA-0B6F-27D16D4EFBF2}"/>
                  </a:ext>
                </a:extLst>
              </p:cNvPr>
              <p:cNvSpPr txBox="1"/>
              <p:nvPr/>
            </p:nvSpPr>
            <p:spPr>
              <a:xfrm>
                <a:off x="0" y="79165"/>
                <a:ext cx="826021" cy="254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Word level accuracy testing</a:t>
                </a:r>
              </a:p>
            </p:txBody>
          </p:sp>
        </p:grpSp>
        <p:grpSp>
          <p:nvGrpSpPr>
            <p:cNvPr id="71" name="Group">
              <a:extLst>
                <a:ext uri="{FF2B5EF4-FFF2-40B4-BE49-F238E27FC236}">
                  <a16:creationId xmlns:a16="http://schemas.microsoft.com/office/drawing/2014/main" id="{39616BB8-74A6-2B7D-CFDD-2A84245929AB}"/>
                </a:ext>
              </a:extLst>
            </p:cNvPr>
            <p:cNvGrpSpPr/>
            <p:nvPr/>
          </p:nvGrpSpPr>
          <p:grpSpPr>
            <a:xfrm>
              <a:off x="6409920" y="2247516"/>
              <a:ext cx="826021" cy="413009"/>
              <a:chOff x="0" y="0"/>
              <a:chExt cx="826020" cy="413008"/>
            </a:xfrm>
          </p:grpSpPr>
          <p:sp>
            <p:nvSpPr>
              <p:cNvPr id="88" name="Rectangle">
                <a:extLst>
                  <a:ext uri="{FF2B5EF4-FFF2-40B4-BE49-F238E27FC236}">
                    <a16:creationId xmlns:a16="http://schemas.microsoft.com/office/drawing/2014/main" id="{1D677675-2851-4977-6B64-23A614B127F1}"/>
                  </a:ext>
                </a:extLst>
              </p:cNvPr>
              <p:cNvSpPr/>
              <p:nvPr/>
            </p:nvSpPr>
            <p:spPr>
              <a:xfrm>
                <a:off x="-1" y="-1"/>
                <a:ext cx="826022" cy="413010"/>
              </a:xfrm>
              <a:prstGeom prst="rect">
                <a:avLst/>
              </a:prstGeom>
              <a:gradFill flip="none" rotWithShape="1">
                <a:gsLst>
                  <a:gs pos="0">
                    <a:srgbClr val="C9E488"/>
                  </a:gs>
                  <a:gs pos="25000">
                    <a:srgbClr val="9BB44F"/>
                  </a:gs>
                  <a:gs pos="38000">
                    <a:srgbClr val="8AA33E"/>
                  </a:gs>
                  <a:gs pos="55000">
                    <a:srgbClr val="85A02F"/>
                  </a:gs>
                  <a:gs pos="80000">
                    <a:srgbClr val="8AAA23"/>
                  </a:gs>
                  <a:gs pos="88000">
                    <a:srgbClr val="95BB1E"/>
                  </a:gs>
                  <a:gs pos="100000">
                    <a:srgbClr val="B7E32E"/>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89" name="Integration Testing">
                <a:extLst>
                  <a:ext uri="{FF2B5EF4-FFF2-40B4-BE49-F238E27FC236}">
                    <a16:creationId xmlns:a16="http://schemas.microsoft.com/office/drawing/2014/main" id="{433E4F50-E22A-0695-5221-9A467516AE59}"/>
                  </a:ext>
                </a:extLst>
              </p:cNvPr>
              <p:cNvSpPr txBox="1"/>
              <p:nvPr/>
            </p:nvSpPr>
            <p:spPr>
              <a:xfrm>
                <a:off x="0" y="79165"/>
                <a:ext cx="826021" cy="254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Integration Testing</a:t>
                </a:r>
              </a:p>
            </p:txBody>
          </p:sp>
        </p:grpSp>
        <p:grpSp>
          <p:nvGrpSpPr>
            <p:cNvPr id="72" name="Group">
              <a:extLst>
                <a:ext uri="{FF2B5EF4-FFF2-40B4-BE49-F238E27FC236}">
                  <a16:creationId xmlns:a16="http://schemas.microsoft.com/office/drawing/2014/main" id="{3234E7A9-8C3C-5AE5-EF4D-2E26713AC3CA}"/>
                </a:ext>
              </a:extLst>
            </p:cNvPr>
            <p:cNvGrpSpPr/>
            <p:nvPr/>
          </p:nvGrpSpPr>
          <p:grpSpPr>
            <a:xfrm>
              <a:off x="7202900" y="488092"/>
              <a:ext cx="826021" cy="413010"/>
              <a:chOff x="0" y="0"/>
              <a:chExt cx="826020" cy="413008"/>
            </a:xfrm>
          </p:grpSpPr>
          <p:sp>
            <p:nvSpPr>
              <p:cNvPr id="86" name="Rectangle">
                <a:extLst>
                  <a:ext uri="{FF2B5EF4-FFF2-40B4-BE49-F238E27FC236}">
                    <a16:creationId xmlns:a16="http://schemas.microsoft.com/office/drawing/2014/main" id="{AC66DD4A-2905-84F8-C924-351F02E05400}"/>
                  </a:ext>
                </a:extLst>
              </p:cNvPr>
              <p:cNvSpPr/>
              <p:nvPr/>
            </p:nvSpPr>
            <p:spPr>
              <a:xfrm>
                <a:off x="-1" y="-1"/>
                <a:ext cx="826022" cy="413010"/>
              </a:xfrm>
              <a:prstGeom prst="rect">
                <a:avLst/>
              </a:prstGeom>
              <a:gradFill flip="none" rotWithShape="1">
                <a:gsLst>
                  <a:gs pos="0">
                    <a:srgbClr val="A3E892"/>
                  </a:gs>
                  <a:gs pos="25000">
                    <a:srgbClr val="77BB61"/>
                  </a:gs>
                  <a:gs pos="38000">
                    <a:srgbClr val="64A84F"/>
                  </a:gs>
                  <a:gs pos="55000">
                    <a:srgbClr val="5CA544"/>
                  </a:gs>
                  <a:gs pos="80000">
                    <a:srgbClr val="56AD39"/>
                  </a:gs>
                  <a:gs pos="88000">
                    <a:srgbClr val="58BD36"/>
                  </a:gs>
                  <a:gs pos="100000">
                    <a:srgbClr val="70E749"/>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87" name="Results Documentation and Presenting">
                <a:extLst>
                  <a:ext uri="{FF2B5EF4-FFF2-40B4-BE49-F238E27FC236}">
                    <a16:creationId xmlns:a16="http://schemas.microsoft.com/office/drawing/2014/main" id="{BE85D664-180C-53FA-1B92-C2941F1DF3E0}"/>
                  </a:ext>
                </a:extLst>
              </p:cNvPr>
              <p:cNvSpPr txBox="1"/>
              <p:nvPr/>
            </p:nvSpPr>
            <p:spPr>
              <a:xfrm>
                <a:off x="0" y="21337"/>
                <a:ext cx="826021" cy="37033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Results Documentation and Presenting </a:t>
                </a:r>
              </a:p>
            </p:txBody>
          </p:sp>
        </p:grpSp>
        <p:grpSp>
          <p:nvGrpSpPr>
            <p:cNvPr id="73" name="Group">
              <a:extLst>
                <a:ext uri="{FF2B5EF4-FFF2-40B4-BE49-F238E27FC236}">
                  <a16:creationId xmlns:a16="http://schemas.microsoft.com/office/drawing/2014/main" id="{C9CFA662-30DE-CACD-A369-CDBD58C3B260}"/>
                </a:ext>
              </a:extLst>
            </p:cNvPr>
            <p:cNvGrpSpPr/>
            <p:nvPr/>
          </p:nvGrpSpPr>
          <p:grpSpPr>
            <a:xfrm>
              <a:off x="7409405" y="1074566"/>
              <a:ext cx="826021" cy="413010"/>
              <a:chOff x="0" y="0"/>
              <a:chExt cx="826020" cy="413008"/>
            </a:xfrm>
          </p:grpSpPr>
          <p:sp>
            <p:nvSpPr>
              <p:cNvPr id="84" name="Rectangle">
                <a:extLst>
                  <a:ext uri="{FF2B5EF4-FFF2-40B4-BE49-F238E27FC236}">
                    <a16:creationId xmlns:a16="http://schemas.microsoft.com/office/drawing/2014/main" id="{2230F032-1C6C-98E4-34B2-36AEEC6A55C6}"/>
                  </a:ext>
                </a:extLst>
              </p:cNvPr>
              <p:cNvSpPr/>
              <p:nvPr/>
            </p:nvSpPr>
            <p:spPr>
              <a:xfrm>
                <a:off x="-1" y="-1"/>
                <a:ext cx="826022" cy="413010"/>
              </a:xfrm>
              <a:prstGeom prst="rect">
                <a:avLst/>
              </a:prstGeom>
              <a:gradFill flip="none" rotWithShape="1">
                <a:gsLst>
                  <a:gs pos="0">
                    <a:srgbClr val="C9E488"/>
                  </a:gs>
                  <a:gs pos="25000">
                    <a:srgbClr val="9BB44F"/>
                  </a:gs>
                  <a:gs pos="38000">
                    <a:srgbClr val="8AA33E"/>
                  </a:gs>
                  <a:gs pos="55000">
                    <a:srgbClr val="85A02F"/>
                  </a:gs>
                  <a:gs pos="80000">
                    <a:srgbClr val="8AAA23"/>
                  </a:gs>
                  <a:gs pos="88000">
                    <a:srgbClr val="95BB1E"/>
                  </a:gs>
                  <a:gs pos="100000">
                    <a:srgbClr val="B7E32E"/>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85" name="Progress Presentations">
                <a:extLst>
                  <a:ext uri="{FF2B5EF4-FFF2-40B4-BE49-F238E27FC236}">
                    <a16:creationId xmlns:a16="http://schemas.microsoft.com/office/drawing/2014/main" id="{01369632-CDB2-CC2A-B1BB-9EA429E13ACD}"/>
                  </a:ext>
                </a:extLst>
              </p:cNvPr>
              <p:cNvSpPr txBox="1"/>
              <p:nvPr/>
            </p:nvSpPr>
            <p:spPr>
              <a:xfrm>
                <a:off x="0" y="79165"/>
                <a:ext cx="826021" cy="254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Progress Presentations</a:t>
                </a:r>
              </a:p>
            </p:txBody>
          </p:sp>
        </p:grpSp>
        <p:grpSp>
          <p:nvGrpSpPr>
            <p:cNvPr id="74" name="Group">
              <a:extLst>
                <a:ext uri="{FF2B5EF4-FFF2-40B4-BE49-F238E27FC236}">
                  <a16:creationId xmlns:a16="http://schemas.microsoft.com/office/drawing/2014/main" id="{0D3F738E-BECA-24F1-E9B2-EB22C3638E50}"/>
                </a:ext>
              </a:extLst>
            </p:cNvPr>
            <p:cNvGrpSpPr/>
            <p:nvPr/>
          </p:nvGrpSpPr>
          <p:grpSpPr>
            <a:xfrm>
              <a:off x="7409405" y="1661041"/>
              <a:ext cx="826021" cy="413010"/>
              <a:chOff x="0" y="0"/>
              <a:chExt cx="826020" cy="413008"/>
            </a:xfrm>
          </p:grpSpPr>
          <p:sp>
            <p:nvSpPr>
              <p:cNvPr id="82" name="Rectangle">
                <a:extLst>
                  <a:ext uri="{FF2B5EF4-FFF2-40B4-BE49-F238E27FC236}">
                    <a16:creationId xmlns:a16="http://schemas.microsoft.com/office/drawing/2014/main" id="{49D7DB0B-47A6-5971-98FC-6D0E6CA937D1}"/>
                  </a:ext>
                </a:extLst>
              </p:cNvPr>
              <p:cNvSpPr/>
              <p:nvPr/>
            </p:nvSpPr>
            <p:spPr>
              <a:xfrm>
                <a:off x="-1" y="-1"/>
                <a:ext cx="826022" cy="413010"/>
              </a:xfrm>
              <a:prstGeom prst="rect">
                <a:avLst/>
              </a:prstGeom>
              <a:gradFill flip="none" rotWithShape="1">
                <a:gsLst>
                  <a:gs pos="0">
                    <a:srgbClr val="C9E488"/>
                  </a:gs>
                  <a:gs pos="25000">
                    <a:srgbClr val="9BB44F"/>
                  </a:gs>
                  <a:gs pos="38000">
                    <a:srgbClr val="8AA33E"/>
                  </a:gs>
                  <a:gs pos="55000">
                    <a:srgbClr val="85A02F"/>
                  </a:gs>
                  <a:gs pos="80000">
                    <a:srgbClr val="8AAA23"/>
                  </a:gs>
                  <a:gs pos="88000">
                    <a:srgbClr val="95BB1E"/>
                  </a:gs>
                  <a:gs pos="100000">
                    <a:srgbClr val="B7E32E"/>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83" name="Research Paper">
                <a:extLst>
                  <a:ext uri="{FF2B5EF4-FFF2-40B4-BE49-F238E27FC236}">
                    <a16:creationId xmlns:a16="http://schemas.microsoft.com/office/drawing/2014/main" id="{B03FB6D6-155A-1463-18B5-989DCDB14A70}"/>
                  </a:ext>
                </a:extLst>
              </p:cNvPr>
              <p:cNvSpPr txBox="1"/>
              <p:nvPr/>
            </p:nvSpPr>
            <p:spPr>
              <a:xfrm>
                <a:off x="0" y="136993"/>
                <a:ext cx="826021" cy="1390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Research Paper</a:t>
                </a:r>
              </a:p>
            </p:txBody>
          </p:sp>
        </p:grpSp>
        <p:grpSp>
          <p:nvGrpSpPr>
            <p:cNvPr id="75" name="Group">
              <a:extLst>
                <a:ext uri="{FF2B5EF4-FFF2-40B4-BE49-F238E27FC236}">
                  <a16:creationId xmlns:a16="http://schemas.microsoft.com/office/drawing/2014/main" id="{1E4F03CF-EDD0-33C1-D98D-9FA4FA9FFF90}"/>
                </a:ext>
              </a:extLst>
            </p:cNvPr>
            <p:cNvGrpSpPr/>
            <p:nvPr/>
          </p:nvGrpSpPr>
          <p:grpSpPr>
            <a:xfrm>
              <a:off x="7409405" y="2247516"/>
              <a:ext cx="826021" cy="413009"/>
              <a:chOff x="0" y="0"/>
              <a:chExt cx="826020" cy="413008"/>
            </a:xfrm>
          </p:grpSpPr>
          <p:sp>
            <p:nvSpPr>
              <p:cNvPr id="80" name="Rectangle">
                <a:extLst>
                  <a:ext uri="{FF2B5EF4-FFF2-40B4-BE49-F238E27FC236}">
                    <a16:creationId xmlns:a16="http://schemas.microsoft.com/office/drawing/2014/main" id="{F181AC84-B154-CE7B-E77D-5A94BAA778B4}"/>
                  </a:ext>
                </a:extLst>
              </p:cNvPr>
              <p:cNvSpPr/>
              <p:nvPr/>
            </p:nvSpPr>
            <p:spPr>
              <a:xfrm>
                <a:off x="-1" y="-1"/>
                <a:ext cx="826022" cy="413010"/>
              </a:xfrm>
              <a:prstGeom prst="rect">
                <a:avLst/>
              </a:prstGeom>
              <a:gradFill flip="none" rotWithShape="1">
                <a:gsLst>
                  <a:gs pos="0">
                    <a:srgbClr val="C9E488"/>
                  </a:gs>
                  <a:gs pos="25000">
                    <a:srgbClr val="9BB44F"/>
                  </a:gs>
                  <a:gs pos="38000">
                    <a:srgbClr val="8AA33E"/>
                  </a:gs>
                  <a:gs pos="55000">
                    <a:srgbClr val="85A02F"/>
                  </a:gs>
                  <a:gs pos="80000">
                    <a:srgbClr val="8AAA23"/>
                  </a:gs>
                  <a:gs pos="88000">
                    <a:srgbClr val="95BB1E"/>
                  </a:gs>
                  <a:gs pos="100000">
                    <a:srgbClr val="B7E32E"/>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81" name="Final Report">
                <a:extLst>
                  <a:ext uri="{FF2B5EF4-FFF2-40B4-BE49-F238E27FC236}">
                    <a16:creationId xmlns:a16="http://schemas.microsoft.com/office/drawing/2014/main" id="{BBE5049B-B35E-4FDE-E67E-30B3115CDD03}"/>
                  </a:ext>
                </a:extLst>
              </p:cNvPr>
              <p:cNvSpPr txBox="1"/>
              <p:nvPr/>
            </p:nvSpPr>
            <p:spPr>
              <a:xfrm>
                <a:off x="0" y="136993"/>
                <a:ext cx="826021" cy="1390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Final Report</a:t>
                </a:r>
              </a:p>
            </p:txBody>
          </p:sp>
        </p:grpSp>
        <p:grpSp>
          <p:nvGrpSpPr>
            <p:cNvPr id="76" name="Group">
              <a:extLst>
                <a:ext uri="{FF2B5EF4-FFF2-40B4-BE49-F238E27FC236}">
                  <a16:creationId xmlns:a16="http://schemas.microsoft.com/office/drawing/2014/main" id="{D5BA409F-A944-646A-BC86-08DFCA18169E}"/>
                </a:ext>
              </a:extLst>
            </p:cNvPr>
            <p:cNvGrpSpPr/>
            <p:nvPr/>
          </p:nvGrpSpPr>
          <p:grpSpPr>
            <a:xfrm>
              <a:off x="7409405" y="2833990"/>
              <a:ext cx="826021" cy="413010"/>
              <a:chOff x="0" y="0"/>
              <a:chExt cx="826020" cy="413008"/>
            </a:xfrm>
          </p:grpSpPr>
          <p:sp>
            <p:nvSpPr>
              <p:cNvPr id="78" name="Rectangle">
                <a:extLst>
                  <a:ext uri="{FF2B5EF4-FFF2-40B4-BE49-F238E27FC236}">
                    <a16:creationId xmlns:a16="http://schemas.microsoft.com/office/drawing/2014/main" id="{45853E24-ED9F-88D7-8224-66F859908CB6}"/>
                  </a:ext>
                </a:extLst>
              </p:cNvPr>
              <p:cNvSpPr/>
              <p:nvPr/>
            </p:nvSpPr>
            <p:spPr>
              <a:xfrm>
                <a:off x="-1" y="-1"/>
                <a:ext cx="826022" cy="413010"/>
              </a:xfrm>
              <a:prstGeom prst="rect">
                <a:avLst/>
              </a:prstGeom>
              <a:gradFill flip="none" rotWithShape="1">
                <a:gsLst>
                  <a:gs pos="0">
                    <a:srgbClr val="C9E488"/>
                  </a:gs>
                  <a:gs pos="25000">
                    <a:srgbClr val="9BB44F"/>
                  </a:gs>
                  <a:gs pos="38000">
                    <a:srgbClr val="8AA33E"/>
                  </a:gs>
                  <a:gs pos="55000">
                    <a:srgbClr val="85A02F"/>
                  </a:gs>
                  <a:gs pos="80000">
                    <a:srgbClr val="8AAA23"/>
                  </a:gs>
                  <a:gs pos="88000">
                    <a:srgbClr val="95BB1E"/>
                  </a:gs>
                  <a:gs pos="100000">
                    <a:srgbClr val="B7E32E"/>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79" name="Final Presentation">
                <a:extLst>
                  <a:ext uri="{FF2B5EF4-FFF2-40B4-BE49-F238E27FC236}">
                    <a16:creationId xmlns:a16="http://schemas.microsoft.com/office/drawing/2014/main" id="{C44D2C9A-9679-4AD2-64DB-16B85C260C3B}"/>
                  </a:ext>
                </a:extLst>
              </p:cNvPr>
              <p:cNvSpPr txBox="1"/>
              <p:nvPr/>
            </p:nvSpPr>
            <p:spPr>
              <a:xfrm>
                <a:off x="0" y="79165"/>
                <a:ext cx="826021" cy="254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Final Presentation</a:t>
                </a:r>
              </a:p>
            </p:txBody>
          </p:sp>
        </p:grpSp>
        <p:sp>
          <p:nvSpPr>
            <p:cNvPr id="77" name="Line">
              <a:extLst>
                <a:ext uri="{FF2B5EF4-FFF2-40B4-BE49-F238E27FC236}">
                  <a16:creationId xmlns:a16="http://schemas.microsoft.com/office/drawing/2014/main" id="{62766AD6-131A-45EC-D09A-B3CDD3A38A66}"/>
                </a:ext>
              </a:extLst>
            </p:cNvPr>
            <p:cNvSpPr/>
            <p:nvPr/>
          </p:nvSpPr>
          <p:spPr>
            <a:xfrm>
              <a:off x="4804769" y="1597630"/>
              <a:ext cx="123904" cy="3799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0F6FC6"/>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grpSp>
      <p:sp>
        <p:nvSpPr>
          <p:cNvPr id="3" name="TextBox 2">
            <a:extLst>
              <a:ext uri="{FF2B5EF4-FFF2-40B4-BE49-F238E27FC236}">
                <a16:creationId xmlns:a16="http://schemas.microsoft.com/office/drawing/2014/main" id="{3A4295B8-46A5-082E-A10B-0EF139C77125}"/>
              </a:ext>
            </a:extLst>
          </p:cNvPr>
          <p:cNvSpPr txBox="1"/>
          <p:nvPr/>
        </p:nvSpPr>
        <p:spPr>
          <a:xfrm>
            <a:off x="6657375" y="548415"/>
            <a:ext cx="9156030" cy="646331"/>
          </a:xfrm>
          <a:prstGeom prst="rect">
            <a:avLst/>
          </a:prstGeom>
          <a:noFill/>
        </p:spPr>
        <p:txBody>
          <a:bodyPr wrap="square">
            <a:spAutoFit/>
          </a:bodyPr>
          <a:lstStyle/>
          <a:p>
            <a:r>
              <a:rPr lang="en-US" sz="3600" b="1" dirty="0">
                <a:solidFill>
                  <a:schemeClr val="bg1"/>
                </a:solidFill>
                <a:latin typeface="Cambria (Body)"/>
              </a:rPr>
              <a:t>Work Breakdown Chart</a:t>
            </a:r>
          </a:p>
        </p:txBody>
      </p:sp>
    </p:spTree>
    <p:extLst>
      <p:ext uri="{BB962C8B-B14F-4D97-AF65-F5344CB8AC3E}">
        <p14:creationId xmlns:p14="http://schemas.microsoft.com/office/powerpoint/2010/main" val="36378526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8">
            <a:extLst>
              <a:ext uri="{FF2B5EF4-FFF2-40B4-BE49-F238E27FC236}">
                <a16:creationId xmlns:a16="http://schemas.microsoft.com/office/drawing/2014/main" id="{54640610-9CFB-BBB2-4388-AEA075507645}"/>
              </a:ext>
            </a:extLst>
          </p:cNvPr>
          <p:cNvGrpSpPr/>
          <p:nvPr/>
        </p:nvGrpSpPr>
        <p:grpSpPr>
          <a:xfrm>
            <a:off x="724734" y="29138"/>
            <a:ext cx="16828650" cy="3167086"/>
            <a:chOff x="0" y="-38100"/>
            <a:chExt cx="3326311" cy="1255581"/>
          </a:xfrm>
        </p:grpSpPr>
        <p:sp>
          <p:nvSpPr>
            <p:cNvPr id="19" name="Freeform 9">
              <a:extLst>
                <a:ext uri="{FF2B5EF4-FFF2-40B4-BE49-F238E27FC236}">
                  <a16:creationId xmlns:a16="http://schemas.microsoft.com/office/drawing/2014/main" id="{DEEC2789-75B9-DAA3-4AFA-8D25480B6298}"/>
                </a:ext>
              </a:extLst>
            </p:cNvPr>
            <p:cNvSpPr/>
            <p:nvPr/>
          </p:nvSpPr>
          <p:spPr>
            <a:xfrm>
              <a:off x="0" y="0"/>
              <a:ext cx="3326311" cy="523191"/>
            </a:xfrm>
            <a:custGeom>
              <a:avLst/>
              <a:gdLst/>
              <a:ahLst/>
              <a:cxnLst/>
              <a:rect l="l" t="t" r="r" b="b"/>
              <a:pathLst>
                <a:path w="3326311" h="1217481">
                  <a:moveTo>
                    <a:pt x="0" y="0"/>
                  </a:moveTo>
                  <a:lnTo>
                    <a:pt x="3326311" y="0"/>
                  </a:lnTo>
                  <a:lnTo>
                    <a:pt x="3326311" y="1217481"/>
                  </a:lnTo>
                  <a:lnTo>
                    <a:pt x="0" y="1217481"/>
                  </a:lnTo>
                  <a:close/>
                </a:path>
              </a:pathLst>
            </a:custGeom>
            <a:solidFill>
              <a:srgbClr val="00949D"/>
            </a:solidFill>
          </p:spPr>
          <p:txBody>
            <a:bodyPr/>
            <a:lstStyle/>
            <a:p>
              <a:endParaRPr lang="en-LK" dirty="0"/>
            </a:p>
          </p:txBody>
        </p:sp>
        <p:sp>
          <p:nvSpPr>
            <p:cNvPr id="20" name="TextBox 10">
              <a:extLst>
                <a:ext uri="{FF2B5EF4-FFF2-40B4-BE49-F238E27FC236}">
                  <a16:creationId xmlns:a16="http://schemas.microsoft.com/office/drawing/2014/main" id="{D5C33B1B-430E-26D2-DE39-ABBEDEF52C99}"/>
                </a:ext>
              </a:extLst>
            </p:cNvPr>
            <p:cNvSpPr txBox="1"/>
            <p:nvPr/>
          </p:nvSpPr>
          <p:spPr>
            <a:xfrm>
              <a:off x="0" y="-38100"/>
              <a:ext cx="3326311" cy="1255581"/>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1">
            <a:extLst>
              <a:ext uri="{FF2B5EF4-FFF2-40B4-BE49-F238E27FC236}">
                <a16:creationId xmlns:a16="http://schemas.microsoft.com/office/drawing/2014/main" id="{4721183F-7C21-D4FB-FEC1-714B89FD511A}"/>
              </a:ext>
            </a:extLst>
          </p:cNvPr>
          <p:cNvSpPr txBox="1"/>
          <p:nvPr/>
        </p:nvSpPr>
        <p:spPr>
          <a:xfrm>
            <a:off x="6558887" y="243336"/>
            <a:ext cx="7695377" cy="1015663"/>
          </a:xfrm>
          <a:prstGeom prst="rect">
            <a:avLst/>
          </a:prstGeom>
          <a:noFill/>
        </p:spPr>
        <p:txBody>
          <a:bodyPr wrap="square">
            <a:spAutoFit/>
          </a:bodyPr>
          <a:lstStyle/>
          <a:p>
            <a:r>
              <a:rPr lang="en-US" sz="6000" b="1" dirty="0">
                <a:solidFill>
                  <a:schemeClr val="bg1"/>
                </a:solidFill>
              </a:rPr>
              <a:t>Gantt Chart</a:t>
            </a:r>
          </a:p>
        </p:txBody>
      </p:sp>
      <p:pic>
        <p:nvPicPr>
          <p:cNvPr id="5" name="Picture 4">
            <a:extLst>
              <a:ext uri="{FF2B5EF4-FFF2-40B4-BE49-F238E27FC236}">
                <a16:creationId xmlns:a16="http://schemas.microsoft.com/office/drawing/2014/main" id="{4B19E8D2-5F69-A9C0-9471-2F91EB5D74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2" y="9222377"/>
            <a:ext cx="18297882" cy="1178923"/>
          </a:xfrm>
          <a:prstGeom prst="rect">
            <a:avLst/>
          </a:prstGeom>
        </p:spPr>
      </p:pic>
      <p:sp>
        <p:nvSpPr>
          <p:cNvPr id="6" name="TextBox 5">
            <a:extLst>
              <a:ext uri="{FF2B5EF4-FFF2-40B4-BE49-F238E27FC236}">
                <a16:creationId xmlns:a16="http://schemas.microsoft.com/office/drawing/2014/main" id="{B5EF245A-DE31-FBDC-A307-730388F4931F}"/>
              </a:ext>
            </a:extLst>
          </p:cNvPr>
          <p:cNvSpPr txBox="1"/>
          <p:nvPr/>
        </p:nvSpPr>
        <p:spPr>
          <a:xfrm>
            <a:off x="6558887" y="9855897"/>
            <a:ext cx="9353006" cy="400110"/>
          </a:xfrm>
          <a:prstGeom prst="rect">
            <a:avLst/>
          </a:prstGeom>
          <a:noFill/>
        </p:spPr>
        <p:txBody>
          <a:bodyPr wrap="square">
            <a:spAutoFit/>
          </a:bodyPr>
          <a:lstStyle/>
          <a:p>
            <a:r>
              <a:rPr lang="en-US" sz="2000" b="1" dirty="0">
                <a:solidFill>
                  <a:schemeClr val="tx1"/>
                </a:solidFill>
              </a:rPr>
              <a:t>IT21102646</a:t>
            </a:r>
            <a:r>
              <a:rPr lang="en-US" sz="2000" dirty="0">
                <a:solidFill>
                  <a:schemeClr val="tx1"/>
                </a:solidFill>
              </a:rPr>
              <a:t> |   </a:t>
            </a:r>
            <a:r>
              <a:rPr lang="en-US" sz="2000" dirty="0"/>
              <a:t>Venuganth A</a:t>
            </a:r>
            <a:r>
              <a:rPr lang="en-US" sz="2000" b="1" dirty="0">
                <a:solidFill>
                  <a:schemeClr val="tx1"/>
                </a:solidFill>
              </a:rPr>
              <a:t>   </a:t>
            </a:r>
            <a:r>
              <a:rPr lang="en-US" sz="2000" dirty="0">
                <a:solidFill>
                  <a:schemeClr val="tx1"/>
                </a:solidFill>
              </a:rPr>
              <a:t>|   TMP-24-120</a:t>
            </a:r>
            <a:endParaRPr lang="en-US" sz="2000" b="0" dirty="0">
              <a:solidFill>
                <a:schemeClr val="tx1"/>
              </a:solidFill>
            </a:endParaRPr>
          </a:p>
        </p:txBody>
      </p:sp>
      <p:pic>
        <p:nvPicPr>
          <p:cNvPr id="2" name="Picture 2" descr="Picture 2">
            <a:extLst>
              <a:ext uri="{FF2B5EF4-FFF2-40B4-BE49-F238E27FC236}">
                <a16:creationId xmlns:a16="http://schemas.microsoft.com/office/drawing/2014/main" id="{BE74370C-C869-4C9D-2077-7B3692E75B6D}"/>
              </a:ext>
            </a:extLst>
          </p:cNvPr>
          <p:cNvPicPr>
            <a:picLocks noChangeAspect="1"/>
          </p:cNvPicPr>
          <p:nvPr/>
        </p:nvPicPr>
        <p:blipFill>
          <a:blip r:embed="rId3"/>
          <a:srcRect l="8669" t="11223" r="4468" b="25749"/>
          <a:stretch>
            <a:fillRect/>
          </a:stretch>
        </p:blipFill>
        <p:spPr>
          <a:xfrm>
            <a:off x="1751450" y="1892519"/>
            <a:ext cx="14785100" cy="6985397"/>
          </a:xfrm>
          <a:prstGeom prst="rect">
            <a:avLst/>
          </a:prstGeom>
          <a:ln w="12700">
            <a:miter lim="400000"/>
          </a:ln>
        </p:spPr>
      </p:pic>
    </p:spTree>
    <p:extLst>
      <p:ext uri="{BB962C8B-B14F-4D97-AF65-F5344CB8AC3E}">
        <p14:creationId xmlns:p14="http://schemas.microsoft.com/office/powerpoint/2010/main" val="13170694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8">
            <a:extLst>
              <a:ext uri="{FF2B5EF4-FFF2-40B4-BE49-F238E27FC236}">
                <a16:creationId xmlns:a16="http://schemas.microsoft.com/office/drawing/2014/main" id="{54640610-9CFB-BBB2-4388-AEA075507645}"/>
              </a:ext>
            </a:extLst>
          </p:cNvPr>
          <p:cNvGrpSpPr/>
          <p:nvPr/>
        </p:nvGrpSpPr>
        <p:grpSpPr>
          <a:xfrm>
            <a:off x="621150" y="376214"/>
            <a:ext cx="16828650" cy="4767286"/>
            <a:chOff x="0" y="-38100"/>
            <a:chExt cx="3326311" cy="1255581"/>
          </a:xfrm>
        </p:grpSpPr>
        <p:sp>
          <p:nvSpPr>
            <p:cNvPr id="19" name="Freeform 9">
              <a:extLst>
                <a:ext uri="{FF2B5EF4-FFF2-40B4-BE49-F238E27FC236}">
                  <a16:creationId xmlns:a16="http://schemas.microsoft.com/office/drawing/2014/main" id="{DEEC2789-75B9-DAA3-4AFA-8D25480B6298}"/>
                </a:ext>
              </a:extLst>
            </p:cNvPr>
            <p:cNvSpPr/>
            <p:nvPr/>
          </p:nvSpPr>
          <p:spPr>
            <a:xfrm>
              <a:off x="0" y="0"/>
              <a:ext cx="3326311" cy="523191"/>
            </a:xfrm>
            <a:custGeom>
              <a:avLst/>
              <a:gdLst/>
              <a:ahLst/>
              <a:cxnLst/>
              <a:rect l="l" t="t" r="r" b="b"/>
              <a:pathLst>
                <a:path w="3326311" h="1217481">
                  <a:moveTo>
                    <a:pt x="0" y="0"/>
                  </a:moveTo>
                  <a:lnTo>
                    <a:pt x="3326311" y="0"/>
                  </a:lnTo>
                  <a:lnTo>
                    <a:pt x="3326311" y="1217481"/>
                  </a:lnTo>
                  <a:lnTo>
                    <a:pt x="0" y="1217481"/>
                  </a:lnTo>
                  <a:close/>
                </a:path>
              </a:pathLst>
            </a:custGeom>
            <a:solidFill>
              <a:srgbClr val="00949D"/>
            </a:solidFill>
          </p:spPr>
          <p:txBody>
            <a:bodyPr/>
            <a:lstStyle/>
            <a:p>
              <a:endParaRPr lang="en-LK"/>
            </a:p>
          </p:txBody>
        </p:sp>
        <p:sp>
          <p:nvSpPr>
            <p:cNvPr id="20" name="TextBox 10">
              <a:extLst>
                <a:ext uri="{FF2B5EF4-FFF2-40B4-BE49-F238E27FC236}">
                  <a16:creationId xmlns:a16="http://schemas.microsoft.com/office/drawing/2014/main" id="{D5C33B1B-430E-26D2-DE39-ABBEDEF52C99}"/>
                </a:ext>
              </a:extLst>
            </p:cNvPr>
            <p:cNvSpPr txBox="1"/>
            <p:nvPr/>
          </p:nvSpPr>
          <p:spPr>
            <a:xfrm>
              <a:off x="0" y="-38100"/>
              <a:ext cx="3326311" cy="1255581"/>
            </a:xfrm>
            <a:prstGeom prst="rect">
              <a:avLst/>
            </a:prstGeom>
          </p:spPr>
          <p:txBody>
            <a:bodyPr lIns="50800" tIns="50800" rIns="50800" bIns="50800" rtlCol="0" anchor="ctr"/>
            <a:lstStyle/>
            <a:p>
              <a:pPr algn="ctr">
                <a:lnSpc>
                  <a:spcPts val="2659"/>
                </a:lnSpc>
                <a:spcBef>
                  <a:spcPct val="0"/>
                </a:spcBef>
              </a:pPr>
              <a:endParaRPr/>
            </a:p>
          </p:txBody>
        </p:sp>
      </p:grpSp>
      <p:pic>
        <p:nvPicPr>
          <p:cNvPr id="2" name="Picture 1">
            <a:extLst>
              <a:ext uri="{FF2B5EF4-FFF2-40B4-BE49-F238E27FC236}">
                <a16:creationId xmlns:a16="http://schemas.microsoft.com/office/drawing/2014/main" id="{12C7CA27-DD4C-8CE8-5C23-4E1FEC8B4D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2" y="9222377"/>
            <a:ext cx="18297882" cy="1178923"/>
          </a:xfrm>
          <a:prstGeom prst="rect">
            <a:avLst/>
          </a:prstGeom>
        </p:spPr>
      </p:pic>
      <p:sp>
        <p:nvSpPr>
          <p:cNvPr id="3" name="TextBox 2">
            <a:extLst>
              <a:ext uri="{FF2B5EF4-FFF2-40B4-BE49-F238E27FC236}">
                <a16:creationId xmlns:a16="http://schemas.microsoft.com/office/drawing/2014/main" id="{B1C63397-B64F-AA57-1390-29A1E942ACA3}"/>
              </a:ext>
            </a:extLst>
          </p:cNvPr>
          <p:cNvSpPr txBox="1"/>
          <p:nvPr/>
        </p:nvSpPr>
        <p:spPr>
          <a:xfrm>
            <a:off x="6558887" y="9855897"/>
            <a:ext cx="9353006" cy="400110"/>
          </a:xfrm>
          <a:prstGeom prst="rect">
            <a:avLst/>
          </a:prstGeom>
          <a:noFill/>
        </p:spPr>
        <p:txBody>
          <a:bodyPr wrap="square">
            <a:spAutoFit/>
          </a:bodyPr>
          <a:lstStyle/>
          <a:p>
            <a:r>
              <a:rPr lang="en-US" sz="2000" b="1" dirty="0">
                <a:solidFill>
                  <a:schemeClr val="tx1"/>
                </a:solidFill>
              </a:rPr>
              <a:t>IT21102646</a:t>
            </a:r>
            <a:r>
              <a:rPr lang="en-US" sz="2000" dirty="0">
                <a:solidFill>
                  <a:schemeClr val="tx1"/>
                </a:solidFill>
              </a:rPr>
              <a:t> |   </a:t>
            </a:r>
            <a:r>
              <a:rPr lang="en-US" sz="2000" dirty="0"/>
              <a:t>Venuganth A</a:t>
            </a:r>
            <a:r>
              <a:rPr lang="en-US" sz="2000" b="1" dirty="0">
                <a:solidFill>
                  <a:schemeClr val="tx1"/>
                </a:solidFill>
              </a:rPr>
              <a:t>   </a:t>
            </a:r>
            <a:r>
              <a:rPr lang="en-US" sz="2000" dirty="0">
                <a:solidFill>
                  <a:schemeClr val="tx1"/>
                </a:solidFill>
              </a:rPr>
              <a:t>|   TMP-24-120</a:t>
            </a:r>
            <a:endParaRPr lang="en-US" sz="2000" b="0" dirty="0">
              <a:solidFill>
                <a:schemeClr val="tx1"/>
              </a:solidFill>
            </a:endParaRPr>
          </a:p>
        </p:txBody>
      </p:sp>
      <p:sp>
        <p:nvSpPr>
          <p:cNvPr id="4" name="TextBox 3">
            <a:extLst>
              <a:ext uri="{FF2B5EF4-FFF2-40B4-BE49-F238E27FC236}">
                <a16:creationId xmlns:a16="http://schemas.microsoft.com/office/drawing/2014/main" id="{347F30D6-67A0-AF22-83AB-40CA3DE82C2B}"/>
              </a:ext>
            </a:extLst>
          </p:cNvPr>
          <p:cNvSpPr txBox="1"/>
          <p:nvPr/>
        </p:nvSpPr>
        <p:spPr>
          <a:xfrm>
            <a:off x="6585468" y="1006289"/>
            <a:ext cx="3886200" cy="1015663"/>
          </a:xfrm>
          <a:prstGeom prst="rect">
            <a:avLst/>
          </a:prstGeom>
          <a:noFill/>
        </p:spPr>
        <p:txBody>
          <a:bodyPr wrap="square" rtlCol="0">
            <a:spAutoFit/>
          </a:bodyPr>
          <a:lstStyle/>
          <a:p>
            <a:r>
              <a:rPr lang="en-GB" sz="6000" b="0" i="0" dirty="0">
                <a:solidFill>
                  <a:srgbClr val="E8EAED"/>
                </a:solidFill>
                <a:effectLst/>
                <a:latin typeface="Google Sans"/>
              </a:rPr>
              <a:t>Reference</a:t>
            </a:r>
            <a:endParaRPr lang="en-LK" sz="6000" dirty="0">
              <a:solidFill>
                <a:schemeClr val="bg1"/>
              </a:solidFill>
            </a:endParaRPr>
          </a:p>
        </p:txBody>
      </p:sp>
      <p:sp>
        <p:nvSpPr>
          <p:cNvPr id="6" name="TextBox 5">
            <a:extLst>
              <a:ext uri="{FF2B5EF4-FFF2-40B4-BE49-F238E27FC236}">
                <a16:creationId xmlns:a16="http://schemas.microsoft.com/office/drawing/2014/main" id="{F5972947-FFF3-03B3-7A82-74F08466C6FC}"/>
              </a:ext>
            </a:extLst>
          </p:cNvPr>
          <p:cNvSpPr txBox="1"/>
          <p:nvPr/>
        </p:nvSpPr>
        <p:spPr>
          <a:xfrm>
            <a:off x="621150" y="2930087"/>
            <a:ext cx="16447650" cy="6401753"/>
          </a:xfrm>
          <a:prstGeom prst="rect">
            <a:avLst/>
          </a:prstGeom>
          <a:noFill/>
        </p:spPr>
        <p:txBody>
          <a:bodyPr wrap="square">
            <a:spAutoFit/>
          </a:bodyPr>
          <a:lstStyle/>
          <a:p>
            <a:pPr marL="341630" indent="-329565" algn="l">
              <a:lnSpc>
                <a:spcPct val="100000"/>
              </a:lnSpc>
              <a:spcBef>
                <a:spcPts val="95"/>
              </a:spcBef>
              <a:buSzPct val="93750"/>
              <a:buAutoNum type="arabicPeriod"/>
              <a:tabLst>
                <a:tab pos="342265" algn="l"/>
                <a:tab pos="1419225" algn="l"/>
                <a:tab pos="2563495" algn="l"/>
                <a:tab pos="3173095" algn="l"/>
                <a:tab pos="3830320" algn="l"/>
                <a:tab pos="4789170" algn="l"/>
                <a:tab pos="5264785" algn="l"/>
                <a:tab pos="5688330" algn="l"/>
                <a:tab pos="6318250" algn="l"/>
                <a:tab pos="6884670" algn="l"/>
              </a:tabLst>
            </a:pPr>
            <a:r>
              <a:rPr lang="en-US" sz="2000" spc="-10" dirty="0">
                <a:latin typeface="Calibri"/>
                <a:cs typeface="Calibri"/>
              </a:rPr>
              <a:t>Beau J. </a:t>
            </a:r>
            <a:r>
              <a:rPr lang="en-US" sz="2000" spc="-10" dirty="0" err="1">
                <a:latin typeface="Calibri"/>
                <a:cs typeface="Calibri"/>
              </a:rPr>
              <a:t>Fenner</a:t>
            </a:r>
            <a:r>
              <a:rPr lang="en-US" sz="2000" spc="-10" dirty="0">
                <a:latin typeface="Calibri"/>
                <a:cs typeface="Calibri"/>
              </a:rPr>
              <a:t>, Raymond L. M. Wong, Wai-Ching Lam, Gavin S. W. Tan, and Gemmy C. M. Cheung corresponding author. Advances in Retinal Imaging and Applications in Diabetic Retinopathy Screening: A Review. Published online 2018 Nov 10. (</a:t>
            </a:r>
            <a:r>
              <a:rPr lang="en-US" sz="2000" spc="-10" dirty="0">
                <a:latin typeface="Calibri"/>
                <a:cs typeface="Calibri"/>
                <a:hlinkClick r:id="rId3"/>
              </a:rPr>
              <a:t>https://www.ncbi.nlm.nih.gov/pmc/articles/PMC6258577/</a:t>
            </a:r>
            <a:r>
              <a:rPr lang="en-US" sz="2000" spc="-10" dirty="0">
                <a:latin typeface="Calibri"/>
                <a:cs typeface="Calibri"/>
              </a:rPr>
              <a:t>)</a:t>
            </a:r>
          </a:p>
          <a:p>
            <a:pPr marL="341630" indent="-329565" algn="l">
              <a:lnSpc>
                <a:spcPct val="100000"/>
              </a:lnSpc>
              <a:spcBef>
                <a:spcPts val="95"/>
              </a:spcBef>
              <a:buSzPct val="93750"/>
              <a:buAutoNum type="arabicPeriod"/>
              <a:tabLst>
                <a:tab pos="342265" algn="l"/>
                <a:tab pos="1419225" algn="l"/>
                <a:tab pos="2563495" algn="l"/>
                <a:tab pos="3173095" algn="l"/>
                <a:tab pos="3830320" algn="l"/>
                <a:tab pos="4789170" algn="l"/>
                <a:tab pos="5264785" algn="l"/>
                <a:tab pos="5688330" algn="l"/>
                <a:tab pos="6318250" algn="l"/>
                <a:tab pos="6884670" algn="l"/>
              </a:tabLst>
            </a:pPr>
            <a:endParaRPr lang="en-US" sz="2000" spc="-10" dirty="0">
              <a:latin typeface="Calibri"/>
              <a:cs typeface="Calibri"/>
            </a:endParaRPr>
          </a:p>
          <a:p>
            <a:pPr marL="341630" indent="-329565" algn="l">
              <a:lnSpc>
                <a:spcPct val="100000"/>
              </a:lnSpc>
              <a:spcBef>
                <a:spcPts val="95"/>
              </a:spcBef>
              <a:buSzPct val="93750"/>
              <a:buAutoNum type="arabicPeriod"/>
              <a:tabLst>
                <a:tab pos="342265" algn="l"/>
                <a:tab pos="1419225" algn="l"/>
                <a:tab pos="2563495" algn="l"/>
                <a:tab pos="3173095" algn="l"/>
                <a:tab pos="3830320" algn="l"/>
                <a:tab pos="4789170" algn="l"/>
                <a:tab pos="5264785" algn="l"/>
                <a:tab pos="5688330" algn="l"/>
                <a:tab pos="6318250" algn="l"/>
                <a:tab pos="6884670" algn="l"/>
              </a:tabLst>
            </a:pPr>
            <a:r>
              <a:rPr lang="en-US" sz="2000" spc="-10" dirty="0">
                <a:latin typeface="Calibri"/>
                <a:cs typeface="Calibri"/>
              </a:rPr>
              <a:t>S. </a:t>
            </a:r>
            <a:r>
              <a:rPr lang="en-US" sz="2000" spc="-10" dirty="0" err="1">
                <a:latin typeface="Calibri"/>
                <a:cs typeface="Calibri"/>
              </a:rPr>
              <a:t>Anitha</a:t>
            </a:r>
            <a:r>
              <a:rPr lang="en-US" sz="2000" spc="-10" dirty="0">
                <a:latin typeface="Calibri"/>
                <a:cs typeface="Calibri"/>
              </a:rPr>
              <a:t>, S. Priyanka. Smart phone based automated diabetic retinopathy detection system. Published online 19 December 2023 (</a:t>
            </a:r>
            <a:r>
              <a:rPr lang="en-US" sz="2000" spc="-10" dirty="0">
                <a:latin typeface="Calibri"/>
                <a:cs typeface="Calibri"/>
                <a:hlinkClick r:id="rId4"/>
              </a:rPr>
              <a:t>https://www.sciencedirect.com/science/article/pii/S2665917423002933</a:t>
            </a:r>
            <a:r>
              <a:rPr lang="en-US" sz="2000" spc="-10" dirty="0">
                <a:latin typeface="Calibri"/>
                <a:cs typeface="Calibri"/>
              </a:rPr>
              <a:t>)</a:t>
            </a:r>
          </a:p>
          <a:p>
            <a:pPr marL="341630" indent="-329565" algn="l">
              <a:lnSpc>
                <a:spcPct val="100000"/>
              </a:lnSpc>
              <a:spcBef>
                <a:spcPts val="95"/>
              </a:spcBef>
              <a:buSzPct val="93750"/>
              <a:buAutoNum type="arabicPeriod"/>
              <a:tabLst>
                <a:tab pos="342265" algn="l"/>
                <a:tab pos="1419225" algn="l"/>
                <a:tab pos="2563495" algn="l"/>
                <a:tab pos="3173095" algn="l"/>
                <a:tab pos="3830320" algn="l"/>
                <a:tab pos="4789170" algn="l"/>
                <a:tab pos="5264785" algn="l"/>
                <a:tab pos="5688330" algn="l"/>
                <a:tab pos="6318250" algn="l"/>
                <a:tab pos="6884670" algn="l"/>
              </a:tabLst>
            </a:pPr>
            <a:endParaRPr lang="en-US" sz="2000" spc="-10" dirty="0">
              <a:latin typeface="Calibri"/>
              <a:cs typeface="Calibri"/>
            </a:endParaRPr>
          </a:p>
          <a:p>
            <a:pPr marL="341630" indent="-329565" algn="l">
              <a:lnSpc>
                <a:spcPct val="100000"/>
              </a:lnSpc>
              <a:spcBef>
                <a:spcPts val="95"/>
              </a:spcBef>
              <a:buSzPct val="93750"/>
              <a:buAutoNum type="arabicPeriod"/>
              <a:tabLst>
                <a:tab pos="342265" algn="l"/>
                <a:tab pos="1419225" algn="l"/>
                <a:tab pos="2563495" algn="l"/>
                <a:tab pos="3173095" algn="l"/>
                <a:tab pos="3830320" algn="l"/>
                <a:tab pos="4789170" algn="l"/>
                <a:tab pos="5264785" algn="l"/>
                <a:tab pos="5688330" algn="l"/>
                <a:tab pos="6318250" algn="l"/>
                <a:tab pos="6884670" algn="l"/>
              </a:tabLst>
            </a:pPr>
            <a:r>
              <a:rPr lang="en-US" sz="2000" spc="-10" dirty="0">
                <a:latin typeface="Calibri"/>
                <a:cs typeface="Calibri"/>
              </a:rPr>
              <a:t>Ting, D. S. W., Cheung, C. Y., Lim, G., Tan, G. S. W., Quang, N. D., Gan, A., ... &amp; Wong, T. Y. (2017). Development and validation of a deep learning system for diabetic retinopathy and related eye diseases using retinal images from multiethnic populations with diabetes. JAMA, 318(22), 2211-2223. </a:t>
            </a:r>
          </a:p>
          <a:p>
            <a:pPr marL="341630" indent="-329565" algn="l">
              <a:lnSpc>
                <a:spcPct val="100000"/>
              </a:lnSpc>
              <a:spcBef>
                <a:spcPts val="95"/>
              </a:spcBef>
              <a:buSzPct val="93750"/>
              <a:buAutoNum type="arabicPeriod"/>
              <a:tabLst>
                <a:tab pos="342265" algn="l"/>
                <a:tab pos="1419225" algn="l"/>
                <a:tab pos="2563495" algn="l"/>
                <a:tab pos="3173095" algn="l"/>
                <a:tab pos="3830320" algn="l"/>
                <a:tab pos="4789170" algn="l"/>
                <a:tab pos="5264785" algn="l"/>
                <a:tab pos="5688330" algn="l"/>
                <a:tab pos="6318250" algn="l"/>
                <a:tab pos="6884670" algn="l"/>
              </a:tabLst>
            </a:pPr>
            <a:endParaRPr lang="en-US" sz="2000" spc="-10" dirty="0">
              <a:latin typeface="Calibri"/>
              <a:cs typeface="Calibri"/>
            </a:endParaRPr>
          </a:p>
          <a:p>
            <a:pPr marL="341630" indent="-329565" algn="l">
              <a:lnSpc>
                <a:spcPct val="100000"/>
              </a:lnSpc>
              <a:spcBef>
                <a:spcPts val="95"/>
              </a:spcBef>
              <a:buSzPct val="93750"/>
              <a:buAutoNum type="arabicPeriod"/>
              <a:tabLst>
                <a:tab pos="342265" algn="l"/>
                <a:tab pos="1419225" algn="l"/>
                <a:tab pos="2563495" algn="l"/>
                <a:tab pos="3173095" algn="l"/>
                <a:tab pos="3830320" algn="l"/>
                <a:tab pos="4789170" algn="l"/>
                <a:tab pos="5264785" algn="l"/>
                <a:tab pos="5688330" algn="l"/>
                <a:tab pos="6318250" algn="l"/>
                <a:tab pos="6884670" algn="l"/>
              </a:tabLst>
            </a:pPr>
            <a:r>
              <a:rPr lang="en-US" sz="2000" spc="-10" dirty="0">
                <a:latin typeface="Calibri"/>
                <a:cs typeface="Calibri"/>
              </a:rPr>
              <a:t>Early Treatment Diabetic Retinopathy Study Research Group. Grading diabetic retinopathy from stereoscopic color fundus photographs—an extension of the Airlie House classification. ETDRS report number 10. Ophthalmology. 1991;98(5 Suppl):786–806. </a:t>
            </a:r>
          </a:p>
          <a:p>
            <a:pPr marL="341630" indent="-329565" algn="l">
              <a:lnSpc>
                <a:spcPct val="100000"/>
              </a:lnSpc>
              <a:spcBef>
                <a:spcPts val="95"/>
              </a:spcBef>
              <a:buSzPct val="93750"/>
              <a:buAutoNum type="arabicPeriod"/>
              <a:tabLst>
                <a:tab pos="342265" algn="l"/>
                <a:tab pos="1419225" algn="l"/>
                <a:tab pos="2563495" algn="l"/>
                <a:tab pos="3173095" algn="l"/>
                <a:tab pos="3830320" algn="l"/>
                <a:tab pos="4789170" algn="l"/>
                <a:tab pos="5264785" algn="l"/>
                <a:tab pos="5688330" algn="l"/>
                <a:tab pos="6318250" algn="l"/>
                <a:tab pos="6884670" algn="l"/>
              </a:tabLst>
            </a:pPr>
            <a:endParaRPr lang="en-US" sz="2000" spc="-10" dirty="0">
              <a:latin typeface="Calibri"/>
              <a:cs typeface="Calibri"/>
            </a:endParaRPr>
          </a:p>
          <a:p>
            <a:pPr marL="341630" indent="-329565" algn="l">
              <a:lnSpc>
                <a:spcPct val="100000"/>
              </a:lnSpc>
              <a:spcBef>
                <a:spcPts val="95"/>
              </a:spcBef>
              <a:buSzPct val="93750"/>
              <a:buAutoNum type="arabicPeriod"/>
              <a:tabLst>
                <a:tab pos="342265" algn="l"/>
                <a:tab pos="1419225" algn="l"/>
                <a:tab pos="2563495" algn="l"/>
                <a:tab pos="3173095" algn="l"/>
                <a:tab pos="3830320" algn="l"/>
                <a:tab pos="4789170" algn="l"/>
                <a:tab pos="5264785" algn="l"/>
                <a:tab pos="5688330" algn="l"/>
                <a:tab pos="6318250" algn="l"/>
                <a:tab pos="6884670" algn="l"/>
              </a:tabLst>
            </a:pPr>
            <a:r>
              <a:rPr lang="en-US" sz="2000" spc="-10" dirty="0">
                <a:latin typeface="Calibri"/>
                <a:cs typeface="Calibri"/>
              </a:rPr>
              <a:t>Fong DS, Aiello L, Gardner TW, King GL, Blankenship G, </a:t>
            </a:r>
            <a:r>
              <a:rPr lang="en-US" sz="2000" spc="-10" dirty="0" err="1">
                <a:latin typeface="Calibri"/>
                <a:cs typeface="Calibri"/>
              </a:rPr>
              <a:t>Cavallerano</a:t>
            </a:r>
            <a:r>
              <a:rPr lang="en-US" sz="2000" spc="-10" dirty="0">
                <a:latin typeface="Calibri"/>
                <a:cs typeface="Calibri"/>
              </a:rPr>
              <a:t> JD, Ferris FL III, Klein R, American Diabetes Association. Retinopathy in diabetes. Diabetes Care. 2004;27 Suppl 1:S84–7.</a:t>
            </a:r>
          </a:p>
          <a:p>
            <a:pPr marL="341630" indent="-329565" algn="l">
              <a:lnSpc>
                <a:spcPct val="100000"/>
              </a:lnSpc>
              <a:spcBef>
                <a:spcPts val="95"/>
              </a:spcBef>
              <a:buSzPct val="93750"/>
              <a:buAutoNum type="arabicPeriod"/>
              <a:tabLst>
                <a:tab pos="342265" algn="l"/>
                <a:tab pos="1419225" algn="l"/>
                <a:tab pos="2563495" algn="l"/>
                <a:tab pos="3173095" algn="l"/>
                <a:tab pos="3830320" algn="l"/>
                <a:tab pos="4789170" algn="l"/>
                <a:tab pos="5264785" algn="l"/>
                <a:tab pos="5688330" algn="l"/>
                <a:tab pos="6318250" algn="l"/>
                <a:tab pos="6884670" algn="l"/>
              </a:tabLst>
            </a:pPr>
            <a:endParaRPr lang="en-US" sz="2000" spc="-10" dirty="0">
              <a:latin typeface="Calibri"/>
              <a:cs typeface="Calibri"/>
            </a:endParaRPr>
          </a:p>
          <a:p>
            <a:pPr marL="341630" indent="-329565" algn="l">
              <a:lnSpc>
                <a:spcPct val="100000"/>
              </a:lnSpc>
              <a:spcBef>
                <a:spcPts val="95"/>
              </a:spcBef>
              <a:buSzPct val="93750"/>
              <a:buAutoNum type="arabicPeriod"/>
              <a:tabLst>
                <a:tab pos="342265" algn="l"/>
                <a:tab pos="1419225" algn="l"/>
                <a:tab pos="2563495" algn="l"/>
                <a:tab pos="3173095" algn="l"/>
                <a:tab pos="3830320" algn="l"/>
                <a:tab pos="4789170" algn="l"/>
                <a:tab pos="5264785" algn="l"/>
                <a:tab pos="5688330" algn="l"/>
                <a:tab pos="6318250" algn="l"/>
                <a:tab pos="6884670" algn="l"/>
              </a:tabLst>
            </a:pPr>
            <a:r>
              <a:rPr lang="en-US" sz="2000" dirty="0"/>
              <a:t>Screening guidelines for diabetic retinopathy. American College of Physicians, American Diabetes Association, and American Academy of Ophthalmology. Ann Intern Med. 1992;116(8):683–5. </a:t>
            </a:r>
          </a:p>
          <a:p>
            <a:pPr marL="341630" indent="-329565" algn="l">
              <a:lnSpc>
                <a:spcPct val="100000"/>
              </a:lnSpc>
              <a:spcBef>
                <a:spcPts val="95"/>
              </a:spcBef>
              <a:buSzPct val="93750"/>
              <a:buAutoNum type="arabicPeriod"/>
              <a:tabLst>
                <a:tab pos="342265" algn="l"/>
                <a:tab pos="1419225" algn="l"/>
                <a:tab pos="2563495" algn="l"/>
                <a:tab pos="3173095" algn="l"/>
                <a:tab pos="3830320" algn="l"/>
                <a:tab pos="4789170" algn="l"/>
                <a:tab pos="5264785" algn="l"/>
                <a:tab pos="5688330" algn="l"/>
                <a:tab pos="6318250" algn="l"/>
                <a:tab pos="6884670" algn="l"/>
              </a:tabLst>
            </a:pPr>
            <a:endParaRPr lang="en-US" sz="2000" spc="-10" dirty="0">
              <a:latin typeface="Calibri"/>
              <a:cs typeface="Calibri"/>
            </a:endParaRPr>
          </a:p>
          <a:p>
            <a:pPr marL="341630" indent="-329565" algn="l">
              <a:lnSpc>
                <a:spcPct val="100000"/>
              </a:lnSpc>
              <a:spcBef>
                <a:spcPts val="95"/>
              </a:spcBef>
              <a:buSzPct val="93750"/>
              <a:buAutoNum type="arabicPeriod"/>
              <a:tabLst>
                <a:tab pos="342265" algn="l"/>
                <a:tab pos="1419225" algn="l"/>
                <a:tab pos="2563495" algn="l"/>
                <a:tab pos="3173095" algn="l"/>
                <a:tab pos="3830320" algn="l"/>
                <a:tab pos="4789170" algn="l"/>
                <a:tab pos="5264785" algn="l"/>
                <a:tab pos="5688330" algn="l"/>
                <a:tab pos="6318250" algn="l"/>
                <a:tab pos="6884670" algn="l"/>
              </a:tabLst>
            </a:pPr>
            <a:r>
              <a:rPr lang="en-US" sz="2000" dirty="0"/>
              <a:t>Wilkinson CP, Ferris FL III, Klein RE, Lee PP, </a:t>
            </a:r>
            <a:r>
              <a:rPr lang="en-US" sz="2000" dirty="0" err="1"/>
              <a:t>Agardh</a:t>
            </a:r>
            <a:r>
              <a:rPr lang="en-US" sz="2000" dirty="0"/>
              <a:t> CD, Davis M, Dills D, </a:t>
            </a:r>
            <a:r>
              <a:rPr lang="en-US" sz="2000" dirty="0" err="1"/>
              <a:t>Kampik</a:t>
            </a:r>
            <a:r>
              <a:rPr lang="en-US" sz="2000" dirty="0"/>
              <a:t> A, </a:t>
            </a:r>
            <a:r>
              <a:rPr lang="en-US" sz="2000" dirty="0" err="1"/>
              <a:t>Pararajasegaram</a:t>
            </a:r>
            <a:r>
              <a:rPr lang="en-US" sz="2000" dirty="0"/>
              <a:t> R, </a:t>
            </a:r>
            <a:r>
              <a:rPr lang="en-US" sz="2000" dirty="0" err="1"/>
              <a:t>Verdaguer</a:t>
            </a:r>
            <a:r>
              <a:rPr lang="en-US" sz="2000" dirty="0"/>
              <a:t> JT, Global Diabetic Retinopathy Project Group. Proposed international clinical diabetic retinopathy and diabetic macular edema disease severity scales. Ophthalmology. 2003:110(9):1677–82.</a:t>
            </a:r>
            <a:endParaRPr lang="en-US" sz="2000" dirty="0">
              <a:latin typeface="Calibri"/>
              <a:cs typeface="Calibri"/>
            </a:endParaRPr>
          </a:p>
        </p:txBody>
      </p:sp>
    </p:spTree>
    <p:extLst>
      <p:ext uri="{BB962C8B-B14F-4D97-AF65-F5344CB8AC3E}">
        <p14:creationId xmlns:p14="http://schemas.microsoft.com/office/powerpoint/2010/main" val="13853030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56F63E36-ADD5-2350-0BD7-722EBD42E5E9}"/>
              </a:ext>
            </a:extLst>
          </p:cNvPr>
          <p:cNvSpPr txBox="1"/>
          <p:nvPr/>
        </p:nvSpPr>
        <p:spPr>
          <a:xfrm>
            <a:off x="5410200" y="4179425"/>
            <a:ext cx="7086600" cy="1631216"/>
          </a:xfrm>
          <a:prstGeom prst="rect">
            <a:avLst/>
          </a:prstGeom>
          <a:noFill/>
        </p:spPr>
        <p:txBody>
          <a:bodyPr wrap="square" rtlCol="0">
            <a:spAutoFit/>
          </a:bodyPr>
          <a:lstStyle/>
          <a:p>
            <a:r>
              <a:rPr lang="en-GB" sz="2800" dirty="0">
                <a:solidFill>
                  <a:srgbClr val="096A72"/>
                </a:solidFill>
              </a:rPr>
              <a:t>Predicting Diabetes Through Nail Analysis</a:t>
            </a:r>
            <a:endParaRPr lang="en-LK" sz="2800" dirty="0">
              <a:solidFill>
                <a:srgbClr val="096A72"/>
              </a:solidFill>
            </a:endParaRPr>
          </a:p>
          <a:p>
            <a:endParaRPr lang="en-LK" sz="3600" dirty="0">
              <a:solidFill>
                <a:srgbClr val="096A72"/>
              </a:solidFill>
            </a:endParaRPr>
          </a:p>
          <a:p>
            <a:endParaRPr lang="en-LK" sz="3600" dirty="0">
              <a:solidFill>
                <a:srgbClr val="096A72"/>
              </a:solidFill>
            </a:endParaRPr>
          </a:p>
        </p:txBody>
      </p:sp>
      <p:sp>
        <p:nvSpPr>
          <p:cNvPr id="16" name="TextBox 15">
            <a:extLst>
              <a:ext uri="{FF2B5EF4-FFF2-40B4-BE49-F238E27FC236}">
                <a16:creationId xmlns:a16="http://schemas.microsoft.com/office/drawing/2014/main" id="{293F85C7-E37B-03A8-212F-B5E74DD9C3DD}"/>
              </a:ext>
            </a:extLst>
          </p:cNvPr>
          <p:cNvSpPr txBox="1"/>
          <p:nvPr/>
        </p:nvSpPr>
        <p:spPr>
          <a:xfrm>
            <a:off x="2857500" y="5948386"/>
            <a:ext cx="12877800" cy="1446550"/>
          </a:xfrm>
          <a:prstGeom prst="rect">
            <a:avLst/>
          </a:prstGeom>
          <a:noFill/>
        </p:spPr>
        <p:txBody>
          <a:bodyPr wrap="square" rtlCol="0">
            <a:spAutoFit/>
          </a:bodyPr>
          <a:lstStyle/>
          <a:p>
            <a:r>
              <a:rPr lang="en-US" sz="4400" dirty="0">
                <a:solidFill>
                  <a:srgbClr val="096A72"/>
                </a:solidFill>
              </a:rPr>
              <a:t>BSc (Hons) in Information Technology </a:t>
            </a:r>
            <a:r>
              <a:rPr lang="en-US" sz="4400" dirty="0" err="1">
                <a:solidFill>
                  <a:srgbClr val="096A72"/>
                </a:solidFill>
              </a:rPr>
              <a:t>Specialising</a:t>
            </a:r>
            <a:r>
              <a:rPr lang="en-US" sz="4400" dirty="0">
                <a:solidFill>
                  <a:srgbClr val="096A72"/>
                </a:solidFill>
              </a:rPr>
              <a:t> in IT</a:t>
            </a:r>
          </a:p>
          <a:p>
            <a:endParaRPr lang="en-LK" sz="4400" dirty="0">
              <a:solidFill>
                <a:srgbClr val="096A72"/>
              </a:solidFill>
            </a:endParaRPr>
          </a:p>
        </p:txBody>
      </p:sp>
      <p:grpSp>
        <p:nvGrpSpPr>
          <p:cNvPr id="18" name="Group 8">
            <a:extLst>
              <a:ext uri="{FF2B5EF4-FFF2-40B4-BE49-F238E27FC236}">
                <a16:creationId xmlns:a16="http://schemas.microsoft.com/office/drawing/2014/main" id="{54640610-9CFB-BBB2-4388-AEA075507645}"/>
              </a:ext>
            </a:extLst>
          </p:cNvPr>
          <p:cNvGrpSpPr/>
          <p:nvPr/>
        </p:nvGrpSpPr>
        <p:grpSpPr>
          <a:xfrm>
            <a:off x="1588128" y="1181100"/>
            <a:ext cx="14302500" cy="4767286"/>
            <a:chOff x="0" y="-38100"/>
            <a:chExt cx="3326311" cy="1255581"/>
          </a:xfrm>
        </p:grpSpPr>
        <p:sp>
          <p:nvSpPr>
            <p:cNvPr id="19" name="Freeform 9">
              <a:extLst>
                <a:ext uri="{FF2B5EF4-FFF2-40B4-BE49-F238E27FC236}">
                  <a16:creationId xmlns:a16="http://schemas.microsoft.com/office/drawing/2014/main" id="{DEEC2789-75B9-DAA3-4AFA-8D25480B6298}"/>
                </a:ext>
              </a:extLst>
            </p:cNvPr>
            <p:cNvSpPr/>
            <p:nvPr/>
          </p:nvSpPr>
          <p:spPr>
            <a:xfrm>
              <a:off x="0" y="0"/>
              <a:ext cx="3326311" cy="523191"/>
            </a:xfrm>
            <a:custGeom>
              <a:avLst/>
              <a:gdLst/>
              <a:ahLst/>
              <a:cxnLst/>
              <a:rect l="l" t="t" r="r" b="b"/>
              <a:pathLst>
                <a:path w="3326311" h="1217481">
                  <a:moveTo>
                    <a:pt x="0" y="0"/>
                  </a:moveTo>
                  <a:lnTo>
                    <a:pt x="3326311" y="0"/>
                  </a:lnTo>
                  <a:lnTo>
                    <a:pt x="3326311" y="1217481"/>
                  </a:lnTo>
                  <a:lnTo>
                    <a:pt x="0" y="1217481"/>
                  </a:lnTo>
                  <a:close/>
                </a:path>
              </a:pathLst>
            </a:custGeom>
            <a:solidFill>
              <a:srgbClr val="00949D"/>
            </a:solidFill>
          </p:spPr>
          <p:txBody>
            <a:bodyPr/>
            <a:lstStyle/>
            <a:p>
              <a:endParaRPr lang="en-LK"/>
            </a:p>
          </p:txBody>
        </p:sp>
        <p:sp>
          <p:nvSpPr>
            <p:cNvPr id="20" name="TextBox 10">
              <a:extLst>
                <a:ext uri="{FF2B5EF4-FFF2-40B4-BE49-F238E27FC236}">
                  <a16:creationId xmlns:a16="http://schemas.microsoft.com/office/drawing/2014/main" id="{D5C33B1B-430E-26D2-DE39-ABBEDEF52C99}"/>
                </a:ext>
              </a:extLst>
            </p:cNvPr>
            <p:cNvSpPr txBox="1"/>
            <p:nvPr/>
          </p:nvSpPr>
          <p:spPr>
            <a:xfrm>
              <a:off x="0" y="-38100"/>
              <a:ext cx="3326311" cy="1255581"/>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1">
            <a:extLst>
              <a:ext uri="{FF2B5EF4-FFF2-40B4-BE49-F238E27FC236}">
                <a16:creationId xmlns:a16="http://schemas.microsoft.com/office/drawing/2014/main" id="{4721183F-7C21-D4FB-FEC1-714B89FD511A}"/>
              </a:ext>
            </a:extLst>
          </p:cNvPr>
          <p:cNvSpPr txBox="1"/>
          <p:nvPr/>
        </p:nvSpPr>
        <p:spPr>
          <a:xfrm>
            <a:off x="4724400" y="1861494"/>
            <a:ext cx="9144000" cy="1063625"/>
          </a:xfrm>
          <a:prstGeom prst="rect">
            <a:avLst/>
          </a:prstGeom>
          <a:noFill/>
        </p:spPr>
        <p:txBody>
          <a:bodyPr wrap="square">
            <a:spAutoFit/>
          </a:bodyPr>
          <a:lstStyle/>
          <a:p>
            <a:pPr>
              <a:lnSpc>
                <a:spcPts val="8049"/>
              </a:lnSpc>
            </a:pPr>
            <a:r>
              <a:rPr lang="en-US" sz="6000" spc="272" dirty="0">
                <a:solidFill>
                  <a:schemeClr val="bg1"/>
                </a:solidFill>
                <a:latin typeface="Anton Bold"/>
              </a:rPr>
              <a:t>IT21083228 | </a:t>
            </a:r>
            <a:r>
              <a:rPr lang="en-US" sz="6000" spc="272" dirty="0" err="1">
                <a:solidFill>
                  <a:schemeClr val="bg1"/>
                </a:solidFill>
                <a:latin typeface="Anton Bold"/>
              </a:rPr>
              <a:t>Methiny</a:t>
            </a:r>
            <a:r>
              <a:rPr lang="en-US" sz="6000" spc="272" dirty="0">
                <a:solidFill>
                  <a:schemeClr val="bg1"/>
                </a:solidFill>
                <a:latin typeface="Anton Bold"/>
              </a:rPr>
              <a:t> S</a:t>
            </a:r>
          </a:p>
        </p:txBody>
      </p:sp>
      <p:pic>
        <p:nvPicPr>
          <p:cNvPr id="34" name="Picture 33">
            <a:extLst>
              <a:ext uri="{FF2B5EF4-FFF2-40B4-BE49-F238E27FC236}">
                <a16:creationId xmlns:a16="http://schemas.microsoft.com/office/drawing/2014/main" id="{857CC849-DAE7-8C51-39E1-A2FF8AB0A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2" y="9222377"/>
            <a:ext cx="18297882" cy="1178923"/>
          </a:xfrm>
          <a:prstGeom prst="rect">
            <a:avLst/>
          </a:prstGeom>
        </p:spPr>
      </p:pic>
      <p:sp>
        <p:nvSpPr>
          <p:cNvPr id="36" name="TextBox 35">
            <a:extLst>
              <a:ext uri="{FF2B5EF4-FFF2-40B4-BE49-F238E27FC236}">
                <a16:creationId xmlns:a16="http://schemas.microsoft.com/office/drawing/2014/main" id="{73659A61-8BC1-C203-A633-6A7175A67215}"/>
              </a:ext>
            </a:extLst>
          </p:cNvPr>
          <p:cNvSpPr txBox="1"/>
          <p:nvPr/>
        </p:nvSpPr>
        <p:spPr>
          <a:xfrm>
            <a:off x="6558887" y="9855897"/>
            <a:ext cx="9353006" cy="400110"/>
          </a:xfrm>
          <a:prstGeom prst="rect">
            <a:avLst/>
          </a:prstGeom>
          <a:noFill/>
        </p:spPr>
        <p:txBody>
          <a:bodyPr wrap="square">
            <a:spAutoFit/>
          </a:bodyPr>
          <a:lstStyle/>
          <a:p>
            <a:r>
              <a:rPr lang="en-US" sz="2000" b="1" dirty="0">
                <a:solidFill>
                  <a:schemeClr val="tx1"/>
                </a:solidFill>
              </a:rPr>
              <a:t>IT21083228</a:t>
            </a:r>
            <a:r>
              <a:rPr lang="en-US" sz="2000" dirty="0">
                <a:solidFill>
                  <a:schemeClr val="tx1"/>
                </a:solidFill>
              </a:rPr>
              <a:t>|   </a:t>
            </a:r>
            <a:r>
              <a:rPr lang="en-US" sz="2000" dirty="0" err="1">
                <a:solidFill>
                  <a:schemeClr val="tx1"/>
                </a:solidFill>
              </a:rPr>
              <a:t>Methiny</a:t>
            </a:r>
            <a:r>
              <a:rPr lang="en-US" sz="2000" dirty="0">
                <a:solidFill>
                  <a:schemeClr val="tx1"/>
                </a:solidFill>
              </a:rPr>
              <a:t> S</a:t>
            </a:r>
            <a:r>
              <a:rPr lang="en-US" sz="2000" b="1" dirty="0">
                <a:solidFill>
                  <a:schemeClr val="tx1"/>
                </a:solidFill>
              </a:rPr>
              <a:t>   </a:t>
            </a:r>
            <a:r>
              <a:rPr lang="en-US" sz="2000" dirty="0">
                <a:solidFill>
                  <a:schemeClr val="tx1"/>
                </a:solidFill>
              </a:rPr>
              <a:t>|   TMP-24-120</a:t>
            </a:r>
            <a:endParaRPr lang="en-US" sz="2000" b="0" dirty="0">
              <a:solidFill>
                <a:schemeClr val="tx1"/>
              </a:solidFill>
            </a:endParaRPr>
          </a:p>
        </p:txBody>
      </p:sp>
      <p:pic>
        <p:nvPicPr>
          <p:cNvPr id="2" name="Picture 1">
            <a:extLst>
              <a:ext uri="{FF2B5EF4-FFF2-40B4-BE49-F238E27FC236}">
                <a16:creationId xmlns:a16="http://schemas.microsoft.com/office/drawing/2014/main" id="{FD5592DD-AAE8-076B-183C-38399F7D573B}"/>
              </a:ext>
            </a:extLst>
          </p:cNvPr>
          <p:cNvPicPr>
            <a:picLocks noChangeAspect="1"/>
          </p:cNvPicPr>
          <p:nvPr/>
        </p:nvPicPr>
        <p:blipFill>
          <a:blip r:embed="rId4"/>
          <a:stretch>
            <a:fillRect/>
          </a:stretch>
        </p:blipFill>
        <p:spPr>
          <a:xfrm>
            <a:off x="15422520" y="367685"/>
            <a:ext cx="2368990" cy="3480415"/>
          </a:xfrm>
          <a:prstGeom prst="rect">
            <a:avLst/>
          </a:prstGeom>
        </p:spPr>
      </p:pic>
    </p:spTree>
    <p:extLst>
      <p:ext uri="{BB962C8B-B14F-4D97-AF65-F5344CB8AC3E}">
        <p14:creationId xmlns:p14="http://schemas.microsoft.com/office/powerpoint/2010/main" val="33891878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18" b="-9518"/>
            </a:stretch>
          </a:blipFill>
        </p:spPr>
        <p:txBody>
          <a:bodyPr/>
          <a:lstStyle/>
          <a:p>
            <a:endParaRPr lang="en-LK" dirty="0"/>
          </a:p>
        </p:txBody>
      </p:sp>
      <p:grpSp>
        <p:nvGrpSpPr>
          <p:cNvPr id="6" name="Group 6"/>
          <p:cNvGrpSpPr/>
          <p:nvPr/>
        </p:nvGrpSpPr>
        <p:grpSpPr>
          <a:xfrm>
            <a:off x="7760" y="-114300"/>
            <a:ext cx="18262598" cy="2335153"/>
            <a:chOff x="0" y="-38100"/>
            <a:chExt cx="4986509" cy="1422312"/>
          </a:xfrm>
        </p:grpSpPr>
        <p:sp>
          <p:nvSpPr>
            <p:cNvPr id="7" name="Freeform 7"/>
            <p:cNvSpPr/>
            <p:nvPr/>
          </p:nvSpPr>
          <p:spPr>
            <a:xfrm>
              <a:off x="0" y="29545"/>
              <a:ext cx="4986509" cy="1354667"/>
            </a:xfrm>
            <a:custGeom>
              <a:avLst/>
              <a:gdLst/>
              <a:ahLst/>
              <a:cxnLst/>
              <a:rect l="l" t="t" r="r" b="b"/>
              <a:pathLst>
                <a:path w="4816592" h="1354667">
                  <a:moveTo>
                    <a:pt x="0" y="0"/>
                  </a:moveTo>
                  <a:lnTo>
                    <a:pt x="4816592" y="0"/>
                  </a:lnTo>
                  <a:lnTo>
                    <a:pt x="4816592" y="1354667"/>
                  </a:lnTo>
                  <a:lnTo>
                    <a:pt x="0" y="1354667"/>
                  </a:lnTo>
                  <a:close/>
                </a:path>
              </a:pathLst>
            </a:custGeom>
            <a:solidFill>
              <a:srgbClr val="00949D"/>
            </a:solidFill>
          </p:spPr>
          <p:txBody>
            <a:bodyPr/>
            <a:lstStyle/>
            <a:p>
              <a:endParaRPr lang="en-LK"/>
            </a:p>
          </p:txBody>
        </p:sp>
        <p:sp>
          <p:nvSpPr>
            <p:cNvPr id="8" name="TextBox 8"/>
            <p:cNvSpPr txBox="1"/>
            <p:nvPr/>
          </p:nvSpPr>
          <p:spPr>
            <a:xfrm>
              <a:off x="0" y="-38100"/>
              <a:ext cx="4816593" cy="1392767"/>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1028696" y="169009"/>
            <a:ext cx="8762477" cy="2051844"/>
          </a:xfrm>
          <a:prstGeom prst="rect">
            <a:avLst/>
          </a:prstGeom>
        </p:spPr>
        <p:txBody>
          <a:bodyPr lIns="0" tIns="0" rIns="0" bIns="0" rtlCol="0" anchor="t">
            <a:spAutoFit/>
          </a:bodyPr>
          <a:lstStyle/>
          <a:p>
            <a:pPr>
              <a:lnSpc>
                <a:spcPts val="8049"/>
              </a:lnSpc>
            </a:pPr>
            <a:r>
              <a:rPr lang="en-US" sz="7200" b="1" dirty="0">
                <a:solidFill>
                  <a:schemeClr val="bg1"/>
                </a:solidFill>
              </a:rPr>
              <a:t>Introduction</a:t>
            </a:r>
          </a:p>
          <a:p>
            <a:pPr>
              <a:lnSpc>
                <a:spcPts val="8049"/>
              </a:lnSpc>
            </a:pPr>
            <a:endParaRPr lang="en-US" sz="6999" spc="272" dirty="0">
              <a:solidFill>
                <a:schemeClr val="bg1"/>
              </a:solidFill>
              <a:latin typeface="Anton Bold"/>
            </a:endParaRPr>
          </a:p>
        </p:txBody>
      </p:sp>
      <p:sp>
        <p:nvSpPr>
          <p:cNvPr id="20" name="TextBox 19">
            <a:extLst>
              <a:ext uri="{FF2B5EF4-FFF2-40B4-BE49-F238E27FC236}">
                <a16:creationId xmlns:a16="http://schemas.microsoft.com/office/drawing/2014/main" id="{A3BBC4F5-DBED-7037-1F63-1A28268A2839}"/>
              </a:ext>
            </a:extLst>
          </p:cNvPr>
          <p:cNvSpPr txBox="1"/>
          <p:nvPr/>
        </p:nvSpPr>
        <p:spPr>
          <a:xfrm>
            <a:off x="1905000" y="4712621"/>
            <a:ext cx="15125703" cy="2062103"/>
          </a:xfrm>
          <a:prstGeom prst="rect">
            <a:avLst/>
          </a:prstGeom>
          <a:noFill/>
        </p:spPr>
        <p:txBody>
          <a:bodyPr wrap="square" rtlCol="0">
            <a:spAutoFit/>
          </a:bodyPr>
          <a:lstStyle/>
          <a:p>
            <a:r>
              <a:rPr lang="en-GB" sz="3200" dirty="0">
                <a:solidFill>
                  <a:srgbClr val="096A72"/>
                </a:solidFill>
              </a:rPr>
              <a:t>This research focuses on employing image processing techniques on extensive datasets to predict diabetes through the analysis of infected nails. By delving into the subtle indicators present in nail images, we aim to develop an innovative model for early and accurate detection of diabetes.</a:t>
            </a:r>
          </a:p>
        </p:txBody>
      </p:sp>
      <p:pic>
        <p:nvPicPr>
          <p:cNvPr id="23" name="Picture 22">
            <a:extLst>
              <a:ext uri="{FF2B5EF4-FFF2-40B4-BE49-F238E27FC236}">
                <a16:creationId xmlns:a16="http://schemas.microsoft.com/office/drawing/2014/main" id="{D54ABF53-50A7-1B71-241D-BEFFDB4301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2" y="9222377"/>
            <a:ext cx="18297882" cy="1178923"/>
          </a:xfrm>
          <a:prstGeom prst="rect">
            <a:avLst/>
          </a:prstGeom>
        </p:spPr>
      </p:pic>
      <p:sp>
        <p:nvSpPr>
          <p:cNvPr id="24" name="TextBox 23">
            <a:extLst>
              <a:ext uri="{FF2B5EF4-FFF2-40B4-BE49-F238E27FC236}">
                <a16:creationId xmlns:a16="http://schemas.microsoft.com/office/drawing/2014/main" id="{5150500C-DD08-DB8C-CB98-791C0795D8D4}"/>
              </a:ext>
            </a:extLst>
          </p:cNvPr>
          <p:cNvSpPr txBox="1"/>
          <p:nvPr/>
        </p:nvSpPr>
        <p:spPr>
          <a:xfrm>
            <a:off x="6558887" y="9855897"/>
            <a:ext cx="9353006" cy="400110"/>
          </a:xfrm>
          <a:prstGeom prst="rect">
            <a:avLst/>
          </a:prstGeom>
          <a:noFill/>
        </p:spPr>
        <p:txBody>
          <a:bodyPr wrap="square">
            <a:spAutoFit/>
          </a:bodyPr>
          <a:lstStyle/>
          <a:p>
            <a:r>
              <a:rPr lang="en-US" sz="2000" b="1" dirty="0">
                <a:solidFill>
                  <a:schemeClr val="tx1"/>
                </a:solidFill>
              </a:rPr>
              <a:t>IT21083228</a:t>
            </a:r>
            <a:r>
              <a:rPr lang="en-US" sz="2000" dirty="0">
                <a:solidFill>
                  <a:schemeClr val="tx1"/>
                </a:solidFill>
              </a:rPr>
              <a:t>|   </a:t>
            </a:r>
            <a:r>
              <a:rPr lang="en-US" sz="2000" dirty="0" err="1">
                <a:solidFill>
                  <a:schemeClr val="tx1"/>
                </a:solidFill>
              </a:rPr>
              <a:t>Methiny</a:t>
            </a:r>
            <a:r>
              <a:rPr lang="en-US" sz="2000" dirty="0">
                <a:solidFill>
                  <a:schemeClr val="tx1"/>
                </a:solidFill>
              </a:rPr>
              <a:t> S</a:t>
            </a:r>
            <a:r>
              <a:rPr lang="en-US" sz="2000" b="1" dirty="0">
                <a:solidFill>
                  <a:schemeClr val="tx1"/>
                </a:solidFill>
              </a:rPr>
              <a:t>   </a:t>
            </a:r>
            <a:r>
              <a:rPr lang="en-US" sz="2000" dirty="0">
                <a:solidFill>
                  <a:schemeClr val="tx1"/>
                </a:solidFill>
              </a:rPr>
              <a:t>|   TMP-24-120</a:t>
            </a:r>
            <a:endParaRPr lang="en-US" sz="2000" b="0" dirty="0">
              <a:solidFill>
                <a:schemeClr val="tx1"/>
              </a:solidFill>
            </a:endParaRPr>
          </a:p>
        </p:txBody>
      </p:sp>
    </p:spTree>
    <p:extLst>
      <p:ext uri="{BB962C8B-B14F-4D97-AF65-F5344CB8AC3E}">
        <p14:creationId xmlns:p14="http://schemas.microsoft.com/office/powerpoint/2010/main" val="32246926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18" b="-9518"/>
            </a:stretch>
          </a:blipFill>
        </p:spPr>
        <p:txBody>
          <a:bodyPr/>
          <a:lstStyle/>
          <a:p>
            <a:endParaRPr lang="en-LK" dirty="0"/>
          </a:p>
        </p:txBody>
      </p:sp>
      <p:grpSp>
        <p:nvGrpSpPr>
          <p:cNvPr id="3" name="Group 3"/>
          <p:cNvGrpSpPr/>
          <p:nvPr/>
        </p:nvGrpSpPr>
        <p:grpSpPr>
          <a:xfrm>
            <a:off x="1384057" y="0"/>
            <a:ext cx="4940543" cy="10287000"/>
            <a:chOff x="0" y="0"/>
            <a:chExt cx="1301213" cy="2709333"/>
          </a:xfrm>
        </p:grpSpPr>
        <p:sp>
          <p:nvSpPr>
            <p:cNvPr id="4" name="Freeform 4"/>
            <p:cNvSpPr/>
            <p:nvPr/>
          </p:nvSpPr>
          <p:spPr>
            <a:xfrm>
              <a:off x="0" y="0"/>
              <a:ext cx="1301213" cy="2709333"/>
            </a:xfrm>
            <a:custGeom>
              <a:avLst/>
              <a:gdLst/>
              <a:ahLst/>
              <a:cxnLst/>
              <a:rect l="l" t="t" r="r" b="b"/>
              <a:pathLst>
                <a:path w="1301213" h="2709333">
                  <a:moveTo>
                    <a:pt x="0" y="0"/>
                  </a:moveTo>
                  <a:lnTo>
                    <a:pt x="1301213" y="0"/>
                  </a:lnTo>
                  <a:lnTo>
                    <a:pt x="1301213" y="2709333"/>
                  </a:lnTo>
                  <a:lnTo>
                    <a:pt x="0" y="2709333"/>
                  </a:lnTo>
                  <a:close/>
                </a:path>
              </a:pathLst>
            </a:custGeom>
            <a:solidFill>
              <a:srgbClr val="00B2BD"/>
            </a:solidFill>
          </p:spPr>
          <p:txBody>
            <a:bodyPr/>
            <a:lstStyle/>
            <a:p>
              <a:endParaRPr lang="en-LK"/>
            </a:p>
          </p:txBody>
        </p:sp>
        <p:sp>
          <p:nvSpPr>
            <p:cNvPr id="5" name="TextBox 5"/>
            <p:cNvSpPr txBox="1"/>
            <p:nvPr/>
          </p:nvSpPr>
          <p:spPr>
            <a:xfrm>
              <a:off x="0" y="-38100"/>
              <a:ext cx="1301213"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8131309" y="2082139"/>
            <a:ext cx="9928091" cy="6122721"/>
            <a:chOff x="0" y="0"/>
            <a:chExt cx="14544035" cy="9755605"/>
          </a:xfrm>
        </p:grpSpPr>
        <p:sp>
          <p:nvSpPr>
            <p:cNvPr id="16" name="Freeform 16"/>
            <p:cNvSpPr/>
            <p:nvPr/>
          </p:nvSpPr>
          <p:spPr>
            <a:xfrm>
              <a:off x="0" y="0"/>
              <a:ext cx="14544035" cy="9755605"/>
            </a:xfrm>
            <a:custGeom>
              <a:avLst/>
              <a:gdLst/>
              <a:ahLst/>
              <a:cxnLst/>
              <a:rect l="l" t="t" r="r" b="b"/>
              <a:pathLst>
                <a:path w="14544035" h="9755605">
                  <a:moveTo>
                    <a:pt x="0" y="0"/>
                  </a:moveTo>
                  <a:lnTo>
                    <a:pt x="0" y="9755605"/>
                  </a:lnTo>
                  <a:lnTo>
                    <a:pt x="14544035" y="9755605"/>
                  </a:lnTo>
                  <a:lnTo>
                    <a:pt x="14544035" y="0"/>
                  </a:lnTo>
                  <a:lnTo>
                    <a:pt x="0" y="0"/>
                  </a:lnTo>
                  <a:close/>
                  <a:moveTo>
                    <a:pt x="14483076" y="9694645"/>
                  </a:moveTo>
                  <a:lnTo>
                    <a:pt x="59690" y="9694645"/>
                  </a:lnTo>
                  <a:lnTo>
                    <a:pt x="59690" y="59690"/>
                  </a:lnTo>
                  <a:lnTo>
                    <a:pt x="14483076" y="59690"/>
                  </a:lnTo>
                  <a:lnTo>
                    <a:pt x="14483076" y="9694645"/>
                  </a:lnTo>
                  <a:close/>
                </a:path>
              </a:pathLst>
            </a:custGeom>
            <a:solidFill>
              <a:srgbClr val="00B2BD"/>
            </a:solidFill>
          </p:spPr>
          <p:txBody>
            <a:bodyPr/>
            <a:lstStyle/>
            <a:p>
              <a:endParaRPr lang="en-LK"/>
            </a:p>
          </p:txBody>
        </p:sp>
      </p:grpSp>
      <p:sp>
        <p:nvSpPr>
          <p:cNvPr id="18" name="TextBox 18"/>
          <p:cNvSpPr txBox="1"/>
          <p:nvPr/>
        </p:nvSpPr>
        <p:spPr>
          <a:xfrm>
            <a:off x="6798974" y="286952"/>
            <a:ext cx="8762477" cy="1025922"/>
          </a:xfrm>
          <a:prstGeom prst="rect">
            <a:avLst/>
          </a:prstGeom>
        </p:spPr>
        <p:txBody>
          <a:bodyPr lIns="0" tIns="0" rIns="0" bIns="0" rtlCol="0" anchor="t">
            <a:spAutoFit/>
          </a:bodyPr>
          <a:lstStyle/>
          <a:p>
            <a:pPr>
              <a:lnSpc>
                <a:spcPts val="8049"/>
              </a:lnSpc>
            </a:pPr>
            <a:r>
              <a:rPr lang="en-US" sz="7200" b="1" dirty="0">
                <a:solidFill>
                  <a:srgbClr val="096A72"/>
                </a:solidFill>
              </a:rPr>
              <a:t>Research problem</a:t>
            </a:r>
          </a:p>
        </p:txBody>
      </p:sp>
      <p:sp>
        <p:nvSpPr>
          <p:cNvPr id="20" name="TextBox 20"/>
          <p:cNvSpPr txBox="1"/>
          <p:nvPr/>
        </p:nvSpPr>
        <p:spPr>
          <a:xfrm>
            <a:off x="8449074" y="2951113"/>
            <a:ext cx="9292560" cy="4739759"/>
          </a:xfrm>
          <a:prstGeom prst="rect">
            <a:avLst/>
          </a:prstGeom>
        </p:spPr>
        <p:txBody>
          <a:bodyPr wrap="square" lIns="0" tIns="0" rIns="0" bIns="0" rtlCol="0" anchor="t">
            <a:spAutoFit/>
          </a:bodyPr>
          <a:lstStyle/>
          <a:p>
            <a:r>
              <a:rPr lang="en-GB" sz="2800" dirty="0">
                <a:solidFill>
                  <a:srgbClr val="096A72"/>
                </a:solidFill>
              </a:rPr>
              <a:t>Many people are not familiar with the signs of diabetes, which can delay them from seeking help.</a:t>
            </a:r>
          </a:p>
          <a:p>
            <a:endParaRPr lang="en-GB" sz="2800" dirty="0">
              <a:solidFill>
                <a:srgbClr val="096A72"/>
              </a:solidFill>
            </a:endParaRPr>
          </a:p>
          <a:p>
            <a:r>
              <a:rPr lang="en-GB" sz="2800" dirty="0">
                <a:solidFill>
                  <a:srgbClr val="096A72"/>
                </a:solidFill>
              </a:rPr>
              <a:t>Some folks struggle to see a doctor because it's not easy to get to one or afford the costs.</a:t>
            </a:r>
          </a:p>
          <a:p>
            <a:endParaRPr lang="en-GB" sz="2800" dirty="0">
              <a:solidFill>
                <a:srgbClr val="096A72"/>
              </a:solidFill>
            </a:endParaRPr>
          </a:p>
          <a:p>
            <a:r>
              <a:rPr lang="en-GB" sz="2800" dirty="0">
                <a:solidFill>
                  <a:srgbClr val="096A72"/>
                </a:solidFill>
              </a:rPr>
              <a:t>There's a lot of embarrassment and fear around talking about diabetes, so people might avoid it.</a:t>
            </a:r>
          </a:p>
          <a:p>
            <a:endParaRPr lang="en-GB" sz="2800" dirty="0">
              <a:solidFill>
                <a:srgbClr val="096A72"/>
              </a:solidFill>
            </a:endParaRPr>
          </a:p>
          <a:p>
            <a:r>
              <a:rPr lang="en-GB" sz="2800" dirty="0">
                <a:solidFill>
                  <a:srgbClr val="096A72"/>
                </a:solidFill>
              </a:rPr>
              <a:t>Some communities don't have enough support to help prevent or manage diabetes effectively.</a:t>
            </a:r>
            <a:endParaRPr lang="en-LK" sz="2800" dirty="0">
              <a:solidFill>
                <a:srgbClr val="096A72"/>
              </a:solidFill>
            </a:endParaRPr>
          </a:p>
        </p:txBody>
      </p:sp>
      <p:pic>
        <p:nvPicPr>
          <p:cNvPr id="22" name="Picture 21">
            <a:extLst>
              <a:ext uri="{FF2B5EF4-FFF2-40B4-BE49-F238E27FC236}">
                <a16:creationId xmlns:a16="http://schemas.microsoft.com/office/drawing/2014/main" id="{46080D5E-3BBB-3D6F-9A4E-0ED29650A1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2" y="9222377"/>
            <a:ext cx="18297882" cy="1178923"/>
          </a:xfrm>
          <a:prstGeom prst="rect">
            <a:avLst/>
          </a:prstGeom>
        </p:spPr>
      </p:pic>
      <p:sp>
        <p:nvSpPr>
          <p:cNvPr id="23" name="TextBox 22">
            <a:extLst>
              <a:ext uri="{FF2B5EF4-FFF2-40B4-BE49-F238E27FC236}">
                <a16:creationId xmlns:a16="http://schemas.microsoft.com/office/drawing/2014/main" id="{6E04DEFB-0A72-7711-4468-7A660B545741}"/>
              </a:ext>
            </a:extLst>
          </p:cNvPr>
          <p:cNvSpPr txBox="1"/>
          <p:nvPr/>
        </p:nvSpPr>
        <p:spPr>
          <a:xfrm>
            <a:off x="6558887" y="9855897"/>
            <a:ext cx="9353006" cy="400110"/>
          </a:xfrm>
          <a:prstGeom prst="rect">
            <a:avLst/>
          </a:prstGeom>
          <a:noFill/>
        </p:spPr>
        <p:txBody>
          <a:bodyPr wrap="square">
            <a:spAutoFit/>
          </a:bodyPr>
          <a:lstStyle/>
          <a:p>
            <a:r>
              <a:rPr lang="en-US" sz="2000" b="1" dirty="0">
                <a:solidFill>
                  <a:schemeClr val="tx1"/>
                </a:solidFill>
              </a:rPr>
              <a:t>IT21083228</a:t>
            </a:r>
            <a:r>
              <a:rPr lang="en-US" sz="2000" dirty="0">
                <a:solidFill>
                  <a:schemeClr val="tx1"/>
                </a:solidFill>
              </a:rPr>
              <a:t>|   </a:t>
            </a:r>
            <a:r>
              <a:rPr lang="en-US" sz="2000" dirty="0" err="1">
                <a:solidFill>
                  <a:schemeClr val="tx1"/>
                </a:solidFill>
              </a:rPr>
              <a:t>Methiny</a:t>
            </a:r>
            <a:r>
              <a:rPr lang="en-US" sz="2000" dirty="0">
                <a:solidFill>
                  <a:schemeClr val="tx1"/>
                </a:solidFill>
              </a:rPr>
              <a:t> S</a:t>
            </a:r>
            <a:r>
              <a:rPr lang="en-US" sz="2000" b="1" dirty="0">
                <a:solidFill>
                  <a:schemeClr val="tx1"/>
                </a:solidFill>
              </a:rPr>
              <a:t>   </a:t>
            </a:r>
            <a:r>
              <a:rPr lang="en-US" sz="2000" dirty="0">
                <a:solidFill>
                  <a:schemeClr val="tx1"/>
                </a:solidFill>
              </a:rPr>
              <a:t>|   TMP-24-120</a:t>
            </a:r>
            <a:endParaRPr lang="en-US" sz="2000" b="0" dirty="0">
              <a:solidFill>
                <a:schemeClr val="tx1"/>
              </a:solidFill>
            </a:endParaRPr>
          </a:p>
        </p:txBody>
      </p:sp>
      <p:pic>
        <p:nvPicPr>
          <p:cNvPr id="7" name="Picture 6" descr="A hand writing on a white board&#10;&#10;Description automatically generated">
            <a:extLst>
              <a:ext uri="{FF2B5EF4-FFF2-40B4-BE49-F238E27FC236}">
                <a16:creationId xmlns:a16="http://schemas.microsoft.com/office/drawing/2014/main" id="{9C4BBC2D-974E-46FE-4A66-C024634931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156519"/>
            <a:ext cx="7772400" cy="5829300"/>
          </a:xfrm>
          <a:prstGeom prst="rect">
            <a:avLst/>
          </a:prstGeom>
        </p:spPr>
      </p:pic>
    </p:spTree>
    <p:extLst>
      <p:ext uri="{BB962C8B-B14F-4D97-AF65-F5344CB8AC3E}">
        <p14:creationId xmlns:p14="http://schemas.microsoft.com/office/powerpoint/2010/main" val="31114656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9407488" y="2406172"/>
            <a:ext cx="7998855" cy="5052236"/>
            <a:chOff x="0" y="0"/>
            <a:chExt cx="1323999" cy="1612569"/>
          </a:xfrm>
        </p:grpSpPr>
        <p:sp>
          <p:nvSpPr>
            <p:cNvPr id="8" name="Freeform 8"/>
            <p:cNvSpPr/>
            <p:nvPr/>
          </p:nvSpPr>
          <p:spPr>
            <a:xfrm>
              <a:off x="0" y="0"/>
              <a:ext cx="1323999" cy="1612569"/>
            </a:xfrm>
            <a:custGeom>
              <a:avLst/>
              <a:gdLst/>
              <a:ahLst/>
              <a:cxnLst/>
              <a:rect l="l" t="t" r="r" b="b"/>
              <a:pathLst>
                <a:path w="1323999" h="1612569">
                  <a:moveTo>
                    <a:pt x="0" y="0"/>
                  </a:moveTo>
                  <a:lnTo>
                    <a:pt x="1323999" y="0"/>
                  </a:lnTo>
                  <a:lnTo>
                    <a:pt x="1323999" y="1612569"/>
                  </a:lnTo>
                  <a:lnTo>
                    <a:pt x="0" y="1612569"/>
                  </a:lnTo>
                  <a:close/>
                </a:path>
              </a:pathLst>
            </a:custGeom>
            <a:solidFill>
              <a:srgbClr val="00949D"/>
            </a:solidFill>
          </p:spPr>
          <p:txBody>
            <a:bodyPr/>
            <a:lstStyle/>
            <a:p>
              <a:endParaRPr lang="en-LK" dirty="0"/>
            </a:p>
          </p:txBody>
        </p:sp>
        <p:sp>
          <p:nvSpPr>
            <p:cNvPr id="9" name="TextBox 9"/>
            <p:cNvSpPr txBox="1"/>
            <p:nvPr/>
          </p:nvSpPr>
          <p:spPr>
            <a:xfrm>
              <a:off x="0" y="-38100"/>
              <a:ext cx="1323999" cy="1650669"/>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914400" y="2406172"/>
            <a:ext cx="8112086" cy="5052236"/>
            <a:chOff x="0" y="0"/>
            <a:chExt cx="8009835" cy="9755605"/>
          </a:xfrm>
        </p:grpSpPr>
        <p:sp>
          <p:nvSpPr>
            <p:cNvPr id="14" name="Freeform 14"/>
            <p:cNvSpPr/>
            <p:nvPr/>
          </p:nvSpPr>
          <p:spPr>
            <a:xfrm>
              <a:off x="0" y="0"/>
              <a:ext cx="8009835" cy="9755605"/>
            </a:xfrm>
            <a:custGeom>
              <a:avLst/>
              <a:gdLst/>
              <a:ahLst/>
              <a:cxnLst/>
              <a:rect l="l" t="t" r="r" b="b"/>
              <a:pathLst>
                <a:path w="8009835" h="9755605">
                  <a:moveTo>
                    <a:pt x="0" y="0"/>
                  </a:moveTo>
                  <a:lnTo>
                    <a:pt x="0" y="9755605"/>
                  </a:lnTo>
                  <a:lnTo>
                    <a:pt x="8009835" y="9755605"/>
                  </a:lnTo>
                  <a:lnTo>
                    <a:pt x="8009835" y="0"/>
                  </a:lnTo>
                  <a:lnTo>
                    <a:pt x="0" y="0"/>
                  </a:lnTo>
                  <a:close/>
                  <a:moveTo>
                    <a:pt x="7948875" y="9694645"/>
                  </a:moveTo>
                  <a:lnTo>
                    <a:pt x="59690" y="9694645"/>
                  </a:lnTo>
                  <a:lnTo>
                    <a:pt x="59690" y="59690"/>
                  </a:lnTo>
                  <a:lnTo>
                    <a:pt x="7948875" y="59690"/>
                  </a:lnTo>
                  <a:lnTo>
                    <a:pt x="7948875" y="9694645"/>
                  </a:lnTo>
                  <a:close/>
                </a:path>
              </a:pathLst>
            </a:custGeom>
            <a:solidFill>
              <a:srgbClr val="00B2BD"/>
            </a:solidFill>
          </p:spPr>
          <p:txBody>
            <a:bodyPr/>
            <a:lstStyle/>
            <a:p>
              <a:endParaRPr lang="en-LK"/>
            </a:p>
          </p:txBody>
        </p:sp>
      </p:grpSp>
      <p:sp>
        <p:nvSpPr>
          <p:cNvPr id="19" name="TextBox 19"/>
          <p:cNvSpPr txBox="1"/>
          <p:nvPr/>
        </p:nvSpPr>
        <p:spPr>
          <a:xfrm>
            <a:off x="1412226" y="3942134"/>
            <a:ext cx="7538752" cy="1292662"/>
          </a:xfrm>
          <a:prstGeom prst="rect">
            <a:avLst/>
          </a:prstGeom>
        </p:spPr>
        <p:txBody>
          <a:bodyPr wrap="square" lIns="0" tIns="0" rIns="0" bIns="0" rtlCol="0" anchor="t">
            <a:spAutoFit/>
          </a:bodyPr>
          <a:lstStyle/>
          <a:p>
            <a:pPr marL="457200" indent="-457200">
              <a:buFont typeface="Wingdings" pitchFamily="2" charset="2"/>
              <a:buChar char="ü"/>
            </a:pPr>
            <a:r>
              <a:rPr lang="en-GB" sz="2800" dirty="0">
                <a:solidFill>
                  <a:srgbClr val="096A72"/>
                </a:solidFill>
                <a:effectLst/>
              </a:rPr>
              <a:t>How can image processing techniques on nail datasets be optimized for accurate and early prediction of diabetes?</a:t>
            </a:r>
          </a:p>
        </p:txBody>
      </p:sp>
      <p:sp>
        <p:nvSpPr>
          <p:cNvPr id="30" name="TextBox 29">
            <a:extLst>
              <a:ext uri="{FF2B5EF4-FFF2-40B4-BE49-F238E27FC236}">
                <a16:creationId xmlns:a16="http://schemas.microsoft.com/office/drawing/2014/main" id="{83F4F699-203A-D6CD-5E8A-7EFCFBF2B068}"/>
              </a:ext>
            </a:extLst>
          </p:cNvPr>
          <p:cNvSpPr txBox="1"/>
          <p:nvPr/>
        </p:nvSpPr>
        <p:spPr>
          <a:xfrm>
            <a:off x="5181602" y="545428"/>
            <a:ext cx="8686800" cy="1107996"/>
          </a:xfrm>
          <a:prstGeom prst="rect">
            <a:avLst/>
          </a:prstGeom>
          <a:noFill/>
        </p:spPr>
        <p:txBody>
          <a:bodyPr wrap="square" rtlCol="0">
            <a:spAutoFit/>
          </a:bodyPr>
          <a:lstStyle/>
          <a:p>
            <a:r>
              <a:rPr lang="en-US" sz="6600" b="1" dirty="0">
                <a:solidFill>
                  <a:srgbClr val="096A72"/>
                </a:solidFill>
                <a:latin typeface="Cambria (Body)"/>
              </a:rPr>
              <a:t>Research Question</a:t>
            </a:r>
            <a:endParaRPr lang="en-LK" sz="6600" dirty="0">
              <a:solidFill>
                <a:srgbClr val="096A72"/>
              </a:solidFill>
            </a:endParaRPr>
          </a:p>
        </p:txBody>
      </p:sp>
      <p:sp>
        <p:nvSpPr>
          <p:cNvPr id="32" name="TextBox 31">
            <a:extLst>
              <a:ext uri="{FF2B5EF4-FFF2-40B4-BE49-F238E27FC236}">
                <a16:creationId xmlns:a16="http://schemas.microsoft.com/office/drawing/2014/main" id="{8B1A87F8-A56E-1B34-544D-14952F6740C8}"/>
              </a:ext>
            </a:extLst>
          </p:cNvPr>
          <p:cNvSpPr txBox="1"/>
          <p:nvPr/>
        </p:nvSpPr>
        <p:spPr>
          <a:xfrm>
            <a:off x="9761786" y="3938521"/>
            <a:ext cx="7290258" cy="1815882"/>
          </a:xfrm>
          <a:prstGeom prst="rect">
            <a:avLst/>
          </a:prstGeom>
          <a:noFill/>
        </p:spPr>
        <p:txBody>
          <a:bodyPr wrap="square" rtlCol="0">
            <a:spAutoFit/>
          </a:bodyPr>
          <a:lstStyle/>
          <a:p>
            <a:pPr marL="457200" indent="-457200">
              <a:buFont typeface="Wingdings" pitchFamily="2" charset="2"/>
              <a:buChar char="ü"/>
            </a:pPr>
            <a:r>
              <a:rPr lang="en-GB" sz="2800" dirty="0">
                <a:solidFill>
                  <a:schemeClr val="bg1"/>
                </a:solidFill>
                <a:effectLst/>
              </a:rPr>
              <a:t>What design considerations are essential in developing a user-friendly model for diabetes prediction through infected nail analysis, ensuring accessibility and reliability?</a:t>
            </a:r>
          </a:p>
        </p:txBody>
      </p:sp>
      <p:sp>
        <p:nvSpPr>
          <p:cNvPr id="18" name="TextBox 9">
            <a:extLst>
              <a:ext uri="{FF2B5EF4-FFF2-40B4-BE49-F238E27FC236}">
                <a16:creationId xmlns:a16="http://schemas.microsoft.com/office/drawing/2014/main" id="{26C93A87-B8A4-87D2-241B-C185B8F5F086}"/>
              </a:ext>
            </a:extLst>
          </p:cNvPr>
          <p:cNvSpPr txBox="1"/>
          <p:nvPr/>
        </p:nvSpPr>
        <p:spPr>
          <a:xfrm>
            <a:off x="9559888" y="2489842"/>
            <a:ext cx="7998855" cy="2977691"/>
          </a:xfrm>
          <a:prstGeom prst="rect">
            <a:avLst/>
          </a:prstGeom>
        </p:spPr>
        <p:txBody>
          <a:bodyPr lIns="50800" tIns="50800" rIns="50800" bIns="50800" rtlCol="0" anchor="ctr"/>
          <a:lstStyle/>
          <a:p>
            <a:pPr algn="ctr">
              <a:lnSpc>
                <a:spcPts val="2659"/>
              </a:lnSpc>
              <a:spcBef>
                <a:spcPct val="0"/>
              </a:spcBef>
            </a:pPr>
            <a:endParaRPr/>
          </a:p>
        </p:txBody>
      </p:sp>
      <p:pic>
        <p:nvPicPr>
          <p:cNvPr id="38" name="Picture 37" descr="Icon&#10;&#10;Description automatically generated">
            <a:extLst>
              <a:ext uri="{FF2B5EF4-FFF2-40B4-BE49-F238E27FC236}">
                <a16:creationId xmlns:a16="http://schemas.microsoft.com/office/drawing/2014/main" id="{CB7DE576-2153-53F1-E29D-BF15AB72CD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417710">
            <a:off x="15557389" y="191756"/>
            <a:ext cx="1641570" cy="1601570"/>
          </a:xfrm>
          <a:prstGeom prst="rect">
            <a:avLst/>
          </a:prstGeom>
        </p:spPr>
      </p:pic>
      <p:pic>
        <p:nvPicPr>
          <p:cNvPr id="42" name="Picture 41">
            <a:extLst>
              <a:ext uri="{FF2B5EF4-FFF2-40B4-BE49-F238E27FC236}">
                <a16:creationId xmlns:a16="http://schemas.microsoft.com/office/drawing/2014/main" id="{B8A7FAFA-3203-A8A6-60B0-EB8C0A6939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2" y="9222377"/>
            <a:ext cx="18297882" cy="1178923"/>
          </a:xfrm>
          <a:prstGeom prst="rect">
            <a:avLst/>
          </a:prstGeom>
        </p:spPr>
      </p:pic>
      <p:sp>
        <p:nvSpPr>
          <p:cNvPr id="43" name="TextBox 42">
            <a:extLst>
              <a:ext uri="{FF2B5EF4-FFF2-40B4-BE49-F238E27FC236}">
                <a16:creationId xmlns:a16="http://schemas.microsoft.com/office/drawing/2014/main" id="{4E1C178F-848C-9BFC-FE13-41385AE9C068}"/>
              </a:ext>
            </a:extLst>
          </p:cNvPr>
          <p:cNvSpPr txBox="1"/>
          <p:nvPr/>
        </p:nvSpPr>
        <p:spPr>
          <a:xfrm>
            <a:off x="6558887" y="9855897"/>
            <a:ext cx="9353006" cy="400110"/>
          </a:xfrm>
          <a:prstGeom prst="rect">
            <a:avLst/>
          </a:prstGeom>
          <a:noFill/>
        </p:spPr>
        <p:txBody>
          <a:bodyPr wrap="square">
            <a:spAutoFit/>
          </a:bodyPr>
          <a:lstStyle/>
          <a:p>
            <a:r>
              <a:rPr lang="en-US" sz="2000" b="1" dirty="0">
                <a:solidFill>
                  <a:schemeClr val="tx1"/>
                </a:solidFill>
              </a:rPr>
              <a:t>IT21083228</a:t>
            </a:r>
            <a:r>
              <a:rPr lang="en-US" sz="2000" dirty="0">
                <a:solidFill>
                  <a:schemeClr val="tx1"/>
                </a:solidFill>
              </a:rPr>
              <a:t>|   </a:t>
            </a:r>
            <a:r>
              <a:rPr lang="en-US" sz="2000" dirty="0" err="1">
                <a:solidFill>
                  <a:schemeClr val="tx1"/>
                </a:solidFill>
              </a:rPr>
              <a:t>Methiny</a:t>
            </a:r>
            <a:r>
              <a:rPr lang="en-US" sz="2000" dirty="0">
                <a:solidFill>
                  <a:schemeClr val="tx1"/>
                </a:solidFill>
              </a:rPr>
              <a:t> S</a:t>
            </a:r>
            <a:r>
              <a:rPr lang="en-US" sz="2000" b="1" dirty="0">
                <a:solidFill>
                  <a:schemeClr val="tx1"/>
                </a:solidFill>
              </a:rPr>
              <a:t>   </a:t>
            </a:r>
            <a:r>
              <a:rPr lang="en-US" sz="2000" dirty="0">
                <a:solidFill>
                  <a:schemeClr val="tx1"/>
                </a:solidFill>
              </a:rPr>
              <a:t>|   TMP-24-120</a:t>
            </a:r>
            <a:endParaRPr lang="en-US" sz="2000" b="0" dirty="0">
              <a:solidFill>
                <a:schemeClr val="tx1"/>
              </a:solidFill>
            </a:endParaRPr>
          </a:p>
        </p:txBody>
      </p:sp>
      <p:sp>
        <p:nvSpPr>
          <p:cNvPr id="4" name="Thought Bubble: Cloud 4">
            <a:extLst>
              <a:ext uri="{FF2B5EF4-FFF2-40B4-BE49-F238E27FC236}">
                <a16:creationId xmlns:a16="http://schemas.microsoft.com/office/drawing/2014/main" id="{73512405-C30C-9028-AA14-DAA373F1ABE7}"/>
              </a:ext>
            </a:extLst>
          </p:cNvPr>
          <p:cNvSpPr/>
          <p:nvPr/>
        </p:nvSpPr>
        <p:spPr>
          <a:xfrm>
            <a:off x="14351964" y="6259960"/>
            <a:ext cx="2745057" cy="2464940"/>
          </a:xfrm>
          <a:prstGeom prst="cloudCallou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7584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18" b="-9518"/>
            </a:stretch>
          </a:blipFill>
        </p:spPr>
        <p:txBody>
          <a:bodyPr/>
          <a:lstStyle/>
          <a:p>
            <a:endParaRPr lang="en-LK" dirty="0"/>
          </a:p>
        </p:txBody>
      </p:sp>
      <p:grpSp>
        <p:nvGrpSpPr>
          <p:cNvPr id="3" name="Group 3"/>
          <p:cNvGrpSpPr/>
          <p:nvPr/>
        </p:nvGrpSpPr>
        <p:grpSpPr>
          <a:xfrm>
            <a:off x="443053" y="0"/>
            <a:ext cx="4940543" cy="10287000"/>
            <a:chOff x="0" y="0"/>
            <a:chExt cx="1301213" cy="2709333"/>
          </a:xfrm>
        </p:grpSpPr>
        <p:sp>
          <p:nvSpPr>
            <p:cNvPr id="4" name="Freeform 4"/>
            <p:cNvSpPr/>
            <p:nvPr/>
          </p:nvSpPr>
          <p:spPr>
            <a:xfrm>
              <a:off x="0" y="0"/>
              <a:ext cx="1301213" cy="2709333"/>
            </a:xfrm>
            <a:custGeom>
              <a:avLst/>
              <a:gdLst/>
              <a:ahLst/>
              <a:cxnLst/>
              <a:rect l="l" t="t" r="r" b="b"/>
              <a:pathLst>
                <a:path w="1301213" h="2709333">
                  <a:moveTo>
                    <a:pt x="0" y="0"/>
                  </a:moveTo>
                  <a:lnTo>
                    <a:pt x="1301213" y="0"/>
                  </a:lnTo>
                  <a:lnTo>
                    <a:pt x="1301213" y="2709333"/>
                  </a:lnTo>
                  <a:lnTo>
                    <a:pt x="0" y="2709333"/>
                  </a:lnTo>
                  <a:close/>
                </a:path>
              </a:pathLst>
            </a:custGeom>
            <a:solidFill>
              <a:srgbClr val="00B2BD"/>
            </a:solidFill>
          </p:spPr>
          <p:txBody>
            <a:bodyPr/>
            <a:lstStyle/>
            <a:p>
              <a:endParaRPr lang="en-LK"/>
            </a:p>
          </p:txBody>
        </p:sp>
        <p:sp>
          <p:nvSpPr>
            <p:cNvPr id="5" name="TextBox 5"/>
            <p:cNvSpPr txBox="1"/>
            <p:nvPr/>
          </p:nvSpPr>
          <p:spPr>
            <a:xfrm>
              <a:off x="0" y="-38100"/>
              <a:ext cx="1301213" cy="2747433"/>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5998111" y="435153"/>
            <a:ext cx="1261189" cy="1187094"/>
          </a:xfrm>
          <a:custGeom>
            <a:avLst/>
            <a:gdLst/>
            <a:ahLst/>
            <a:cxnLst/>
            <a:rect l="l" t="t" r="r" b="b"/>
            <a:pathLst>
              <a:path w="1261189" h="1187094">
                <a:moveTo>
                  <a:pt x="0" y="0"/>
                </a:moveTo>
                <a:lnTo>
                  <a:pt x="1261189" y="0"/>
                </a:lnTo>
                <a:lnTo>
                  <a:pt x="1261189" y="1187094"/>
                </a:lnTo>
                <a:lnTo>
                  <a:pt x="0" y="11870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LK"/>
          </a:p>
        </p:txBody>
      </p:sp>
      <p:grpSp>
        <p:nvGrpSpPr>
          <p:cNvPr id="15" name="Group 15"/>
          <p:cNvGrpSpPr/>
          <p:nvPr/>
        </p:nvGrpSpPr>
        <p:grpSpPr>
          <a:xfrm>
            <a:off x="8131309" y="2082139"/>
            <a:ext cx="9127991" cy="6122721"/>
            <a:chOff x="0" y="0"/>
            <a:chExt cx="14544035" cy="9755605"/>
          </a:xfrm>
        </p:grpSpPr>
        <p:sp>
          <p:nvSpPr>
            <p:cNvPr id="16" name="Freeform 16"/>
            <p:cNvSpPr/>
            <p:nvPr/>
          </p:nvSpPr>
          <p:spPr>
            <a:xfrm>
              <a:off x="0" y="0"/>
              <a:ext cx="14544035" cy="9755605"/>
            </a:xfrm>
            <a:custGeom>
              <a:avLst/>
              <a:gdLst/>
              <a:ahLst/>
              <a:cxnLst/>
              <a:rect l="l" t="t" r="r" b="b"/>
              <a:pathLst>
                <a:path w="14544035" h="9755605">
                  <a:moveTo>
                    <a:pt x="0" y="0"/>
                  </a:moveTo>
                  <a:lnTo>
                    <a:pt x="0" y="9755605"/>
                  </a:lnTo>
                  <a:lnTo>
                    <a:pt x="14544035" y="9755605"/>
                  </a:lnTo>
                  <a:lnTo>
                    <a:pt x="14544035" y="0"/>
                  </a:lnTo>
                  <a:lnTo>
                    <a:pt x="0" y="0"/>
                  </a:lnTo>
                  <a:close/>
                  <a:moveTo>
                    <a:pt x="14483076" y="9694645"/>
                  </a:moveTo>
                  <a:lnTo>
                    <a:pt x="59690" y="9694645"/>
                  </a:lnTo>
                  <a:lnTo>
                    <a:pt x="59690" y="59690"/>
                  </a:lnTo>
                  <a:lnTo>
                    <a:pt x="14483076" y="59690"/>
                  </a:lnTo>
                  <a:lnTo>
                    <a:pt x="14483076" y="9694645"/>
                  </a:lnTo>
                  <a:close/>
                </a:path>
              </a:pathLst>
            </a:custGeom>
            <a:solidFill>
              <a:srgbClr val="00B2BD"/>
            </a:solidFill>
          </p:spPr>
          <p:txBody>
            <a:bodyPr/>
            <a:lstStyle/>
            <a:p>
              <a:endParaRPr lang="en-LK"/>
            </a:p>
          </p:txBody>
        </p:sp>
      </p:grpSp>
      <p:sp>
        <p:nvSpPr>
          <p:cNvPr id="17" name="TextBox 17"/>
          <p:cNvSpPr txBox="1"/>
          <p:nvPr/>
        </p:nvSpPr>
        <p:spPr>
          <a:xfrm>
            <a:off x="12263663" y="865695"/>
            <a:ext cx="3595462" cy="373634"/>
          </a:xfrm>
          <a:prstGeom prst="rect">
            <a:avLst/>
          </a:prstGeom>
        </p:spPr>
        <p:txBody>
          <a:bodyPr lIns="0" tIns="0" rIns="0" bIns="0" rtlCol="0" anchor="t">
            <a:spAutoFit/>
          </a:bodyPr>
          <a:lstStyle/>
          <a:p>
            <a:pPr algn="r">
              <a:lnSpc>
                <a:spcPts val="2968"/>
              </a:lnSpc>
            </a:pPr>
            <a:r>
              <a:rPr lang="en-US" sz="2800" spc="-75">
                <a:solidFill>
                  <a:srgbClr val="007076"/>
                </a:solidFill>
                <a:latin typeface="Montserrat Semi-Bold"/>
              </a:rPr>
              <a:t>Logo Here</a:t>
            </a:r>
          </a:p>
        </p:txBody>
      </p:sp>
      <p:sp>
        <p:nvSpPr>
          <p:cNvPr id="18" name="TextBox 18"/>
          <p:cNvSpPr txBox="1"/>
          <p:nvPr/>
        </p:nvSpPr>
        <p:spPr>
          <a:xfrm>
            <a:off x="8496823" y="2324460"/>
            <a:ext cx="8762477" cy="1025525"/>
          </a:xfrm>
          <a:prstGeom prst="rect">
            <a:avLst/>
          </a:prstGeom>
        </p:spPr>
        <p:txBody>
          <a:bodyPr wrap="square" lIns="0" tIns="0" rIns="0" bIns="0" rtlCol="0" anchor="t">
            <a:spAutoFit/>
          </a:bodyPr>
          <a:lstStyle/>
          <a:p>
            <a:pPr>
              <a:lnSpc>
                <a:spcPts val="8049"/>
              </a:lnSpc>
            </a:pPr>
            <a:r>
              <a:rPr lang="en-US" sz="6999" spc="272" dirty="0">
                <a:solidFill>
                  <a:srgbClr val="007076"/>
                </a:solidFill>
                <a:latin typeface="Anton Bold"/>
              </a:rPr>
              <a:t>Introduction</a:t>
            </a:r>
          </a:p>
        </p:txBody>
      </p:sp>
      <p:sp>
        <p:nvSpPr>
          <p:cNvPr id="20" name="TextBox 20"/>
          <p:cNvSpPr txBox="1"/>
          <p:nvPr/>
        </p:nvSpPr>
        <p:spPr>
          <a:xfrm>
            <a:off x="8496823" y="3481486"/>
            <a:ext cx="8478302" cy="1551194"/>
          </a:xfrm>
          <a:prstGeom prst="rect">
            <a:avLst/>
          </a:prstGeom>
        </p:spPr>
        <p:txBody>
          <a:bodyPr wrap="square" lIns="0" tIns="0" rIns="0" bIns="0" rtlCol="0" anchor="t">
            <a:spAutoFit/>
          </a:bodyPr>
          <a:lstStyle/>
          <a:p>
            <a:pPr algn="just">
              <a:lnSpc>
                <a:spcPct val="90000"/>
              </a:lnSpc>
            </a:pPr>
            <a:r>
              <a:rPr lang="en-US" sz="2800" dirty="0">
                <a:solidFill>
                  <a:srgbClr val="096A72"/>
                </a:solidFill>
              </a:rPr>
              <a:t>Decoding Diabetes" is a user-friendly app for at-home diabetes risk assessment. It uses machine learning and image processing to analyze neck circumference, foot ulcers, infected nails, and retinopathy images. </a:t>
            </a:r>
          </a:p>
        </p:txBody>
      </p:sp>
      <p:sp>
        <p:nvSpPr>
          <p:cNvPr id="21" name="TextBox 20">
            <a:extLst>
              <a:ext uri="{FF2B5EF4-FFF2-40B4-BE49-F238E27FC236}">
                <a16:creationId xmlns:a16="http://schemas.microsoft.com/office/drawing/2014/main" id="{DE7DB01F-BFE8-5B2A-EDF7-84955CB17932}"/>
              </a:ext>
            </a:extLst>
          </p:cNvPr>
          <p:cNvSpPr txBox="1"/>
          <p:nvPr/>
        </p:nvSpPr>
        <p:spPr>
          <a:xfrm>
            <a:off x="9641266" y="5318111"/>
            <a:ext cx="7743938" cy="3237809"/>
          </a:xfrm>
          <a:prstGeom prst="rect">
            <a:avLst/>
          </a:prstGeom>
          <a:noFill/>
        </p:spPr>
        <p:txBody>
          <a:bodyPr wrap="square" rtlCol="0">
            <a:spAutoFit/>
          </a:bodyPr>
          <a:lstStyle/>
          <a:p>
            <a:pPr marL="342900" indent="-342900" algn="l">
              <a:lnSpc>
                <a:spcPct val="90000"/>
              </a:lnSpc>
              <a:buFont typeface="Arial" pitchFamily="34" charset="0"/>
              <a:buChar char="•"/>
            </a:pPr>
            <a:r>
              <a:rPr lang="en-US" sz="2800" dirty="0">
                <a:solidFill>
                  <a:srgbClr val="096A72"/>
                </a:solidFill>
              </a:rPr>
              <a:t>Enables easy diabetes risk assessment from home.</a:t>
            </a:r>
          </a:p>
          <a:p>
            <a:pPr marL="342900" indent="-342900" algn="l">
              <a:lnSpc>
                <a:spcPct val="90000"/>
              </a:lnSpc>
              <a:buFont typeface="Arial" pitchFamily="34" charset="0"/>
              <a:buChar char="•"/>
            </a:pPr>
            <a:r>
              <a:rPr lang="en-US" sz="2800" dirty="0">
                <a:solidFill>
                  <a:srgbClr val="096A72"/>
                </a:solidFill>
              </a:rPr>
              <a:t>Identifies potential risks through diverse indicators.</a:t>
            </a:r>
          </a:p>
          <a:p>
            <a:pPr marL="342900" indent="-342900" algn="l">
              <a:lnSpc>
                <a:spcPct val="90000"/>
              </a:lnSpc>
              <a:buFont typeface="Arial" pitchFamily="34" charset="0"/>
              <a:buChar char="•"/>
            </a:pPr>
            <a:r>
              <a:rPr lang="en-US" sz="2800" dirty="0">
                <a:solidFill>
                  <a:srgbClr val="096A72"/>
                </a:solidFill>
              </a:rPr>
              <a:t>Simple interface for accessibility to all users.</a:t>
            </a:r>
          </a:p>
          <a:p>
            <a:pPr marL="342900" indent="-342900" algn="l">
              <a:lnSpc>
                <a:spcPct val="90000"/>
              </a:lnSpc>
              <a:buFont typeface="Arial" pitchFamily="34" charset="0"/>
              <a:buChar char="•"/>
            </a:pPr>
            <a:r>
              <a:rPr lang="en-US" sz="2800" dirty="0">
                <a:solidFill>
                  <a:srgbClr val="096A72"/>
                </a:solidFill>
              </a:rPr>
              <a:t>Prompts early awareness, contributing to better healthcare outcomes.</a:t>
            </a:r>
          </a:p>
          <a:p>
            <a:endParaRPr lang="en-LK" sz="2800" dirty="0">
              <a:solidFill>
                <a:srgbClr val="096A72"/>
              </a:solidFill>
            </a:endParaRPr>
          </a:p>
        </p:txBody>
      </p:sp>
      <p:pic>
        <p:nvPicPr>
          <p:cNvPr id="22" name="Picture 21" descr="Close-up of a hand holding a device&#10;&#10;Description automatically generated">
            <a:extLst>
              <a:ext uri="{FF2B5EF4-FFF2-40B4-BE49-F238E27FC236}">
                <a16:creationId xmlns:a16="http://schemas.microsoft.com/office/drawing/2014/main" id="{32BF3566-8C4E-B8FE-0AEB-97821554C12C}"/>
              </a:ext>
            </a:extLst>
          </p:cNvPr>
          <p:cNvPicPr>
            <a:picLocks noChangeAspect="1"/>
          </p:cNvPicPr>
          <p:nvPr/>
        </p:nvPicPr>
        <p:blipFill rotWithShape="1">
          <a:blip r:embed="rId5">
            <a:extLst>
              <a:ext uri="{28A0092B-C50C-407E-A947-70E740481C1C}">
                <a14:useLocalDpi xmlns:a14="http://schemas.microsoft.com/office/drawing/2010/main" val="0"/>
              </a:ext>
            </a:extLst>
          </a:blip>
          <a:srcRect l="13781" r="14617" b="2"/>
          <a:stretch/>
        </p:blipFill>
        <p:spPr>
          <a:xfrm>
            <a:off x="2079491" y="2082139"/>
            <a:ext cx="6073909" cy="6098798"/>
          </a:xfrm>
          <a:prstGeom prst="rect">
            <a:avLst/>
          </a:prstGeom>
          <a:noFill/>
        </p:spPr>
      </p:pic>
      <p:pic>
        <p:nvPicPr>
          <p:cNvPr id="23" name="Picture 22">
            <a:extLst>
              <a:ext uri="{FF2B5EF4-FFF2-40B4-BE49-F238E27FC236}">
                <a16:creationId xmlns:a16="http://schemas.microsoft.com/office/drawing/2014/main" id="{71B65A58-DBDD-FF17-D373-64E478DF46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82" y="9125564"/>
            <a:ext cx="18297882" cy="1178923"/>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8">
            <a:extLst>
              <a:ext uri="{FF2B5EF4-FFF2-40B4-BE49-F238E27FC236}">
                <a16:creationId xmlns:a16="http://schemas.microsoft.com/office/drawing/2014/main" id="{54640610-9CFB-BBB2-4388-AEA075507645}"/>
              </a:ext>
            </a:extLst>
          </p:cNvPr>
          <p:cNvGrpSpPr/>
          <p:nvPr/>
        </p:nvGrpSpPr>
        <p:grpSpPr>
          <a:xfrm>
            <a:off x="621150" y="-4786"/>
            <a:ext cx="16828650" cy="4767286"/>
            <a:chOff x="0" y="-38100"/>
            <a:chExt cx="3326311" cy="1255581"/>
          </a:xfrm>
        </p:grpSpPr>
        <p:sp>
          <p:nvSpPr>
            <p:cNvPr id="19" name="Freeform 9">
              <a:extLst>
                <a:ext uri="{FF2B5EF4-FFF2-40B4-BE49-F238E27FC236}">
                  <a16:creationId xmlns:a16="http://schemas.microsoft.com/office/drawing/2014/main" id="{DEEC2789-75B9-DAA3-4AFA-8D25480B6298}"/>
                </a:ext>
              </a:extLst>
            </p:cNvPr>
            <p:cNvSpPr/>
            <p:nvPr/>
          </p:nvSpPr>
          <p:spPr>
            <a:xfrm>
              <a:off x="0" y="0"/>
              <a:ext cx="3326311" cy="523191"/>
            </a:xfrm>
            <a:custGeom>
              <a:avLst/>
              <a:gdLst/>
              <a:ahLst/>
              <a:cxnLst/>
              <a:rect l="l" t="t" r="r" b="b"/>
              <a:pathLst>
                <a:path w="3326311" h="1217481">
                  <a:moveTo>
                    <a:pt x="0" y="0"/>
                  </a:moveTo>
                  <a:lnTo>
                    <a:pt x="3326311" y="0"/>
                  </a:lnTo>
                  <a:lnTo>
                    <a:pt x="3326311" y="1217481"/>
                  </a:lnTo>
                  <a:lnTo>
                    <a:pt x="0" y="1217481"/>
                  </a:lnTo>
                  <a:close/>
                </a:path>
              </a:pathLst>
            </a:custGeom>
            <a:solidFill>
              <a:srgbClr val="00949D"/>
            </a:solidFill>
          </p:spPr>
          <p:txBody>
            <a:bodyPr/>
            <a:lstStyle/>
            <a:p>
              <a:endParaRPr lang="en-LK" dirty="0"/>
            </a:p>
          </p:txBody>
        </p:sp>
        <p:sp>
          <p:nvSpPr>
            <p:cNvPr id="20" name="TextBox 10">
              <a:extLst>
                <a:ext uri="{FF2B5EF4-FFF2-40B4-BE49-F238E27FC236}">
                  <a16:creationId xmlns:a16="http://schemas.microsoft.com/office/drawing/2014/main" id="{D5C33B1B-430E-26D2-DE39-ABBEDEF52C99}"/>
                </a:ext>
              </a:extLst>
            </p:cNvPr>
            <p:cNvSpPr txBox="1"/>
            <p:nvPr/>
          </p:nvSpPr>
          <p:spPr>
            <a:xfrm>
              <a:off x="0" y="-38100"/>
              <a:ext cx="3326311" cy="1255581"/>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1">
            <a:extLst>
              <a:ext uri="{FF2B5EF4-FFF2-40B4-BE49-F238E27FC236}">
                <a16:creationId xmlns:a16="http://schemas.microsoft.com/office/drawing/2014/main" id="{4721183F-7C21-D4FB-FEC1-714B89FD511A}"/>
              </a:ext>
            </a:extLst>
          </p:cNvPr>
          <p:cNvSpPr txBox="1"/>
          <p:nvPr/>
        </p:nvSpPr>
        <p:spPr>
          <a:xfrm>
            <a:off x="7071061" y="595828"/>
            <a:ext cx="7695377" cy="1015663"/>
          </a:xfrm>
          <a:prstGeom prst="rect">
            <a:avLst/>
          </a:prstGeom>
          <a:noFill/>
        </p:spPr>
        <p:txBody>
          <a:bodyPr wrap="square">
            <a:spAutoFit/>
          </a:bodyPr>
          <a:lstStyle/>
          <a:p>
            <a:r>
              <a:rPr lang="en-US" sz="6000" b="1" dirty="0">
                <a:solidFill>
                  <a:schemeClr val="bg1"/>
                </a:solidFill>
              </a:rPr>
              <a:t>Research Gap</a:t>
            </a:r>
          </a:p>
        </p:txBody>
      </p:sp>
      <p:pic>
        <p:nvPicPr>
          <p:cNvPr id="8" name="Picture 7">
            <a:extLst>
              <a:ext uri="{FF2B5EF4-FFF2-40B4-BE49-F238E27FC236}">
                <a16:creationId xmlns:a16="http://schemas.microsoft.com/office/drawing/2014/main" id="{FE14EE6A-D849-1720-29BE-AB8E0BC896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2" y="9222377"/>
            <a:ext cx="18297882" cy="1178923"/>
          </a:xfrm>
          <a:prstGeom prst="rect">
            <a:avLst/>
          </a:prstGeom>
        </p:spPr>
      </p:pic>
      <p:sp>
        <p:nvSpPr>
          <p:cNvPr id="9" name="TextBox 8">
            <a:extLst>
              <a:ext uri="{FF2B5EF4-FFF2-40B4-BE49-F238E27FC236}">
                <a16:creationId xmlns:a16="http://schemas.microsoft.com/office/drawing/2014/main" id="{B9F36C80-5DBA-B278-E44E-08C40ED2A49C}"/>
              </a:ext>
            </a:extLst>
          </p:cNvPr>
          <p:cNvSpPr txBox="1"/>
          <p:nvPr/>
        </p:nvSpPr>
        <p:spPr>
          <a:xfrm>
            <a:off x="6558887" y="9855897"/>
            <a:ext cx="9353006" cy="400110"/>
          </a:xfrm>
          <a:prstGeom prst="rect">
            <a:avLst/>
          </a:prstGeom>
          <a:noFill/>
        </p:spPr>
        <p:txBody>
          <a:bodyPr wrap="square">
            <a:spAutoFit/>
          </a:bodyPr>
          <a:lstStyle/>
          <a:p>
            <a:r>
              <a:rPr lang="en-US" sz="2000" b="1" dirty="0">
                <a:solidFill>
                  <a:schemeClr val="tx1"/>
                </a:solidFill>
              </a:rPr>
              <a:t>IT21083228</a:t>
            </a:r>
            <a:r>
              <a:rPr lang="en-US" sz="2000" dirty="0">
                <a:solidFill>
                  <a:schemeClr val="tx1"/>
                </a:solidFill>
              </a:rPr>
              <a:t>|   </a:t>
            </a:r>
            <a:r>
              <a:rPr lang="en-US" sz="2000" dirty="0" err="1">
                <a:solidFill>
                  <a:schemeClr val="tx1"/>
                </a:solidFill>
              </a:rPr>
              <a:t>Methiny</a:t>
            </a:r>
            <a:r>
              <a:rPr lang="en-US" sz="2000" dirty="0">
                <a:solidFill>
                  <a:schemeClr val="tx1"/>
                </a:solidFill>
              </a:rPr>
              <a:t> S</a:t>
            </a:r>
            <a:r>
              <a:rPr lang="en-US" sz="2000" b="1" dirty="0">
                <a:solidFill>
                  <a:schemeClr val="tx1"/>
                </a:solidFill>
              </a:rPr>
              <a:t>   </a:t>
            </a:r>
            <a:r>
              <a:rPr lang="en-US" sz="2000" dirty="0">
                <a:solidFill>
                  <a:schemeClr val="tx1"/>
                </a:solidFill>
              </a:rPr>
              <a:t>|   TMP-24-120</a:t>
            </a:r>
            <a:endParaRPr lang="en-US" sz="2000" b="0" dirty="0">
              <a:solidFill>
                <a:schemeClr val="tx1"/>
              </a:solidFill>
            </a:endParaRPr>
          </a:p>
        </p:txBody>
      </p:sp>
      <p:sp>
        <p:nvSpPr>
          <p:cNvPr id="2" name="TextBox 1">
            <a:extLst>
              <a:ext uri="{FF2B5EF4-FFF2-40B4-BE49-F238E27FC236}">
                <a16:creationId xmlns:a16="http://schemas.microsoft.com/office/drawing/2014/main" id="{61683D55-6277-87D5-B83F-7EB4D778ACF1}"/>
              </a:ext>
            </a:extLst>
          </p:cNvPr>
          <p:cNvSpPr txBox="1"/>
          <p:nvPr/>
        </p:nvSpPr>
        <p:spPr>
          <a:xfrm>
            <a:off x="790547" y="4314782"/>
            <a:ext cx="9144000" cy="2677656"/>
          </a:xfrm>
          <a:prstGeom prst="rect">
            <a:avLst/>
          </a:prstGeom>
          <a:noFill/>
        </p:spPr>
        <p:txBody>
          <a:bodyPr wrap="square" rtlCol="0">
            <a:spAutoFit/>
          </a:bodyPr>
          <a:lstStyle/>
          <a:p>
            <a:pPr marL="457200" indent="-457200">
              <a:buFont typeface="Arial" panose="020B0604020202020204" pitchFamily="34" charset="0"/>
              <a:buChar char="•"/>
            </a:pPr>
            <a:r>
              <a:rPr lang="en-GB" sz="2800" dirty="0">
                <a:solidFill>
                  <a:srgbClr val="096A72"/>
                </a:solidFill>
              </a:rPr>
              <a:t>Existing methods lack robust models for diabetes prediction through nail analysis. </a:t>
            </a:r>
          </a:p>
          <a:p>
            <a:pPr marL="457200" indent="-457200">
              <a:buFont typeface="Arial" panose="020B0604020202020204" pitchFamily="34" charset="0"/>
              <a:buChar char="•"/>
            </a:pPr>
            <a:endParaRPr lang="en-GB" sz="2800" dirty="0">
              <a:solidFill>
                <a:srgbClr val="096A72"/>
              </a:solidFill>
            </a:endParaRPr>
          </a:p>
          <a:p>
            <a:pPr marL="457200" indent="-457200">
              <a:buFont typeface="Arial" panose="020B0604020202020204" pitchFamily="34" charset="0"/>
              <a:buChar char="•"/>
            </a:pPr>
            <a:r>
              <a:rPr lang="en-GB" sz="2800" dirty="0">
                <a:solidFill>
                  <a:srgbClr val="096A72"/>
                </a:solidFill>
              </a:rPr>
              <a:t>This research bridges the gap by introducing an innovative approach, leveraging image processing on nail datasets for more accurate and accessible early detection.</a:t>
            </a:r>
          </a:p>
        </p:txBody>
      </p:sp>
      <p:pic>
        <p:nvPicPr>
          <p:cNvPr id="5" name="Picture 4" descr="A person walking on a bridge&#10;&#10;Description automatically generated">
            <a:extLst>
              <a:ext uri="{FF2B5EF4-FFF2-40B4-BE49-F238E27FC236}">
                <a16:creationId xmlns:a16="http://schemas.microsoft.com/office/drawing/2014/main" id="{1B84D6C4-A41E-02C6-0115-94B1C43CE7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0316" y="3587968"/>
            <a:ext cx="6879484" cy="4172809"/>
          </a:xfrm>
          <a:prstGeom prst="rect">
            <a:avLst/>
          </a:prstGeom>
        </p:spPr>
      </p:pic>
    </p:spTree>
    <p:extLst>
      <p:ext uri="{BB962C8B-B14F-4D97-AF65-F5344CB8AC3E}">
        <p14:creationId xmlns:p14="http://schemas.microsoft.com/office/powerpoint/2010/main" val="39712109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8">
            <a:extLst>
              <a:ext uri="{FF2B5EF4-FFF2-40B4-BE49-F238E27FC236}">
                <a16:creationId xmlns:a16="http://schemas.microsoft.com/office/drawing/2014/main" id="{54640610-9CFB-BBB2-4388-AEA075507645}"/>
              </a:ext>
            </a:extLst>
          </p:cNvPr>
          <p:cNvGrpSpPr/>
          <p:nvPr/>
        </p:nvGrpSpPr>
        <p:grpSpPr>
          <a:xfrm>
            <a:off x="621150" y="-4786"/>
            <a:ext cx="16828650" cy="4767286"/>
            <a:chOff x="0" y="-38100"/>
            <a:chExt cx="3326311" cy="1255581"/>
          </a:xfrm>
        </p:grpSpPr>
        <p:sp>
          <p:nvSpPr>
            <p:cNvPr id="19" name="Freeform 9">
              <a:extLst>
                <a:ext uri="{FF2B5EF4-FFF2-40B4-BE49-F238E27FC236}">
                  <a16:creationId xmlns:a16="http://schemas.microsoft.com/office/drawing/2014/main" id="{DEEC2789-75B9-DAA3-4AFA-8D25480B6298}"/>
                </a:ext>
              </a:extLst>
            </p:cNvPr>
            <p:cNvSpPr/>
            <p:nvPr/>
          </p:nvSpPr>
          <p:spPr>
            <a:xfrm>
              <a:off x="0" y="0"/>
              <a:ext cx="3326311" cy="523191"/>
            </a:xfrm>
            <a:custGeom>
              <a:avLst/>
              <a:gdLst/>
              <a:ahLst/>
              <a:cxnLst/>
              <a:rect l="l" t="t" r="r" b="b"/>
              <a:pathLst>
                <a:path w="3326311" h="1217481">
                  <a:moveTo>
                    <a:pt x="0" y="0"/>
                  </a:moveTo>
                  <a:lnTo>
                    <a:pt x="3326311" y="0"/>
                  </a:lnTo>
                  <a:lnTo>
                    <a:pt x="3326311" y="1217481"/>
                  </a:lnTo>
                  <a:lnTo>
                    <a:pt x="0" y="1217481"/>
                  </a:lnTo>
                  <a:close/>
                </a:path>
              </a:pathLst>
            </a:custGeom>
            <a:solidFill>
              <a:srgbClr val="00949D"/>
            </a:solidFill>
          </p:spPr>
          <p:txBody>
            <a:bodyPr/>
            <a:lstStyle/>
            <a:p>
              <a:endParaRPr lang="en-LK" dirty="0"/>
            </a:p>
          </p:txBody>
        </p:sp>
        <p:sp>
          <p:nvSpPr>
            <p:cNvPr id="20" name="TextBox 10">
              <a:extLst>
                <a:ext uri="{FF2B5EF4-FFF2-40B4-BE49-F238E27FC236}">
                  <a16:creationId xmlns:a16="http://schemas.microsoft.com/office/drawing/2014/main" id="{D5C33B1B-430E-26D2-DE39-ABBEDEF52C99}"/>
                </a:ext>
              </a:extLst>
            </p:cNvPr>
            <p:cNvSpPr txBox="1"/>
            <p:nvPr/>
          </p:nvSpPr>
          <p:spPr>
            <a:xfrm>
              <a:off x="0" y="-38100"/>
              <a:ext cx="3326311" cy="1255581"/>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1">
            <a:extLst>
              <a:ext uri="{FF2B5EF4-FFF2-40B4-BE49-F238E27FC236}">
                <a16:creationId xmlns:a16="http://schemas.microsoft.com/office/drawing/2014/main" id="{4721183F-7C21-D4FB-FEC1-714B89FD511A}"/>
              </a:ext>
            </a:extLst>
          </p:cNvPr>
          <p:cNvSpPr txBox="1"/>
          <p:nvPr/>
        </p:nvSpPr>
        <p:spPr>
          <a:xfrm>
            <a:off x="5562600" y="595828"/>
            <a:ext cx="9203839" cy="1015663"/>
          </a:xfrm>
          <a:prstGeom prst="rect">
            <a:avLst/>
          </a:prstGeom>
          <a:noFill/>
        </p:spPr>
        <p:txBody>
          <a:bodyPr wrap="square">
            <a:spAutoFit/>
          </a:bodyPr>
          <a:lstStyle/>
          <a:p>
            <a:r>
              <a:rPr lang="en-US" sz="6000" b="1" dirty="0">
                <a:solidFill>
                  <a:schemeClr val="bg1"/>
                </a:solidFill>
              </a:rPr>
              <a:t>Comparative Analysis</a:t>
            </a:r>
          </a:p>
        </p:txBody>
      </p:sp>
      <p:pic>
        <p:nvPicPr>
          <p:cNvPr id="2" name="Picture 1">
            <a:extLst>
              <a:ext uri="{FF2B5EF4-FFF2-40B4-BE49-F238E27FC236}">
                <a16:creationId xmlns:a16="http://schemas.microsoft.com/office/drawing/2014/main" id="{258B0B19-7704-5957-E647-A97D8AD47A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2" y="9222377"/>
            <a:ext cx="18297882" cy="1178923"/>
          </a:xfrm>
          <a:prstGeom prst="rect">
            <a:avLst/>
          </a:prstGeom>
        </p:spPr>
      </p:pic>
      <p:sp>
        <p:nvSpPr>
          <p:cNvPr id="3" name="TextBox 2">
            <a:extLst>
              <a:ext uri="{FF2B5EF4-FFF2-40B4-BE49-F238E27FC236}">
                <a16:creationId xmlns:a16="http://schemas.microsoft.com/office/drawing/2014/main" id="{87F16B41-323F-5A33-BE32-241F4959E034}"/>
              </a:ext>
            </a:extLst>
          </p:cNvPr>
          <p:cNvSpPr txBox="1"/>
          <p:nvPr/>
        </p:nvSpPr>
        <p:spPr>
          <a:xfrm>
            <a:off x="6558887" y="9855897"/>
            <a:ext cx="9353006" cy="400110"/>
          </a:xfrm>
          <a:prstGeom prst="rect">
            <a:avLst/>
          </a:prstGeom>
          <a:noFill/>
        </p:spPr>
        <p:txBody>
          <a:bodyPr wrap="square">
            <a:spAutoFit/>
          </a:bodyPr>
          <a:lstStyle/>
          <a:p>
            <a:r>
              <a:rPr lang="en-US" sz="2000" b="1" dirty="0">
                <a:solidFill>
                  <a:schemeClr val="tx1"/>
                </a:solidFill>
              </a:rPr>
              <a:t>IT21083228</a:t>
            </a:r>
            <a:r>
              <a:rPr lang="en-US" sz="2000" dirty="0">
                <a:solidFill>
                  <a:schemeClr val="tx1"/>
                </a:solidFill>
              </a:rPr>
              <a:t>|   </a:t>
            </a:r>
            <a:r>
              <a:rPr lang="en-US" sz="2000" dirty="0" err="1">
                <a:solidFill>
                  <a:schemeClr val="tx1"/>
                </a:solidFill>
              </a:rPr>
              <a:t>Methiny</a:t>
            </a:r>
            <a:r>
              <a:rPr lang="en-US" sz="2000" dirty="0">
                <a:solidFill>
                  <a:schemeClr val="tx1"/>
                </a:solidFill>
              </a:rPr>
              <a:t> S</a:t>
            </a:r>
            <a:r>
              <a:rPr lang="en-US" sz="2000" b="1" dirty="0">
                <a:solidFill>
                  <a:schemeClr val="tx1"/>
                </a:solidFill>
              </a:rPr>
              <a:t>   </a:t>
            </a:r>
            <a:r>
              <a:rPr lang="en-US" sz="2000" dirty="0">
                <a:solidFill>
                  <a:schemeClr val="tx1"/>
                </a:solidFill>
              </a:rPr>
              <a:t>|   TMP-24-120</a:t>
            </a:r>
            <a:endParaRPr lang="en-US" sz="2000" b="0" dirty="0">
              <a:solidFill>
                <a:schemeClr val="tx1"/>
              </a:solidFill>
            </a:endParaRPr>
          </a:p>
        </p:txBody>
      </p:sp>
      <p:sp>
        <p:nvSpPr>
          <p:cNvPr id="48" name="Subtitle 2">
            <a:extLst>
              <a:ext uri="{FF2B5EF4-FFF2-40B4-BE49-F238E27FC236}">
                <a16:creationId xmlns:a16="http://schemas.microsoft.com/office/drawing/2014/main" id="{9AD36FDB-E39A-22F8-3EB1-1A44FC6DD0B0}"/>
              </a:ext>
            </a:extLst>
          </p:cNvPr>
          <p:cNvSpPr txBox="1">
            <a:spLocks/>
          </p:cNvSpPr>
          <p:nvPr/>
        </p:nvSpPr>
        <p:spPr>
          <a:xfrm>
            <a:off x="3200400" y="3709614"/>
            <a:ext cx="11277600" cy="27051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endParaRPr lang="en-US" sz="2000" dirty="0">
              <a:solidFill>
                <a:schemeClr val="tx1"/>
              </a:solidFill>
            </a:endParaRPr>
          </a:p>
        </p:txBody>
      </p:sp>
      <p:graphicFrame>
        <p:nvGraphicFramePr>
          <p:cNvPr id="49" name="Google Shape;269;p26">
            <a:extLst>
              <a:ext uri="{FF2B5EF4-FFF2-40B4-BE49-F238E27FC236}">
                <a16:creationId xmlns:a16="http://schemas.microsoft.com/office/drawing/2014/main" id="{1BE42BF0-8415-7FE4-9462-2E5F6D1194F6}"/>
              </a:ext>
            </a:extLst>
          </p:cNvPr>
          <p:cNvGraphicFramePr/>
          <p:nvPr>
            <p:extLst>
              <p:ext uri="{D42A27DB-BD31-4B8C-83A1-F6EECF244321}">
                <p14:modId xmlns:p14="http://schemas.microsoft.com/office/powerpoint/2010/main" val="226129726"/>
              </p:ext>
            </p:extLst>
          </p:nvPr>
        </p:nvGraphicFramePr>
        <p:xfrm>
          <a:off x="3276600" y="3214315"/>
          <a:ext cx="10972800" cy="4949806"/>
        </p:xfrm>
        <a:graphic>
          <a:graphicData uri="http://schemas.openxmlformats.org/drawingml/2006/table">
            <a:tbl>
              <a:tblPr>
                <a:noFill/>
              </a:tblPr>
              <a:tblGrid>
                <a:gridCol w="4457132">
                  <a:extLst>
                    <a:ext uri="{9D8B030D-6E8A-4147-A177-3AD203B41FA5}">
                      <a16:colId xmlns:a16="http://schemas.microsoft.com/office/drawing/2014/main" val="20000"/>
                    </a:ext>
                  </a:extLst>
                </a:gridCol>
                <a:gridCol w="2042224">
                  <a:extLst>
                    <a:ext uri="{9D8B030D-6E8A-4147-A177-3AD203B41FA5}">
                      <a16:colId xmlns:a16="http://schemas.microsoft.com/office/drawing/2014/main" val="20001"/>
                    </a:ext>
                  </a:extLst>
                </a:gridCol>
                <a:gridCol w="1555981">
                  <a:extLst>
                    <a:ext uri="{9D8B030D-6E8A-4147-A177-3AD203B41FA5}">
                      <a16:colId xmlns:a16="http://schemas.microsoft.com/office/drawing/2014/main" val="20002"/>
                    </a:ext>
                  </a:extLst>
                </a:gridCol>
                <a:gridCol w="1608196">
                  <a:extLst>
                    <a:ext uri="{9D8B030D-6E8A-4147-A177-3AD203B41FA5}">
                      <a16:colId xmlns:a16="http://schemas.microsoft.com/office/drawing/2014/main" val="20003"/>
                    </a:ext>
                  </a:extLst>
                </a:gridCol>
                <a:gridCol w="1309267">
                  <a:extLst>
                    <a:ext uri="{9D8B030D-6E8A-4147-A177-3AD203B41FA5}">
                      <a16:colId xmlns:a16="http://schemas.microsoft.com/office/drawing/2014/main" val="20004"/>
                    </a:ext>
                  </a:extLst>
                </a:gridCol>
              </a:tblGrid>
              <a:tr h="1795097">
                <a:tc>
                  <a:txBody>
                    <a:bodyPr/>
                    <a:lstStyle/>
                    <a:p>
                      <a:pPr marL="0" lvl="0" indent="0" algn="l" rtl="0">
                        <a:spcBef>
                          <a:spcPts val="0"/>
                        </a:spcBef>
                        <a:spcAft>
                          <a:spcPts val="0"/>
                        </a:spcAft>
                        <a:buNone/>
                      </a:pP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C6AD5F">
                        <a:alpha val="64709"/>
                      </a:srgbClr>
                    </a:solidFill>
                  </a:tcPr>
                </a:tc>
                <a:tc>
                  <a:txBody>
                    <a:bodyPr/>
                    <a:lstStyle/>
                    <a:p>
                      <a:pPr marL="0" lvl="0" indent="0" algn="l" rtl="0">
                        <a:spcBef>
                          <a:spcPts val="0"/>
                        </a:spcBef>
                        <a:spcAft>
                          <a:spcPts val="0"/>
                        </a:spcAft>
                        <a:buNone/>
                      </a:pPr>
                      <a:r>
                        <a:rPr lang="en-US" sz="1500" dirty="0"/>
                        <a:t>Research Paper A (</a:t>
                      </a:r>
                      <a:r>
                        <a:rPr lang="en-US" sz="1600" dirty="0"/>
                        <a:t>https://doi.org/10.1002/pdi.2124)</a:t>
                      </a:r>
                      <a:endParaRPr sz="1500" b="1" dirty="0">
                        <a:solidFill>
                          <a:schemeClr val="dk1"/>
                        </a:solidFill>
                        <a:latin typeface="Inter"/>
                        <a:ea typeface="Inter"/>
                        <a:cs typeface="Inter"/>
                        <a:sym typeface="Inte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C6AD5F">
                        <a:alpha val="64709"/>
                      </a:srgbClr>
                    </a:solidFill>
                  </a:tcPr>
                </a:tc>
                <a:tc>
                  <a:txBody>
                    <a:bodyPr/>
                    <a:lstStyle/>
                    <a:p>
                      <a:pPr marL="0" lvl="0" indent="0" algn="l" rtl="0">
                        <a:spcBef>
                          <a:spcPts val="0"/>
                        </a:spcBef>
                        <a:spcAft>
                          <a:spcPts val="0"/>
                        </a:spcAft>
                        <a:buNone/>
                      </a:pPr>
                      <a:r>
                        <a:rPr lang="en-US" sz="1500" b="0" dirty="0">
                          <a:solidFill>
                            <a:schemeClr val="dk1"/>
                          </a:solidFill>
                          <a:latin typeface="Inter"/>
                          <a:ea typeface="Inter"/>
                          <a:cs typeface="Inter"/>
                          <a:sym typeface="Inter"/>
                        </a:rPr>
                        <a:t>Research Paper B (https://doi.org/10.1038%2Fs41598-019-39951-3)</a:t>
                      </a:r>
                      <a:endParaRPr sz="1500" b="0" dirty="0">
                        <a:solidFill>
                          <a:schemeClr val="dk1"/>
                        </a:solidFill>
                        <a:latin typeface="Inter"/>
                        <a:ea typeface="Inter"/>
                        <a:cs typeface="Inter"/>
                        <a:sym typeface="Inte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C6AD5F">
                        <a:alpha val="64709"/>
                      </a:srgbClr>
                    </a:solidFill>
                  </a:tcPr>
                </a:tc>
                <a:tc>
                  <a:txBody>
                    <a:bodyPr/>
                    <a:lstStyle/>
                    <a:p>
                      <a:pPr marL="0" lvl="0" indent="0" algn="l" rtl="0">
                        <a:spcBef>
                          <a:spcPts val="0"/>
                        </a:spcBef>
                        <a:spcAft>
                          <a:spcPts val="0"/>
                        </a:spcAft>
                        <a:buNone/>
                      </a:pPr>
                      <a:r>
                        <a:rPr lang="en-US" sz="1500" b="0" dirty="0">
                          <a:solidFill>
                            <a:schemeClr val="dk1"/>
                          </a:solidFill>
                          <a:latin typeface="Inter"/>
                          <a:ea typeface="Inter"/>
                          <a:cs typeface="Inter"/>
                          <a:sym typeface="Inter"/>
                        </a:rPr>
                        <a:t>Research Paper C (https://doi.org/10.1002/pdi.2124)</a:t>
                      </a:r>
                    </a:p>
                    <a:p>
                      <a:pPr marL="0" lvl="0" indent="0" algn="l" rtl="0">
                        <a:spcBef>
                          <a:spcPts val="0"/>
                        </a:spcBef>
                        <a:spcAft>
                          <a:spcPts val="0"/>
                        </a:spcAft>
                        <a:buNone/>
                      </a:pPr>
                      <a:endParaRPr sz="1500" b="1" dirty="0">
                        <a:solidFill>
                          <a:schemeClr val="dk1"/>
                        </a:solidFill>
                        <a:latin typeface="Inter"/>
                        <a:ea typeface="Inter"/>
                        <a:cs typeface="Inter"/>
                        <a:sym typeface="Inte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C6AD5F">
                        <a:alpha val="64709"/>
                      </a:srgbClr>
                    </a:solidFill>
                  </a:tcPr>
                </a:tc>
                <a:tc>
                  <a:txBody>
                    <a:bodyPr/>
                    <a:lstStyle/>
                    <a:p>
                      <a:pPr marL="0" lvl="0" indent="0" algn="l" rtl="0">
                        <a:spcBef>
                          <a:spcPts val="0"/>
                        </a:spcBef>
                        <a:spcAft>
                          <a:spcPts val="0"/>
                        </a:spcAft>
                        <a:buNone/>
                      </a:pPr>
                      <a:r>
                        <a:rPr lang="en-US" sz="1500" b="1" dirty="0">
                          <a:solidFill>
                            <a:schemeClr val="dk1"/>
                          </a:solidFill>
                          <a:latin typeface="Inter"/>
                          <a:ea typeface="Inter"/>
                          <a:cs typeface="Inter"/>
                          <a:sym typeface="Inter"/>
                        </a:rPr>
                        <a:t>Proposed System</a:t>
                      </a:r>
                      <a:endParaRPr sz="1500" b="1" dirty="0">
                        <a:solidFill>
                          <a:schemeClr val="dk1"/>
                        </a:solidFill>
                        <a:latin typeface="Inter"/>
                        <a:ea typeface="Inter"/>
                        <a:cs typeface="Inter"/>
                        <a:sym typeface="Inte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C6AD5F">
                        <a:alpha val="64709"/>
                      </a:srgbClr>
                    </a:solidFill>
                  </a:tcPr>
                </a:tc>
                <a:extLst>
                  <a:ext uri="{0D108BD9-81ED-4DB2-BD59-A6C34878D82A}">
                    <a16:rowId xmlns:a16="http://schemas.microsoft.com/office/drawing/2014/main" val="10000"/>
                  </a:ext>
                </a:extLst>
              </a:tr>
              <a:tr h="552922">
                <a:tc>
                  <a:txBody>
                    <a:bodyPr/>
                    <a:lstStyle/>
                    <a:p>
                      <a:pPr marL="0" lvl="0" indent="0" algn="l" rtl="0">
                        <a:spcBef>
                          <a:spcPts val="0"/>
                        </a:spcBef>
                        <a:spcAft>
                          <a:spcPts val="0"/>
                        </a:spcAft>
                        <a:buClr>
                          <a:schemeClr val="dk1"/>
                        </a:buClr>
                        <a:buSzPts val="1100"/>
                        <a:buFont typeface="Arial"/>
                        <a:buNone/>
                      </a:pPr>
                      <a:r>
                        <a:rPr lang="en-US" sz="1800" b="1" i="0" kern="1200" dirty="0">
                          <a:solidFill>
                            <a:schemeClr val="tx1"/>
                          </a:solidFill>
                          <a:effectLst/>
                          <a:latin typeface="+mn-lt"/>
                          <a:ea typeface="+mn-ea"/>
                          <a:cs typeface="+mn-cs"/>
                        </a:rPr>
                        <a:t>Global Prevalence of Diabetes</a:t>
                      </a:r>
                      <a:endParaRPr sz="3000" b="1" dirty="0">
                        <a:solidFill>
                          <a:schemeClr val="dk1"/>
                        </a:solidFill>
                        <a:latin typeface="Inter"/>
                        <a:ea typeface="Inter"/>
                        <a:cs typeface="Inter"/>
                        <a:sym typeface="Inte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C6AD5F">
                        <a:alpha val="64709"/>
                      </a:srgbClr>
                    </a:solidFill>
                  </a:tcPr>
                </a:tc>
                <a:tc>
                  <a:txBody>
                    <a:bodyPr/>
                    <a:lstStyle/>
                    <a:p>
                      <a:pPr marL="0" lvl="0" indent="0" algn="l" rtl="0">
                        <a:spcBef>
                          <a:spcPts val="0"/>
                        </a:spcBef>
                        <a:spcAft>
                          <a:spcPts val="0"/>
                        </a:spcAft>
                        <a:buNone/>
                      </a:pP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07325">
                <a:tc>
                  <a:txBody>
                    <a:bodyPr/>
                    <a:lstStyle/>
                    <a:p>
                      <a:pPr marL="0" lvl="0" indent="0" algn="l" rtl="0">
                        <a:spcBef>
                          <a:spcPts val="0"/>
                        </a:spcBef>
                        <a:spcAft>
                          <a:spcPts val="0"/>
                        </a:spcAft>
                        <a:buClr>
                          <a:schemeClr val="dk1"/>
                        </a:buClr>
                        <a:buSzPts val="1100"/>
                        <a:buFont typeface="Arial"/>
                        <a:buNone/>
                      </a:pPr>
                      <a:r>
                        <a:rPr lang="en-US" sz="1800" b="1" i="0" kern="1200" dirty="0">
                          <a:solidFill>
                            <a:schemeClr val="tx1"/>
                          </a:solidFill>
                          <a:effectLst/>
                          <a:latin typeface="+mn-lt"/>
                          <a:ea typeface="+mn-ea"/>
                          <a:cs typeface="+mn-cs"/>
                        </a:rPr>
                        <a:t>Historical Perspective</a:t>
                      </a:r>
                      <a:endParaRPr sz="3000" b="1" dirty="0">
                        <a:solidFill>
                          <a:schemeClr val="dk1"/>
                        </a:solidFill>
                        <a:latin typeface="Inter"/>
                        <a:ea typeface="Inter"/>
                        <a:cs typeface="Inter"/>
                        <a:sym typeface="Inte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C6AD5F">
                        <a:alpha val="64709"/>
                      </a:srgbClr>
                    </a:solidFill>
                  </a:tcPr>
                </a:tc>
                <a:tc>
                  <a:txBody>
                    <a:bodyPr/>
                    <a:lstStyle/>
                    <a:p>
                      <a:pPr marL="0" lvl="0" indent="0" algn="l" rtl="0">
                        <a:spcBef>
                          <a:spcPts val="0"/>
                        </a:spcBef>
                        <a:spcAft>
                          <a:spcPts val="0"/>
                        </a:spcAft>
                        <a:buNone/>
                      </a:pP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38640">
                <a:tc>
                  <a:txBody>
                    <a:bodyPr/>
                    <a:lstStyle/>
                    <a:p>
                      <a:pPr marL="0" lvl="0" indent="0" algn="l" rtl="0">
                        <a:spcBef>
                          <a:spcPts val="0"/>
                        </a:spcBef>
                        <a:spcAft>
                          <a:spcPts val="0"/>
                        </a:spcAft>
                        <a:buClr>
                          <a:schemeClr val="dk1"/>
                        </a:buClr>
                        <a:buSzPts val="1100"/>
                        <a:buFont typeface="Arial"/>
                        <a:buNone/>
                      </a:pPr>
                      <a:r>
                        <a:rPr lang="en-US" sz="1800" b="1" i="0" kern="1200" dirty="0">
                          <a:solidFill>
                            <a:schemeClr val="tx1"/>
                          </a:solidFill>
                          <a:effectLst/>
                          <a:latin typeface="+mn-lt"/>
                          <a:ea typeface="+mn-ea"/>
                          <a:cs typeface="+mn-cs"/>
                        </a:rPr>
                        <a:t>Infected nail images</a:t>
                      </a:r>
                      <a:endParaRPr sz="3000" b="1" dirty="0">
                        <a:solidFill>
                          <a:schemeClr val="dk1"/>
                        </a:solidFill>
                        <a:latin typeface="Inter"/>
                        <a:ea typeface="Inter"/>
                        <a:cs typeface="Inter"/>
                        <a:sym typeface="Inter"/>
                      </a:endParaRPr>
                    </a:p>
                  </a:txBody>
                  <a:tcPr marL="91425" marR="91425" marT="91425" marB="91425">
                    <a:lnL w="38100" cap="flat" cmpd="sng">
                      <a:solidFill>
                        <a:srgbClr val="9E9E9E"/>
                      </a:solidFill>
                      <a:prstDash val="solid"/>
                      <a:round/>
                      <a:headEnd type="none" w="sm" len="sm"/>
                      <a:tailEnd type="none" w="sm" len="sm"/>
                    </a:lnL>
                    <a:lnR w="38100" cap="flat" cmpd="sng" algn="ctr">
                      <a:solidFill>
                        <a:srgbClr val="9E9E9E"/>
                      </a:solidFill>
                      <a:prstDash val="solid"/>
                      <a:round/>
                      <a:headEnd type="none" w="sm" len="sm"/>
                      <a:tailEnd type="none" w="sm" len="sm"/>
                    </a:lnR>
                    <a:lnT w="38100" cap="flat" cmpd="sng" algn="ctr">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C6AD5F">
                        <a:alpha val="64709"/>
                      </a:srgbClr>
                    </a:solidFill>
                  </a:tcPr>
                </a:tc>
                <a:tc>
                  <a:txBody>
                    <a:bodyPr/>
                    <a:lstStyle/>
                    <a:p>
                      <a:pPr marL="0" lvl="0" indent="0" algn="l" rtl="0">
                        <a:spcBef>
                          <a:spcPts val="0"/>
                        </a:spcBef>
                        <a:spcAft>
                          <a:spcPts val="0"/>
                        </a:spcAft>
                        <a:buNone/>
                      </a:pPr>
                      <a:endParaRPr dirty="0"/>
                    </a:p>
                  </a:txBody>
                  <a:tcPr marL="91425" marR="91425" marT="91425" marB="91425">
                    <a:lnL w="38100" cap="flat" cmpd="sng" algn="ctr">
                      <a:solidFill>
                        <a:srgbClr val="9E9E9E"/>
                      </a:solidFill>
                      <a:prstDash val="solid"/>
                      <a:round/>
                      <a:headEnd type="none" w="sm" len="sm"/>
                      <a:tailEnd type="none" w="sm" len="sm"/>
                    </a:lnL>
                    <a:lnR w="38100" cap="flat" cmpd="sng" algn="ctr">
                      <a:solidFill>
                        <a:srgbClr val="9E9E9E"/>
                      </a:solidFill>
                      <a:prstDash val="solid"/>
                      <a:round/>
                      <a:headEnd type="none" w="sm" len="sm"/>
                      <a:tailEnd type="none" w="sm" len="sm"/>
                    </a:lnR>
                    <a:lnT w="38100" cap="flat" cmpd="sng" algn="ctr">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38100" cap="flat" cmpd="sng" algn="ctr">
                      <a:solidFill>
                        <a:srgbClr val="9E9E9E"/>
                      </a:solidFill>
                      <a:prstDash val="solid"/>
                      <a:round/>
                      <a:headEnd type="none" w="sm" len="sm"/>
                      <a:tailEnd type="none" w="sm" len="sm"/>
                    </a:lnL>
                    <a:lnR w="38100" cap="flat" cmpd="sng" algn="ctr">
                      <a:solidFill>
                        <a:srgbClr val="9E9E9E"/>
                      </a:solidFill>
                      <a:prstDash val="solid"/>
                      <a:round/>
                      <a:headEnd type="none" w="sm" len="sm"/>
                      <a:tailEnd type="none" w="sm" len="sm"/>
                    </a:lnR>
                    <a:lnT w="38100" cap="flat" cmpd="sng" algn="ctr">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lgn="ctr">
                      <a:solidFill>
                        <a:srgbClr val="9E9E9E"/>
                      </a:solidFill>
                      <a:prstDash val="solid"/>
                      <a:round/>
                      <a:headEnd type="none" w="sm" len="sm"/>
                      <a:tailEnd type="none" w="sm" len="sm"/>
                    </a:lnL>
                    <a:lnR w="38100" cap="flat" cmpd="sng" algn="ctr">
                      <a:solidFill>
                        <a:srgbClr val="9E9E9E"/>
                      </a:solidFill>
                      <a:prstDash val="solid"/>
                      <a:round/>
                      <a:headEnd type="none" w="sm" len="sm"/>
                      <a:tailEnd type="none" w="sm" len="sm"/>
                    </a:lnR>
                    <a:lnT w="38100" cap="flat" cmpd="sng" algn="ctr">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38100" cap="flat" cmpd="sng" algn="ctr">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lgn="ctr">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793822">
                <a:tc>
                  <a:txBody>
                    <a:bodyPr/>
                    <a:lstStyle/>
                    <a:p>
                      <a:pPr marL="0" lvl="0" indent="0" algn="l" rtl="0">
                        <a:spcBef>
                          <a:spcPts val="0"/>
                        </a:spcBef>
                        <a:spcAft>
                          <a:spcPts val="0"/>
                        </a:spcAft>
                        <a:buClr>
                          <a:schemeClr val="dk1"/>
                        </a:buClr>
                        <a:buSzPts val="1100"/>
                        <a:buFont typeface="Arial"/>
                        <a:buNone/>
                      </a:pPr>
                      <a:r>
                        <a:rPr lang="en-US" sz="1800" b="1" i="0" kern="1200" dirty="0">
                          <a:solidFill>
                            <a:schemeClr val="tx1"/>
                          </a:solidFill>
                          <a:effectLst/>
                          <a:latin typeface="+mn-lt"/>
                          <a:ea typeface="+mn-ea"/>
                          <a:cs typeface="+mn-cs"/>
                        </a:rPr>
                        <a:t>Telemedicine Standards</a:t>
                      </a:r>
                      <a:endParaRPr sz="3000" b="1" dirty="0">
                        <a:solidFill>
                          <a:schemeClr val="dk1"/>
                        </a:solidFill>
                        <a:latin typeface="Inter"/>
                        <a:ea typeface="Inter"/>
                        <a:cs typeface="Inter"/>
                        <a:sym typeface="Inter"/>
                      </a:endParaRPr>
                    </a:p>
                  </a:txBody>
                  <a:tcPr marL="91425" marR="91425" marT="91425" marB="91425">
                    <a:lnL w="38100" cap="flat" cmpd="sng">
                      <a:solidFill>
                        <a:srgbClr val="9E9E9E"/>
                      </a:solidFill>
                      <a:prstDash val="solid"/>
                      <a:round/>
                      <a:headEnd type="none" w="sm" len="sm"/>
                      <a:tailEnd type="none" w="sm" len="sm"/>
                    </a:lnL>
                    <a:lnR w="38100" cap="flat" cmpd="sng" algn="ctr">
                      <a:solidFill>
                        <a:srgbClr val="9E9E9E"/>
                      </a:solidFill>
                      <a:prstDash val="solid"/>
                      <a:round/>
                      <a:headEnd type="none" w="sm" len="sm"/>
                      <a:tailEnd type="none" w="sm" len="sm"/>
                    </a:lnR>
                    <a:lnT w="38100" cap="flat" cmpd="sng" algn="ctr">
                      <a:solidFill>
                        <a:srgbClr val="9E9E9E"/>
                      </a:solidFill>
                      <a:prstDash val="solid"/>
                      <a:round/>
                      <a:headEnd type="none" w="sm" len="sm"/>
                      <a:tailEnd type="none" w="sm" len="sm"/>
                    </a:lnT>
                    <a:lnB w="38100" cap="flat" cmpd="sng" algn="ctr">
                      <a:solidFill>
                        <a:srgbClr val="9E9E9E"/>
                      </a:solidFill>
                      <a:prstDash val="solid"/>
                      <a:round/>
                      <a:headEnd type="none" w="sm" len="sm"/>
                      <a:tailEnd type="none" w="sm" len="sm"/>
                    </a:lnB>
                    <a:solidFill>
                      <a:srgbClr val="C6AD5F">
                        <a:alpha val="64709"/>
                      </a:srgbClr>
                    </a:solidFill>
                  </a:tcPr>
                </a:tc>
                <a:tc>
                  <a:txBody>
                    <a:bodyPr/>
                    <a:lstStyle/>
                    <a:p>
                      <a:pPr marL="0" lvl="0" indent="0" algn="l" rtl="0">
                        <a:spcBef>
                          <a:spcPts val="0"/>
                        </a:spcBef>
                        <a:spcAft>
                          <a:spcPts val="0"/>
                        </a:spcAft>
                        <a:buNone/>
                      </a:pPr>
                      <a:endParaRPr dirty="0"/>
                    </a:p>
                  </a:txBody>
                  <a:tcPr marL="91425" marR="91425" marT="91425" marB="91425">
                    <a:lnL w="38100" cap="flat" cmpd="sng" algn="ctr">
                      <a:solidFill>
                        <a:srgbClr val="9E9E9E"/>
                      </a:solidFill>
                      <a:prstDash val="solid"/>
                      <a:round/>
                      <a:headEnd type="none" w="sm" len="sm"/>
                      <a:tailEnd type="none" w="sm" len="sm"/>
                    </a:lnL>
                    <a:lnR w="38100" cap="flat" cmpd="sng" algn="ctr">
                      <a:solidFill>
                        <a:srgbClr val="9E9E9E"/>
                      </a:solidFill>
                      <a:prstDash val="solid"/>
                      <a:round/>
                      <a:headEnd type="none" w="sm" len="sm"/>
                      <a:tailEnd type="none" w="sm" len="sm"/>
                    </a:lnR>
                    <a:lnT w="38100" cap="flat" cmpd="sng" algn="ctr">
                      <a:solidFill>
                        <a:srgbClr val="9E9E9E"/>
                      </a:solidFill>
                      <a:prstDash val="solid"/>
                      <a:round/>
                      <a:headEnd type="none" w="sm" len="sm"/>
                      <a:tailEnd type="none" w="sm" len="sm"/>
                    </a:lnT>
                    <a:lnB w="38100" cap="flat" cmpd="sng" algn="ctr">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38100" cap="flat" cmpd="sng" algn="ctr">
                      <a:solidFill>
                        <a:srgbClr val="9E9E9E"/>
                      </a:solidFill>
                      <a:prstDash val="solid"/>
                      <a:round/>
                      <a:headEnd type="none" w="sm" len="sm"/>
                      <a:tailEnd type="none" w="sm" len="sm"/>
                    </a:lnL>
                    <a:lnR w="38100" cap="flat" cmpd="sng" algn="ctr">
                      <a:solidFill>
                        <a:srgbClr val="9E9E9E"/>
                      </a:solidFill>
                      <a:prstDash val="solid"/>
                      <a:round/>
                      <a:headEnd type="none" w="sm" len="sm"/>
                      <a:tailEnd type="none" w="sm" len="sm"/>
                    </a:lnR>
                    <a:lnT w="38100" cap="flat" cmpd="sng" algn="ctr">
                      <a:solidFill>
                        <a:srgbClr val="9E9E9E"/>
                      </a:solidFill>
                      <a:prstDash val="solid"/>
                      <a:round/>
                      <a:headEnd type="none" w="sm" len="sm"/>
                      <a:tailEnd type="none" w="sm" len="sm"/>
                    </a:lnT>
                    <a:lnB w="38100" cap="flat" cmpd="sng" algn="ctr">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38100" cap="flat" cmpd="sng" algn="ctr">
                      <a:solidFill>
                        <a:srgbClr val="9E9E9E"/>
                      </a:solidFill>
                      <a:prstDash val="solid"/>
                      <a:round/>
                      <a:headEnd type="none" w="sm" len="sm"/>
                      <a:tailEnd type="none" w="sm" len="sm"/>
                    </a:lnL>
                    <a:lnR w="38100" cap="flat" cmpd="sng" algn="ctr">
                      <a:solidFill>
                        <a:srgbClr val="9E9E9E"/>
                      </a:solidFill>
                      <a:prstDash val="solid"/>
                      <a:round/>
                      <a:headEnd type="none" w="sm" len="sm"/>
                      <a:tailEnd type="none" w="sm" len="sm"/>
                    </a:lnR>
                    <a:lnT w="38100" cap="flat" cmpd="sng" algn="ctr">
                      <a:solidFill>
                        <a:srgbClr val="9E9E9E"/>
                      </a:solidFill>
                      <a:prstDash val="solid"/>
                      <a:round/>
                      <a:headEnd type="none" w="sm" len="sm"/>
                      <a:tailEnd type="none" w="sm" len="sm"/>
                    </a:lnT>
                    <a:lnB w="38100" cap="flat" cmpd="sng" algn="ctr">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38100" cap="flat" cmpd="sng" algn="ctr">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lgn="ctr">
                      <a:solidFill>
                        <a:srgbClr val="9E9E9E"/>
                      </a:solidFill>
                      <a:prstDash val="solid"/>
                      <a:round/>
                      <a:headEnd type="none" w="sm" len="sm"/>
                      <a:tailEnd type="none" w="sm" len="sm"/>
                    </a:lnT>
                    <a:lnB w="38100"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762000">
                <a:tc>
                  <a:txBody>
                    <a:bodyPr/>
                    <a:lstStyle/>
                    <a:p>
                      <a:pPr marL="0" lvl="0" indent="0" algn="l" rtl="0">
                        <a:spcBef>
                          <a:spcPts val="0"/>
                        </a:spcBef>
                        <a:spcAft>
                          <a:spcPts val="0"/>
                        </a:spcAft>
                        <a:buClr>
                          <a:schemeClr val="dk1"/>
                        </a:buClr>
                        <a:buSzPts val="1100"/>
                        <a:buFont typeface="Arial"/>
                        <a:buNone/>
                      </a:pPr>
                      <a:r>
                        <a:rPr lang="en-US" sz="1800" b="1" i="0" kern="1200" dirty="0">
                          <a:solidFill>
                            <a:schemeClr val="tx1"/>
                          </a:solidFill>
                          <a:effectLst/>
                          <a:latin typeface="+mn-lt"/>
                          <a:ea typeface="+mn-ea"/>
                          <a:cs typeface="+mn-cs"/>
                        </a:rPr>
                        <a:t>Definition and Prevalence of Diabetic infected nail </a:t>
                      </a:r>
                      <a:endParaRPr sz="3000" b="1" dirty="0">
                        <a:solidFill>
                          <a:schemeClr val="dk1"/>
                        </a:solidFill>
                        <a:latin typeface="Inter"/>
                        <a:ea typeface="Inter"/>
                        <a:cs typeface="Inter"/>
                        <a:sym typeface="Inter"/>
                      </a:endParaRPr>
                    </a:p>
                  </a:txBody>
                  <a:tcPr marL="91425" marR="91425" marT="91425" marB="91425">
                    <a:lnL w="38100" cap="flat" cmpd="sng">
                      <a:solidFill>
                        <a:srgbClr val="9E9E9E"/>
                      </a:solidFill>
                      <a:prstDash val="solid"/>
                      <a:round/>
                      <a:headEnd type="none" w="sm" len="sm"/>
                      <a:tailEnd type="none" w="sm" len="sm"/>
                    </a:lnL>
                    <a:lnR w="38100" cap="flat" cmpd="sng" algn="ctr">
                      <a:solidFill>
                        <a:srgbClr val="9E9E9E"/>
                      </a:solidFill>
                      <a:prstDash val="solid"/>
                      <a:round/>
                      <a:headEnd type="none" w="sm" len="sm"/>
                      <a:tailEnd type="none" w="sm" len="sm"/>
                    </a:lnR>
                    <a:lnT w="38100" cap="flat" cmpd="sng" algn="ctr">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C6AD5F">
                        <a:alpha val="64709"/>
                      </a:srgbClr>
                    </a:solidFill>
                  </a:tcPr>
                </a:tc>
                <a:tc>
                  <a:txBody>
                    <a:bodyPr/>
                    <a:lstStyle/>
                    <a:p>
                      <a:pPr marL="0" lvl="0" indent="0" algn="l" rtl="0">
                        <a:spcBef>
                          <a:spcPts val="0"/>
                        </a:spcBef>
                        <a:spcAft>
                          <a:spcPts val="0"/>
                        </a:spcAft>
                        <a:buNone/>
                      </a:pPr>
                      <a:endParaRPr dirty="0"/>
                    </a:p>
                  </a:txBody>
                  <a:tcPr marL="91425" marR="91425" marT="91425" marB="91425">
                    <a:lnL w="38100" cap="flat" cmpd="sng" algn="ctr">
                      <a:solidFill>
                        <a:srgbClr val="9E9E9E"/>
                      </a:solidFill>
                      <a:prstDash val="solid"/>
                      <a:round/>
                      <a:headEnd type="none" w="sm" len="sm"/>
                      <a:tailEnd type="none" w="sm" len="sm"/>
                    </a:lnL>
                    <a:lnR w="38100" cap="flat" cmpd="sng" algn="ctr">
                      <a:solidFill>
                        <a:srgbClr val="9E9E9E"/>
                      </a:solidFill>
                      <a:prstDash val="solid"/>
                      <a:round/>
                      <a:headEnd type="none" w="sm" len="sm"/>
                      <a:tailEnd type="none" w="sm" len="sm"/>
                    </a:lnR>
                    <a:lnT w="38100" cap="flat" cmpd="sng" algn="ctr">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38100" cap="flat" cmpd="sng" algn="ctr">
                      <a:solidFill>
                        <a:srgbClr val="9E9E9E"/>
                      </a:solidFill>
                      <a:prstDash val="solid"/>
                      <a:round/>
                      <a:headEnd type="none" w="sm" len="sm"/>
                      <a:tailEnd type="none" w="sm" len="sm"/>
                    </a:lnL>
                    <a:lnR w="38100" cap="flat" cmpd="sng" algn="ctr">
                      <a:solidFill>
                        <a:srgbClr val="9E9E9E"/>
                      </a:solidFill>
                      <a:prstDash val="solid"/>
                      <a:round/>
                      <a:headEnd type="none" w="sm" len="sm"/>
                      <a:tailEnd type="none" w="sm" len="sm"/>
                    </a:lnR>
                    <a:lnT w="38100" cap="flat" cmpd="sng" algn="ctr">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lgn="ctr">
                      <a:solidFill>
                        <a:srgbClr val="9E9E9E"/>
                      </a:solidFill>
                      <a:prstDash val="solid"/>
                      <a:round/>
                      <a:headEnd type="none" w="sm" len="sm"/>
                      <a:tailEnd type="none" w="sm" len="sm"/>
                    </a:lnL>
                    <a:lnR w="38100" cap="flat" cmpd="sng" algn="ctr">
                      <a:solidFill>
                        <a:srgbClr val="9E9E9E"/>
                      </a:solidFill>
                      <a:prstDash val="solid"/>
                      <a:round/>
                      <a:headEnd type="none" w="sm" len="sm"/>
                      <a:tailEnd type="none" w="sm" len="sm"/>
                    </a:lnR>
                    <a:lnT w="38100" cap="flat" cmpd="sng" algn="ctr">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38100" cap="flat" cmpd="sng" algn="ctr">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lgn="ctr">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539988193"/>
                  </a:ext>
                </a:extLst>
              </a:tr>
            </a:tbl>
          </a:graphicData>
        </a:graphic>
      </p:graphicFrame>
      <p:grpSp>
        <p:nvGrpSpPr>
          <p:cNvPr id="50" name="Group 76">
            <a:extLst>
              <a:ext uri="{FF2B5EF4-FFF2-40B4-BE49-F238E27FC236}">
                <a16:creationId xmlns:a16="http://schemas.microsoft.com/office/drawing/2014/main" id="{F79D9075-8412-221F-ECC6-026A226D5318}"/>
              </a:ext>
            </a:extLst>
          </p:cNvPr>
          <p:cNvGrpSpPr/>
          <p:nvPr/>
        </p:nvGrpSpPr>
        <p:grpSpPr>
          <a:xfrm>
            <a:off x="10363200" y="5768494"/>
            <a:ext cx="304746" cy="336976"/>
            <a:chOff x="0" y="0"/>
            <a:chExt cx="645881" cy="917919"/>
          </a:xfrm>
        </p:grpSpPr>
        <p:sp>
          <p:nvSpPr>
            <p:cNvPr id="51" name="Freeform 77">
              <a:extLst>
                <a:ext uri="{FF2B5EF4-FFF2-40B4-BE49-F238E27FC236}">
                  <a16:creationId xmlns:a16="http://schemas.microsoft.com/office/drawing/2014/main" id="{D8984241-DDAD-3EBA-0C79-20CADE0D35AF}"/>
                </a:ext>
              </a:extLst>
            </p:cNvPr>
            <p:cNvSpPr/>
            <p:nvPr/>
          </p:nvSpPr>
          <p:spPr>
            <a:xfrm>
              <a:off x="0" y="0"/>
              <a:ext cx="645922" cy="917956"/>
            </a:xfrm>
            <a:custGeom>
              <a:avLst/>
              <a:gdLst/>
              <a:ahLst/>
              <a:cxnLst/>
              <a:rect l="l" t="t" r="r" b="b"/>
              <a:pathLst>
                <a:path w="645922" h="917956">
                  <a:moveTo>
                    <a:pt x="0" y="0"/>
                  </a:moveTo>
                  <a:lnTo>
                    <a:pt x="645922" y="0"/>
                  </a:lnTo>
                  <a:lnTo>
                    <a:pt x="645922" y="917956"/>
                  </a:lnTo>
                  <a:lnTo>
                    <a:pt x="0" y="917956"/>
                  </a:lnTo>
                  <a:lnTo>
                    <a:pt x="0" y="0"/>
                  </a:lnTo>
                  <a:close/>
                </a:path>
              </a:pathLst>
            </a:custGeom>
            <a:blipFill>
              <a:blip r:embed="rId3"/>
              <a:stretch>
                <a:fillRect l="-617" r="-611" b="4"/>
              </a:stretch>
            </a:blipFill>
          </p:spPr>
          <p:txBody>
            <a:bodyPr/>
            <a:lstStyle/>
            <a:p>
              <a:endParaRPr lang="en-US"/>
            </a:p>
          </p:txBody>
        </p:sp>
      </p:grpSp>
      <p:grpSp>
        <p:nvGrpSpPr>
          <p:cNvPr id="52" name="Group 66">
            <a:extLst>
              <a:ext uri="{FF2B5EF4-FFF2-40B4-BE49-F238E27FC236}">
                <a16:creationId xmlns:a16="http://schemas.microsoft.com/office/drawing/2014/main" id="{6539FB6D-D23C-6139-DF3D-9C3A27491546}"/>
              </a:ext>
            </a:extLst>
          </p:cNvPr>
          <p:cNvGrpSpPr/>
          <p:nvPr/>
        </p:nvGrpSpPr>
        <p:grpSpPr>
          <a:xfrm rot="831944">
            <a:off x="11852247" y="5202160"/>
            <a:ext cx="457510" cy="399859"/>
            <a:chOff x="0" y="0"/>
            <a:chExt cx="782125" cy="1117321"/>
          </a:xfrm>
        </p:grpSpPr>
        <p:sp>
          <p:nvSpPr>
            <p:cNvPr id="53" name="Freeform 67">
              <a:extLst>
                <a:ext uri="{FF2B5EF4-FFF2-40B4-BE49-F238E27FC236}">
                  <a16:creationId xmlns:a16="http://schemas.microsoft.com/office/drawing/2014/main" id="{B256B58C-7304-68B7-5AA4-026A1504DF80}"/>
                </a:ext>
              </a:extLst>
            </p:cNvPr>
            <p:cNvSpPr/>
            <p:nvPr/>
          </p:nvSpPr>
          <p:spPr>
            <a:xfrm>
              <a:off x="0" y="0"/>
              <a:ext cx="782066" cy="1117346"/>
            </a:xfrm>
            <a:custGeom>
              <a:avLst/>
              <a:gdLst/>
              <a:ahLst/>
              <a:cxnLst/>
              <a:rect l="l" t="t" r="r" b="b"/>
              <a:pathLst>
                <a:path w="782066" h="1117346">
                  <a:moveTo>
                    <a:pt x="0" y="0"/>
                  </a:moveTo>
                  <a:lnTo>
                    <a:pt x="782066" y="0"/>
                  </a:lnTo>
                  <a:lnTo>
                    <a:pt x="782066" y="1117346"/>
                  </a:lnTo>
                  <a:lnTo>
                    <a:pt x="0" y="1117346"/>
                  </a:lnTo>
                  <a:lnTo>
                    <a:pt x="0" y="0"/>
                  </a:lnTo>
                  <a:close/>
                </a:path>
              </a:pathLst>
            </a:custGeom>
            <a:blipFill>
              <a:blip r:embed="rId4"/>
              <a:stretch>
                <a:fillRect l="-1136" r="-1144" b="2"/>
              </a:stretch>
            </a:blipFill>
          </p:spPr>
          <p:txBody>
            <a:bodyPr/>
            <a:lstStyle/>
            <a:p>
              <a:endParaRPr lang="en-US" dirty="0"/>
            </a:p>
          </p:txBody>
        </p:sp>
      </p:grpSp>
      <p:grpSp>
        <p:nvGrpSpPr>
          <p:cNvPr id="54" name="Group 66">
            <a:extLst>
              <a:ext uri="{FF2B5EF4-FFF2-40B4-BE49-F238E27FC236}">
                <a16:creationId xmlns:a16="http://schemas.microsoft.com/office/drawing/2014/main" id="{75AEF921-F0A9-3A65-8DCD-5B8442B6F691}"/>
              </a:ext>
            </a:extLst>
          </p:cNvPr>
          <p:cNvGrpSpPr/>
          <p:nvPr/>
        </p:nvGrpSpPr>
        <p:grpSpPr>
          <a:xfrm rot="831944">
            <a:off x="10246416" y="5202160"/>
            <a:ext cx="457510" cy="399859"/>
            <a:chOff x="0" y="0"/>
            <a:chExt cx="782125" cy="1117321"/>
          </a:xfrm>
        </p:grpSpPr>
        <p:sp>
          <p:nvSpPr>
            <p:cNvPr id="55" name="Freeform 67">
              <a:extLst>
                <a:ext uri="{FF2B5EF4-FFF2-40B4-BE49-F238E27FC236}">
                  <a16:creationId xmlns:a16="http://schemas.microsoft.com/office/drawing/2014/main" id="{A8006E1B-31D3-7F96-17A0-CA09AEAC8760}"/>
                </a:ext>
              </a:extLst>
            </p:cNvPr>
            <p:cNvSpPr/>
            <p:nvPr/>
          </p:nvSpPr>
          <p:spPr>
            <a:xfrm>
              <a:off x="0" y="0"/>
              <a:ext cx="782066" cy="1117346"/>
            </a:xfrm>
            <a:custGeom>
              <a:avLst/>
              <a:gdLst/>
              <a:ahLst/>
              <a:cxnLst/>
              <a:rect l="l" t="t" r="r" b="b"/>
              <a:pathLst>
                <a:path w="782066" h="1117346">
                  <a:moveTo>
                    <a:pt x="0" y="0"/>
                  </a:moveTo>
                  <a:lnTo>
                    <a:pt x="782066" y="0"/>
                  </a:lnTo>
                  <a:lnTo>
                    <a:pt x="782066" y="1117346"/>
                  </a:lnTo>
                  <a:lnTo>
                    <a:pt x="0" y="1117346"/>
                  </a:lnTo>
                  <a:lnTo>
                    <a:pt x="0" y="0"/>
                  </a:lnTo>
                  <a:close/>
                </a:path>
              </a:pathLst>
            </a:custGeom>
            <a:blipFill>
              <a:blip r:embed="rId4"/>
              <a:stretch>
                <a:fillRect l="-1136" r="-1144" b="2"/>
              </a:stretch>
            </a:blipFill>
          </p:spPr>
          <p:txBody>
            <a:bodyPr/>
            <a:lstStyle/>
            <a:p>
              <a:endParaRPr lang="en-US" dirty="0"/>
            </a:p>
          </p:txBody>
        </p:sp>
      </p:grpSp>
      <p:grpSp>
        <p:nvGrpSpPr>
          <p:cNvPr id="56" name="Group 66">
            <a:extLst>
              <a:ext uri="{FF2B5EF4-FFF2-40B4-BE49-F238E27FC236}">
                <a16:creationId xmlns:a16="http://schemas.microsoft.com/office/drawing/2014/main" id="{49011790-A717-8372-60EB-3AC36C48319A}"/>
              </a:ext>
            </a:extLst>
          </p:cNvPr>
          <p:cNvGrpSpPr/>
          <p:nvPr/>
        </p:nvGrpSpPr>
        <p:grpSpPr>
          <a:xfrm rot="831944">
            <a:off x="8264244" y="5114779"/>
            <a:ext cx="457510" cy="399859"/>
            <a:chOff x="0" y="0"/>
            <a:chExt cx="782125" cy="1117321"/>
          </a:xfrm>
        </p:grpSpPr>
        <p:sp>
          <p:nvSpPr>
            <p:cNvPr id="57" name="Freeform 67">
              <a:extLst>
                <a:ext uri="{FF2B5EF4-FFF2-40B4-BE49-F238E27FC236}">
                  <a16:creationId xmlns:a16="http://schemas.microsoft.com/office/drawing/2014/main" id="{F800A752-380B-2AC1-3314-E68751922C13}"/>
                </a:ext>
              </a:extLst>
            </p:cNvPr>
            <p:cNvSpPr/>
            <p:nvPr/>
          </p:nvSpPr>
          <p:spPr>
            <a:xfrm>
              <a:off x="0" y="0"/>
              <a:ext cx="782066" cy="1117346"/>
            </a:xfrm>
            <a:custGeom>
              <a:avLst/>
              <a:gdLst/>
              <a:ahLst/>
              <a:cxnLst/>
              <a:rect l="l" t="t" r="r" b="b"/>
              <a:pathLst>
                <a:path w="782066" h="1117346">
                  <a:moveTo>
                    <a:pt x="0" y="0"/>
                  </a:moveTo>
                  <a:lnTo>
                    <a:pt x="782066" y="0"/>
                  </a:lnTo>
                  <a:lnTo>
                    <a:pt x="782066" y="1117346"/>
                  </a:lnTo>
                  <a:lnTo>
                    <a:pt x="0" y="1117346"/>
                  </a:lnTo>
                  <a:lnTo>
                    <a:pt x="0" y="0"/>
                  </a:lnTo>
                  <a:close/>
                </a:path>
              </a:pathLst>
            </a:custGeom>
            <a:blipFill>
              <a:blip r:embed="rId4"/>
              <a:stretch>
                <a:fillRect l="-1136" r="-1144" b="2"/>
              </a:stretch>
            </a:blipFill>
          </p:spPr>
          <p:txBody>
            <a:bodyPr/>
            <a:lstStyle/>
            <a:p>
              <a:endParaRPr lang="en-US" dirty="0"/>
            </a:p>
          </p:txBody>
        </p:sp>
      </p:grpSp>
      <p:grpSp>
        <p:nvGrpSpPr>
          <p:cNvPr id="58" name="Group 66">
            <a:extLst>
              <a:ext uri="{FF2B5EF4-FFF2-40B4-BE49-F238E27FC236}">
                <a16:creationId xmlns:a16="http://schemas.microsoft.com/office/drawing/2014/main" id="{A4B04FFE-E25A-3FA9-7364-FAF9AE2ACE83}"/>
              </a:ext>
            </a:extLst>
          </p:cNvPr>
          <p:cNvGrpSpPr/>
          <p:nvPr/>
        </p:nvGrpSpPr>
        <p:grpSpPr>
          <a:xfrm rot="831944">
            <a:off x="13276935" y="5158232"/>
            <a:ext cx="457510" cy="399859"/>
            <a:chOff x="0" y="0"/>
            <a:chExt cx="782125" cy="1117321"/>
          </a:xfrm>
        </p:grpSpPr>
        <p:sp>
          <p:nvSpPr>
            <p:cNvPr id="59" name="Freeform 67">
              <a:extLst>
                <a:ext uri="{FF2B5EF4-FFF2-40B4-BE49-F238E27FC236}">
                  <a16:creationId xmlns:a16="http://schemas.microsoft.com/office/drawing/2014/main" id="{AFFAA89A-07B6-8CFB-3A9E-5C87AB09BFEB}"/>
                </a:ext>
              </a:extLst>
            </p:cNvPr>
            <p:cNvSpPr/>
            <p:nvPr/>
          </p:nvSpPr>
          <p:spPr>
            <a:xfrm>
              <a:off x="0" y="0"/>
              <a:ext cx="782066" cy="1117346"/>
            </a:xfrm>
            <a:custGeom>
              <a:avLst/>
              <a:gdLst/>
              <a:ahLst/>
              <a:cxnLst/>
              <a:rect l="l" t="t" r="r" b="b"/>
              <a:pathLst>
                <a:path w="782066" h="1117346">
                  <a:moveTo>
                    <a:pt x="0" y="0"/>
                  </a:moveTo>
                  <a:lnTo>
                    <a:pt x="782066" y="0"/>
                  </a:lnTo>
                  <a:lnTo>
                    <a:pt x="782066" y="1117346"/>
                  </a:lnTo>
                  <a:lnTo>
                    <a:pt x="0" y="1117346"/>
                  </a:lnTo>
                  <a:lnTo>
                    <a:pt x="0" y="0"/>
                  </a:lnTo>
                  <a:close/>
                </a:path>
              </a:pathLst>
            </a:custGeom>
            <a:blipFill>
              <a:blip r:embed="rId4"/>
              <a:stretch>
                <a:fillRect l="-1136" r="-1144" b="2"/>
              </a:stretch>
            </a:blipFill>
          </p:spPr>
          <p:txBody>
            <a:bodyPr/>
            <a:lstStyle/>
            <a:p>
              <a:endParaRPr lang="en-US" dirty="0"/>
            </a:p>
          </p:txBody>
        </p:sp>
      </p:grpSp>
      <p:grpSp>
        <p:nvGrpSpPr>
          <p:cNvPr id="60" name="Group 66">
            <a:extLst>
              <a:ext uri="{FF2B5EF4-FFF2-40B4-BE49-F238E27FC236}">
                <a16:creationId xmlns:a16="http://schemas.microsoft.com/office/drawing/2014/main" id="{AC0847F6-BE3F-0CB3-5A86-A043D5F8F1D4}"/>
              </a:ext>
            </a:extLst>
          </p:cNvPr>
          <p:cNvGrpSpPr/>
          <p:nvPr/>
        </p:nvGrpSpPr>
        <p:grpSpPr>
          <a:xfrm rot="831944">
            <a:off x="8275540" y="5656696"/>
            <a:ext cx="457510" cy="399859"/>
            <a:chOff x="0" y="0"/>
            <a:chExt cx="782125" cy="1117321"/>
          </a:xfrm>
        </p:grpSpPr>
        <p:sp>
          <p:nvSpPr>
            <p:cNvPr id="61" name="Freeform 67">
              <a:extLst>
                <a:ext uri="{FF2B5EF4-FFF2-40B4-BE49-F238E27FC236}">
                  <a16:creationId xmlns:a16="http://schemas.microsoft.com/office/drawing/2014/main" id="{2EEE55A4-EA8D-9291-8DAB-14BEF9D82A76}"/>
                </a:ext>
              </a:extLst>
            </p:cNvPr>
            <p:cNvSpPr/>
            <p:nvPr/>
          </p:nvSpPr>
          <p:spPr>
            <a:xfrm>
              <a:off x="0" y="0"/>
              <a:ext cx="782066" cy="1117346"/>
            </a:xfrm>
            <a:custGeom>
              <a:avLst/>
              <a:gdLst/>
              <a:ahLst/>
              <a:cxnLst/>
              <a:rect l="l" t="t" r="r" b="b"/>
              <a:pathLst>
                <a:path w="782066" h="1117346">
                  <a:moveTo>
                    <a:pt x="0" y="0"/>
                  </a:moveTo>
                  <a:lnTo>
                    <a:pt x="782066" y="0"/>
                  </a:lnTo>
                  <a:lnTo>
                    <a:pt x="782066" y="1117346"/>
                  </a:lnTo>
                  <a:lnTo>
                    <a:pt x="0" y="1117346"/>
                  </a:lnTo>
                  <a:lnTo>
                    <a:pt x="0" y="0"/>
                  </a:lnTo>
                  <a:close/>
                </a:path>
              </a:pathLst>
            </a:custGeom>
            <a:blipFill>
              <a:blip r:embed="rId4"/>
              <a:stretch>
                <a:fillRect l="-1136" r="-1144" b="2"/>
              </a:stretch>
            </a:blipFill>
          </p:spPr>
          <p:txBody>
            <a:bodyPr/>
            <a:lstStyle/>
            <a:p>
              <a:endParaRPr lang="en-US" dirty="0"/>
            </a:p>
          </p:txBody>
        </p:sp>
      </p:grpSp>
      <p:grpSp>
        <p:nvGrpSpPr>
          <p:cNvPr id="62" name="Group 66">
            <a:extLst>
              <a:ext uri="{FF2B5EF4-FFF2-40B4-BE49-F238E27FC236}">
                <a16:creationId xmlns:a16="http://schemas.microsoft.com/office/drawing/2014/main" id="{4BCAD31B-D74D-A464-A4DB-5F13927FE6D4}"/>
              </a:ext>
            </a:extLst>
          </p:cNvPr>
          <p:cNvGrpSpPr/>
          <p:nvPr/>
        </p:nvGrpSpPr>
        <p:grpSpPr>
          <a:xfrm rot="831944">
            <a:off x="11887045" y="5686647"/>
            <a:ext cx="457510" cy="399859"/>
            <a:chOff x="0" y="0"/>
            <a:chExt cx="782125" cy="1117321"/>
          </a:xfrm>
        </p:grpSpPr>
        <p:sp>
          <p:nvSpPr>
            <p:cNvPr id="63" name="Freeform 67">
              <a:extLst>
                <a:ext uri="{FF2B5EF4-FFF2-40B4-BE49-F238E27FC236}">
                  <a16:creationId xmlns:a16="http://schemas.microsoft.com/office/drawing/2014/main" id="{C097EB1D-11CF-2AA8-0EB4-80D18C85BB87}"/>
                </a:ext>
              </a:extLst>
            </p:cNvPr>
            <p:cNvSpPr/>
            <p:nvPr/>
          </p:nvSpPr>
          <p:spPr>
            <a:xfrm>
              <a:off x="0" y="0"/>
              <a:ext cx="782066" cy="1117346"/>
            </a:xfrm>
            <a:custGeom>
              <a:avLst/>
              <a:gdLst/>
              <a:ahLst/>
              <a:cxnLst/>
              <a:rect l="l" t="t" r="r" b="b"/>
              <a:pathLst>
                <a:path w="782066" h="1117346">
                  <a:moveTo>
                    <a:pt x="0" y="0"/>
                  </a:moveTo>
                  <a:lnTo>
                    <a:pt x="782066" y="0"/>
                  </a:lnTo>
                  <a:lnTo>
                    <a:pt x="782066" y="1117346"/>
                  </a:lnTo>
                  <a:lnTo>
                    <a:pt x="0" y="1117346"/>
                  </a:lnTo>
                  <a:lnTo>
                    <a:pt x="0" y="0"/>
                  </a:lnTo>
                  <a:close/>
                </a:path>
              </a:pathLst>
            </a:custGeom>
            <a:blipFill>
              <a:blip r:embed="rId4"/>
              <a:stretch>
                <a:fillRect l="-1136" r="-1144" b="2"/>
              </a:stretch>
            </a:blipFill>
          </p:spPr>
          <p:txBody>
            <a:bodyPr/>
            <a:lstStyle/>
            <a:p>
              <a:endParaRPr lang="en-US" dirty="0"/>
            </a:p>
          </p:txBody>
        </p:sp>
      </p:grpSp>
      <p:grpSp>
        <p:nvGrpSpPr>
          <p:cNvPr id="64" name="Group 66">
            <a:extLst>
              <a:ext uri="{FF2B5EF4-FFF2-40B4-BE49-F238E27FC236}">
                <a16:creationId xmlns:a16="http://schemas.microsoft.com/office/drawing/2014/main" id="{5BF8D907-9F8C-A17F-99CB-ED434CAE1EF0}"/>
              </a:ext>
            </a:extLst>
          </p:cNvPr>
          <p:cNvGrpSpPr/>
          <p:nvPr/>
        </p:nvGrpSpPr>
        <p:grpSpPr>
          <a:xfrm rot="831944">
            <a:off x="13312255" y="5711431"/>
            <a:ext cx="457510" cy="399859"/>
            <a:chOff x="0" y="0"/>
            <a:chExt cx="782125" cy="1117321"/>
          </a:xfrm>
        </p:grpSpPr>
        <p:sp>
          <p:nvSpPr>
            <p:cNvPr id="65" name="Freeform 67">
              <a:extLst>
                <a:ext uri="{FF2B5EF4-FFF2-40B4-BE49-F238E27FC236}">
                  <a16:creationId xmlns:a16="http://schemas.microsoft.com/office/drawing/2014/main" id="{BA4250C4-00E9-88DC-A737-0B556E191DD2}"/>
                </a:ext>
              </a:extLst>
            </p:cNvPr>
            <p:cNvSpPr/>
            <p:nvPr/>
          </p:nvSpPr>
          <p:spPr>
            <a:xfrm>
              <a:off x="0" y="0"/>
              <a:ext cx="782066" cy="1117346"/>
            </a:xfrm>
            <a:custGeom>
              <a:avLst/>
              <a:gdLst/>
              <a:ahLst/>
              <a:cxnLst/>
              <a:rect l="l" t="t" r="r" b="b"/>
              <a:pathLst>
                <a:path w="782066" h="1117346">
                  <a:moveTo>
                    <a:pt x="0" y="0"/>
                  </a:moveTo>
                  <a:lnTo>
                    <a:pt x="782066" y="0"/>
                  </a:lnTo>
                  <a:lnTo>
                    <a:pt x="782066" y="1117346"/>
                  </a:lnTo>
                  <a:lnTo>
                    <a:pt x="0" y="1117346"/>
                  </a:lnTo>
                  <a:lnTo>
                    <a:pt x="0" y="0"/>
                  </a:lnTo>
                  <a:close/>
                </a:path>
              </a:pathLst>
            </a:custGeom>
            <a:blipFill>
              <a:blip r:embed="rId4"/>
              <a:stretch>
                <a:fillRect l="-1136" r="-1144" b="2"/>
              </a:stretch>
            </a:blipFill>
          </p:spPr>
          <p:txBody>
            <a:bodyPr/>
            <a:lstStyle/>
            <a:p>
              <a:endParaRPr lang="en-US" dirty="0"/>
            </a:p>
          </p:txBody>
        </p:sp>
      </p:grpSp>
      <p:grpSp>
        <p:nvGrpSpPr>
          <p:cNvPr id="66" name="Group 66">
            <a:extLst>
              <a:ext uri="{FF2B5EF4-FFF2-40B4-BE49-F238E27FC236}">
                <a16:creationId xmlns:a16="http://schemas.microsoft.com/office/drawing/2014/main" id="{379B68A0-43A3-6562-E4CC-56D7DA07DF85}"/>
              </a:ext>
            </a:extLst>
          </p:cNvPr>
          <p:cNvGrpSpPr/>
          <p:nvPr/>
        </p:nvGrpSpPr>
        <p:grpSpPr>
          <a:xfrm rot="831944">
            <a:off x="13316538" y="6214784"/>
            <a:ext cx="457510" cy="399859"/>
            <a:chOff x="0" y="0"/>
            <a:chExt cx="782125" cy="1117321"/>
          </a:xfrm>
        </p:grpSpPr>
        <p:sp>
          <p:nvSpPr>
            <p:cNvPr id="67" name="Freeform 67">
              <a:extLst>
                <a:ext uri="{FF2B5EF4-FFF2-40B4-BE49-F238E27FC236}">
                  <a16:creationId xmlns:a16="http://schemas.microsoft.com/office/drawing/2014/main" id="{88390739-0F85-AD8A-8669-367F024669E4}"/>
                </a:ext>
              </a:extLst>
            </p:cNvPr>
            <p:cNvSpPr/>
            <p:nvPr/>
          </p:nvSpPr>
          <p:spPr>
            <a:xfrm>
              <a:off x="0" y="0"/>
              <a:ext cx="782066" cy="1117346"/>
            </a:xfrm>
            <a:custGeom>
              <a:avLst/>
              <a:gdLst/>
              <a:ahLst/>
              <a:cxnLst/>
              <a:rect l="l" t="t" r="r" b="b"/>
              <a:pathLst>
                <a:path w="782066" h="1117346">
                  <a:moveTo>
                    <a:pt x="0" y="0"/>
                  </a:moveTo>
                  <a:lnTo>
                    <a:pt x="782066" y="0"/>
                  </a:lnTo>
                  <a:lnTo>
                    <a:pt x="782066" y="1117346"/>
                  </a:lnTo>
                  <a:lnTo>
                    <a:pt x="0" y="1117346"/>
                  </a:lnTo>
                  <a:lnTo>
                    <a:pt x="0" y="0"/>
                  </a:lnTo>
                  <a:close/>
                </a:path>
              </a:pathLst>
            </a:custGeom>
            <a:blipFill>
              <a:blip r:embed="rId4"/>
              <a:stretch>
                <a:fillRect l="-1136" r="-1144" b="2"/>
              </a:stretch>
            </a:blipFill>
          </p:spPr>
          <p:txBody>
            <a:bodyPr/>
            <a:lstStyle/>
            <a:p>
              <a:endParaRPr lang="en-US" dirty="0"/>
            </a:p>
          </p:txBody>
        </p:sp>
      </p:grpSp>
      <p:grpSp>
        <p:nvGrpSpPr>
          <p:cNvPr id="68" name="Group 66">
            <a:extLst>
              <a:ext uri="{FF2B5EF4-FFF2-40B4-BE49-F238E27FC236}">
                <a16:creationId xmlns:a16="http://schemas.microsoft.com/office/drawing/2014/main" id="{92E26FD6-48F1-2084-A8E3-957F42E0E50B}"/>
              </a:ext>
            </a:extLst>
          </p:cNvPr>
          <p:cNvGrpSpPr/>
          <p:nvPr/>
        </p:nvGrpSpPr>
        <p:grpSpPr>
          <a:xfrm rot="831944">
            <a:off x="10281231" y="6188091"/>
            <a:ext cx="457510" cy="399859"/>
            <a:chOff x="0" y="0"/>
            <a:chExt cx="782125" cy="1117321"/>
          </a:xfrm>
        </p:grpSpPr>
        <p:sp>
          <p:nvSpPr>
            <p:cNvPr id="69" name="Freeform 67">
              <a:extLst>
                <a:ext uri="{FF2B5EF4-FFF2-40B4-BE49-F238E27FC236}">
                  <a16:creationId xmlns:a16="http://schemas.microsoft.com/office/drawing/2014/main" id="{243AE894-D1B9-B1D8-4DA8-CCE50418A258}"/>
                </a:ext>
              </a:extLst>
            </p:cNvPr>
            <p:cNvSpPr/>
            <p:nvPr/>
          </p:nvSpPr>
          <p:spPr>
            <a:xfrm>
              <a:off x="0" y="0"/>
              <a:ext cx="782066" cy="1117346"/>
            </a:xfrm>
            <a:custGeom>
              <a:avLst/>
              <a:gdLst/>
              <a:ahLst/>
              <a:cxnLst/>
              <a:rect l="l" t="t" r="r" b="b"/>
              <a:pathLst>
                <a:path w="782066" h="1117346">
                  <a:moveTo>
                    <a:pt x="0" y="0"/>
                  </a:moveTo>
                  <a:lnTo>
                    <a:pt x="782066" y="0"/>
                  </a:lnTo>
                  <a:lnTo>
                    <a:pt x="782066" y="1117346"/>
                  </a:lnTo>
                  <a:lnTo>
                    <a:pt x="0" y="1117346"/>
                  </a:lnTo>
                  <a:lnTo>
                    <a:pt x="0" y="0"/>
                  </a:lnTo>
                  <a:close/>
                </a:path>
              </a:pathLst>
            </a:custGeom>
            <a:blipFill>
              <a:blip r:embed="rId4"/>
              <a:stretch>
                <a:fillRect l="-1136" r="-1144" b="2"/>
              </a:stretch>
            </a:blipFill>
          </p:spPr>
          <p:txBody>
            <a:bodyPr/>
            <a:lstStyle/>
            <a:p>
              <a:endParaRPr lang="en-US" dirty="0"/>
            </a:p>
          </p:txBody>
        </p:sp>
      </p:grpSp>
      <p:grpSp>
        <p:nvGrpSpPr>
          <p:cNvPr id="70" name="Group 66">
            <a:extLst>
              <a:ext uri="{FF2B5EF4-FFF2-40B4-BE49-F238E27FC236}">
                <a16:creationId xmlns:a16="http://schemas.microsoft.com/office/drawing/2014/main" id="{C0DBEBD7-C59C-DF41-31D0-4F6B4A0066C7}"/>
              </a:ext>
            </a:extLst>
          </p:cNvPr>
          <p:cNvGrpSpPr/>
          <p:nvPr/>
        </p:nvGrpSpPr>
        <p:grpSpPr>
          <a:xfrm rot="831944">
            <a:off x="13320343" y="6930722"/>
            <a:ext cx="457510" cy="399859"/>
            <a:chOff x="0" y="0"/>
            <a:chExt cx="782125" cy="1117321"/>
          </a:xfrm>
        </p:grpSpPr>
        <p:sp>
          <p:nvSpPr>
            <p:cNvPr id="71" name="Freeform 67">
              <a:extLst>
                <a:ext uri="{FF2B5EF4-FFF2-40B4-BE49-F238E27FC236}">
                  <a16:creationId xmlns:a16="http://schemas.microsoft.com/office/drawing/2014/main" id="{D2B3ADA2-D736-1C67-7591-414803A48317}"/>
                </a:ext>
              </a:extLst>
            </p:cNvPr>
            <p:cNvSpPr/>
            <p:nvPr/>
          </p:nvSpPr>
          <p:spPr>
            <a:xfrm>
              <a:off x="0" y="0"/>
              <a:ext cx="782066" cy="1117346"/>
            </a:xfrm>
            <a:custGeom>
              <a:avLst/>
              <a:gdLst/>
              <a:ahLst/>
              <a:cxnLst/>
              <a:rect l="l" t="t" r="r" b="b"/>
              <a:pathLst>
                <a:path w="782066" h="1117346">
                  <a:moveTo>
                    <a:pt x="0" y="0"/>
                  </a:moveTo>
                  <a:lnTo>
                    <a:pt x="782066" y="0"/>
                  </a:lnTo>
                  <a:lnTo>
                    <a:pt x="782066" y="1117346"/>
                  </a:lnTo>
                  <a:lnTo>
                    <a:pt x="0" y="1117346"/>
                  </a:lnTo>
                  <a:lnTo>
                    <a:pt x="0" y="0"/>
                  </a:lnTo>
                  <a:close/>
                </a:path>
              </a:pathLst>
            </a:custGeom>
            <a:blipFill>
              <a:blip r:embed="rId4"/>
              <a:stretch>
                <a:fillRect l="-1136" r="-1144" b="2"/>
              </a:stretch>
            </a:blipFill>
          </p:spPr>
          <p:txBody>
            <a:bodyPr/>
            <a:lstStyle/>
            <a:p>
              <a:endParaRPr lang="en-US" dirty="0"/>
            </a:p>
          </p:txBody>
        </p:sp>
      </p:grpSp>
      <p:grpSp>
        <p:nvGrpSpPr>
          <p:cNvPr id="72" name="Group 66">
            <a:extLst>
              <a:ext uri="{FF2B5EF4-FFF2-40B4-BE49-F238E27FC236}">
                <a16:creationId xmlns:a16="http://schemas.microsoft.com/office/drawing/2014/main" id="{B1D207CB-3E90-645E-6DF0-30690FCAF211}"/>
              </a:ext>
            </a:extLst>
          </p:cNvPr>
          <p:cNvGrpSpPr/>
          <p:nvPr/>
        </p:nvGrpSpPr>
        <p:grpSpPr>
          <a:xfrm rot="831944">
            <a:off x="13332368" y="7728824"/>
            <a:ext cx="457510" cy="399859"/>
            <a:chOff x="0" y="0"/>
            <a:chExt cx="782125" cy="1117321"/>
          </a:xfrm>
        </p:grpSpPr>
        <p:sp>
          <p:nvSpPr>
            <p:cNvPr id="73" name="Freeform 67">
              <a:extLst>
                <a:ext uri="{FF2B5EF4-FFF2-40B4-BE49-F238E27FC236}">
                  <a16:creationId xmlns:a16="http://schemas.microsoft.com/office/drawing/2014/main" id="{3D2F5FD1-CEAD-9935-E0BC-950C353BF33D}"/>
                </a:ext>
              </a:extLst>
            </p:cNvPr>
            <p:cNvSpPr/>
            <p:nvPr/>
          </p:nvSpPr>
          <p:spPr>
            <a:xfrm>
              <a:off x="0" y="0"/>
              <a:ext cx="782066" cy="1117346"/>
            </a:xfrm>
            <a:custGeom>
              <a:avLst/>
              <a:gdLst/>
              <a:ahLst/>
              <a:cxnLst/>
              <a:rect l="l" t="t" r="r" b="b"/>
              <a:pathLst>
                <a:path w="782066" h="1117346">
                  <a:moveTo>
                    <a:pt x="0" y="0"/>
                  </a:moveTo>
                  <a:lnTo>
                    <a:pt x="782066" y="0"/>
                  </a:lnTo>
                  <a:lnTo>
                    <a:pt x="782066" y="1117346"/>
                  </a:lnTo>
                  <a:lnTo>
                    <a:pt x="0" y="1117346"/>
                  </a:lnTo>
                  <a:lnTo>
                    <a:pt x="0" y="0"/>
                  </a:lnTo>
                  <a:close/>
                </a:path>
              </a:pathLst>
            </a:custGeom>
            <a:blipFill>
              <a:blip r:embed="rId4"/>
              <a:stretch>
                <a:fillRect l="-1136" r="-1144" b="2"/>
              </a:stretch>
            </a:blipFill>
          </p:spPr>
          <p:txBody>
            <a:bodyPr/>
            <a:lstStyle/>
            <a:p>
              <a:endParaRPr lang="en-US" dirty="0"/>
            </a:p>
          </p:txBody>
        </p:sp>
      </p:grpSp>
      <p:grpSp>
        <p:nvGrpSpPr>
          <p:cNvPr id="74" name="Group 73">
            <a:extLst>
              <a:ext uri="{FF2B5EF4-FFF2-40B4-BE49-F238E27FC236}">
                <a16:creationId xmlns:a16="http://schemas.microsoft.com/office/drawing/2014/main" id="{9AC67E25-1C1D-8C7A-7ED7-86BE72CE7A24}"/>
              </a:ext>
            </a:extLst>
          </p:cNvPr>
          <p:cNvGrpSpPr/>
          <p:nvPr/>
        </p:nvGrpSpPr>
        <p:grpSpPr>
          <a:xfrm rot="831944">
            <a:off x="11959968" y="7728819"/>
            <a:ext cx="457475" cy="399868"/>
            <a:chOff x="-86113" y="-546084"/>
            <a:chExt cx="782065" cy="1117346"/>
          </a:xfrm>
        </p:grpSpPr>
        <p:sp>
          <p:nvSpPr>
            <p:cNvPr id="75" name="Freeform 74">
              <a:extLst>
                <a:ext uri="{FF2B5EF4-FFF2-40B4-BE49-F238E27FC236}">
                  <a16:creationId xmlns:a16="http://schemas.microsoft.com/office/drawing/2014/main" id="{AE51B679-85AF-3503-0746-2BC2D3CD62F9}"/>
                </a:ext>
              </a:extLst>
            </p:cNvPr>
            <p:cNvSpPr/>
            <p:nvPr/>
          </p:nvSpPr>
          <p:spPr>
            <a:xfrm>
              <a:off x="-86113" y="-546084"/>
              <a:ext cx="782065" cy="1117346"/>
            </a:xfrm>
            <a:custGeom>
              <a:avLst/>
              <a:gdLst/>
              <a:ahLst/>
              <a:cxnLst/>
              <a:rect l="l" t="t" r="r" b="b"/>
              <a:pathLst>
                <a:path w="782066" h="1117346">
                  <a:moveTo>
                    <a:pt x="0" y="0"/>
                  </a:moveTo>
                  <a:lnTo>
                    <a:pt x="782066" y="0"/>
                  </a:lnTo>
                  <a:lnTo>
                    <a:pt x="782066" y="1117346"/>
                  </a:lnTo>
                  <a:lnTo>
                    <a:pt x="0" y="1117346"/>
                  </a:lnTo>
                  <a:lnTo>
                    <a:pt x="0" y="0"/>
                  </a:lnTo>
                  <a:close/>
                </a:path>
              </a:pathLst>
            </a:custGeom>
            <a:blipFill>
              <a:blip r:embed="rId4"/>
              <a:stretch>
                <a:fillRect l="-1136" r="-1144" b="2"/>
              </a:stretch>
            </a:blipFill>
          </p:spPr>
          <p:txBody>
            <a:bodyPr/>
            <a:lstStyle/>
            <a:p>
              <a:endParaRPr lang="en-US" dirty="0"/>
            </a:p>
          </p:txBody>
        </p:sp>
      </p:grpSp>
      <p:grpSp>
        <p:nvGrpSpPr>
          <p:cNvPr id="76" name="Group 66">
            <a:extLst>
              <a:ext uri="{FF2B5EF4-FFF2-40B4-BE49-F238E27FC236}">
                <a16:creationId xmlns:a16="http://schemas.microsoft.com/office/drawing/2014/main" id="{46EC5057-A17B-8130-1E73-A583211D932F}"/>
              </a:ext>
            </a:extLst>
          </p:cNvPr>
          <p:cNvGrpSpPr/>
          <p:nvPr/>
        </p:nvGrpSpPr>
        <p:grpSpPr>
          <a:xfrm rot="831944">
            <a:off x="10328245" y="7682909"/>
            <a:ext cx="457510" cy="399859"/>
            <a:chOff x="0" y="0"/>
            <a:chExt cx="782125" cy="1117321"/>
          </a:xfrm>
        </p:grpSpPr>
        <p:sp>
          <p:nvSpPr>
            <p:cNvPr id="77" name="Freeform 67">
              <a:extLst>
                <a:ext uri="{FF2B5EF4-FFF2-40B4-BE49-F238E27FC236}">
                  <a16:creationId xmlns:a16="http://schemas.microsoft.com/office/drawing/2014/main" id="{3ECAD13C-10C9-7AB4-032A-0D100C2FF0D6}"/>
                </a:ext>
              </a:extLst>
            </p:cNvPr>
            <p:cNvSpPr/>
            <p:nvPr/>
          </p:nvSpPr>
          <p:spPr>
            <a:xfrm>
              <a:off x="0" y="0"/>
              <a:ext cx="782066" cy="1117346"/>
            </a:xfrm>
            <a:custGeom>
              <a:avLst/>
              <a:gdLst/>
              <a:ahLst/>
              <a:cxnLst/>
              <a:rect l="l" t="t" r="r" b="b"/>
              <a:pathLst>
                <a:path w="782066" h="1117346">
                  <a:moveTo>
                    <a:pt x="0" y="0"/>
                  </a:moveTo>
                  <a:lnTo>
                    <a:pt x="782066" y="0"/>
                  </a:lnTo>
                  <a:lnTo>
                    <a:pt x="782066" y="1117346"/>
                  </a:lnTo>
                  <a:lnTo>
                    <a:pt x="0" y="1117346"/>
                  </a:lnTo>
                  <a:lnTo>
                    <a:pt x="0" y="0"/>
                  </a:lnTo>
                  <a:close/>
                </a:path>
              </a:pathLst>
            </a:custGeom>
            <a:blipFill>
              <a:blip r:embed="rId4"/>
              <a:stretch>
                <a:fillRect l="-1136" r="-1144" b="2"/>
              </a:stretch>
            </a:blipFill>
          </p:spPr>
          <p:txBody>
            <a:bodyPr/>
            <a:lstStyle/>
            <a:p>
              <a:endParaRPr lang="en-US" dirty="0"/>
            </a:p>
          </p:txBody>
        </p:sp>
      </p:grpSp>
      <p:grpSp>
        <p:nvGrpSpPr>
          <p:cNvPr id="78" name="Group 66">
            <a:extLst>
              <a:ext uri="{FF2B5EF4-FFF2-40B4-BE49-F238E27FC236}">
                <a16:creationId xmlns:a16="http://schemas.microsoft.com/office/drawing/2014/main" id="{A57F1A65-4F33-87BB-6518-D9C8DAD1320F}"/>
              </a:ext>
            </a:extLst>
          </p:cNvPr>
          <p:cNvGrpSpPr/>
          <p:nvPr/>
        </p:nvGrpSpPr>
        <p:grpSpPr>
          <a:xfrm rot="831944">
            <a:off x="8275537" y="7728822"/>
            <a:ext cx="457510" cy="399859"/>
            <a:chOff x="0" y="0"/>
            <a:chExt cx="782125" cy="1117321"/>
          </a:xfrm>
        </p:grpSpPr>
        <p:sp>
          <p:nvSpPr>
            <p:cNvPr id="79" name="Freeform 67">
              <a:extLst>
                <a:ext uri="{FF2B5EF4-FFF2-40B4-BE49-F238E27FC236}">
                  <a16:creationId xmlns:a16="http://schemas.microsoft.com/office/drawing/2014/main" id="{9A0F350C-6715-D3A1-26B4-3134C81670A7}"/>
                </a:ext>
              </a:extLst>
            </p:cNvPr>
            <p:cNvSpPr/>
            <p:nvPr/>
          </p:nvSpPr>
          <p:spPr>
            <a:xfrm>
              <a:off x="0" y="0"/>
              <a:ext cx="782066" cy="1117346"/>
            </a:xfrm>
            <a:custGeom>
              <a:avLst/>
              <a:gdLst/>
              <a:ahLst/>
              <a:cxnLst/>
              <a:rect l="l" t="t" r="r" b="b"/>
              <a:pathLst>
                <a:path w="782066" h="1117346">
                  <a:moveTo>
                    <a:pt x="0" y="0"/>
                  </a:moveTo>
                  <a:lnTo>
                    <a:pt x="782066" y="0"/>
                  </a:lnTo>
                  <a:lnTo>
                    <a:pt x="782066" y="1117346"/>
                  </a:lnTo>
                  <a:lnTo>
                    <a:pt x="0" y="1117346"/>
                  </a:lnTo>
                  <a:lnTo>
                    <a:pt x="0" y="0"/>
                  </a:lnTo>
                  <a:close/>
                </a:path>
              </a:pathLst>
            </a:custGeom>
            <a:blipFill>
              <a:blip r:embed="rId4"/>
              <a:stretch>
                <a:fillRect l="-1136" r="-1144" b="2"/>
              </a:stretch>
            </a:blipFill>
          </p:spPr>
          <p:txBody>
            <a:bodyPr/>
            <a:lstStyle/>
            <a:p>
              <a:endParaRPr lang="en-US" dirty="0"/>
            </a:p>
          </p:txBody>
        </p:sp>
      </p:grpSp>
      <p:grpSp>
        <p:nvGrpSpPr>
          <p:cNvPr id="80" name="Group 76">
            <a:extLst>
              <a:ext uri="{FF2B5EF4-FFF2-40B4-BE49-F238E27FC236}">
                <a16:creationId xmlns:a16="http://schemas.microsoft.com/office/drawing/2014/main" id="{E3F9069A-ED6B-56C2-D831-F91E2A0D5CC0}"/>
              </a:ext>
            </a:extLst>
          </p:cNvPr>
          <p:cNvGrpSpPr/>
          <p:nvPr/>
        </p:nvGrpSpPr>
        <p:grpSpPr>
          <a:xfrm>
            <a:off x="8340574" y="6267475"/>
            <a:ext cx="304746" cy="336976"/>
            <a:chOff x="0" y="0"/>
            <a:chExt cx="645881" cy="917919"/>
          </a:xfrm>
        </p:grpSpPr>
        <p:sp>
          <p:nvSpPr>
            <p:cNvPr id="81" name="Freeform 77">
              <a:extLst>
                <a:ext uri="{FF2B5EF4-FFF2-40B4-BE49-F238E27FC236}">
                  <a16:creationId xmlns:a16="http://schemas.microsoft.com/office/drawing/2014/main" id="{69F5395C-83C0-ED30-92D0-9E39875A1310}"/>
                </a:ext>
              </a:extLst>
            </p:cNvPr>
            <p:cNvSpPr/>
            <p:nvPr/>
          </p:nvSpPr>
          <p:spPr>
            <a:xfrm>
              <a:off x="0" y="0"/>
              <a:ext cx="645922" cy="917956"/>
            </a:xfrm>
            <a:custGeom>
              <a:avLst/>
              <a:gdLst/>
              <a:ahLst/>
              <a:cxnLst/>
              <a:rect l="l" t="t" r="r" b="b"/>
              <a:pathLst>
                <a:path w="645922" h="917956">
                  <a:moveTo>
                    <a:pt x="0" y="0"/>
                  </a:moveTo>
                  <a:lnTo>
                    <a:pt x="645922" y="0"/>
                  </a:lnTo>
                  <a:lnTo>
                    <a:pt x="645922" y="917956"/>
                  </a:lnTo>
                  <a:lnTo>
                    <a:pt x="0" y="917956"/>
                  </a:lnTo>
                  <a:lnTo>
                    <a:pt x="0" y="0"/>
                  </a:lnTo>
                  <a:close/>
                </a:path>
              </a:pathLst>
            </a:custGeom>
            <a:blipFill>
              <a:blip r:embed="rId3"/>
              <a:stretch>
                <a:fillRect l="-617" r="-611" b="4"/>
              </a:stretch>
            </a:blipFill>
          </p:spPr>
          <p:txBody>
            <a:bodyPr/>
            <a:lstStyle/>
            <a:p>
              <a:endParaRPr lang="en-US"/>
            </a:p>
          </p:txBody>
        </p:sp>
      </p:grpSp>
      <p:grpSp>
        <p:nvGrpSpPr>
          <p:cNvPr id="82" name="Group 76">
            <a:extLst>
              <a:ext uri="{FF2B5EF4-FFF2-40B4-BE49-F238E27FC236}">
                <a16:creationId xmlns:a16="http://schemas.microsoft.com/office/drawing/2014/main" id="{E53E9D74-28EF-25D4-A15D-F3D995E26245}"/>
              </a:ext>
            </a:extLst>
          </p:cNvPr>
          <p:cNvGrpSpPr/>
          <p:nvPr/>
        </p:nvGrpSpPr>
        <p:grpSpPr>
          <a:xfrm>
            <a:off x="11887201" y="6186114"/>
            <a:ext cx="304765" cy="336990"/>
            <a:chOff x="3229937" y="-199271"/>
            <a:chExt cx="645921" cy="917957"/>
          </a:xfrm>
        </p:grpSpPr>
        <p:sp>
          <p:nvSpPr>
            <p:cNvPr id="83" name="Freeform 77">
              <a:extLst>
                <a:ext uri="{FF2B5EF4-FFF2-40B4-BE49-F238E27FC236}">
                  <a16:creationId xmlns:a16="http://schemas.microsoft.com/office/drawing/2014/main" id="{58E82E15-90F3-B993-5308-2AECF76B32EE}"/>
                </a:ext>
              </a:extLst>
            </p:cNvPr>
            <p:cNvSpPr/>
            <p:nvPr/>
          </p:nvSpPr>
          <p:spPr>
            <a:xfrm>
              <a:off x="3229937" y="-199271"/>
              <a:ext cx="645921" cy="917957"/>
            </a:xfrm>
            <a:custGeom>
              <a:avLst/>
              <a:gdLst/>
              <a:ahLst/>
              <a:cxnLst/>
              <a:rect l="l" t="t" r="r" b="b"/>
              <a:pathLst>
                <a:path w="645922" h="917956">
                  <a:moveTo>
                    <a:pt x="0" y="0"/>
                  </a:moveTo>
                  <a:lnTo>
                    <a:pt x="645922" y="0"/>
                  </a:lnTo>
                  <a:lnTo>
                    <a:pt x="645922" y="917956"/>
                  </a:lnTo>
                  <a:lnTo>
                    <a:pt x="0" y="917956"/>
                  </a:lnTo>
                  <a:lnTo>
                    <a:pt x="0" y="0"/>
                  </a:lnTo>
                  <a:close/>
                </a:path>
              </a:pathLst>
            </a:custGeom>
            <a:blipFill>
              <a:blip r:embed="rId3"/>
              <a:stretch>
                <a:fillRect l="-617" r="-611" b="4"/>
              </a:stretch>
            </a:blipFill>
          </p:spPr>
          <p:txBody>
            <a:bodyPr/>
            <a:lstStyle/>
            <a:p>
              <a:endParaRPr lang="en-US" dirty="0"/>
            </a:p>
          </p:txBody>
        </p:sp>
      </p:grpSp>
      <p:grpSp>
        <p:nvGrpSpPr>
          <p:cNvPr id="84" name="Group 83">
            <a:extLst>
              <a:ext uri="{FF2B5EF4-FFF2-40B4-BE49-F238E27FC236}">
                <a16:creationId xmlns:a16="http://schemas.microsoft.com/office/drawing/2014/main" id="{08942645-6C14-F1C2-1BD0-9E8F49DD8E14}"/>
              </a:ext>
            </a:extLst>
          </p:cNvPr>
          <p:cNvGrpSpPr/>
          <p:nvPr/>
        </p:nvGrpSpPr>
        <p:grpSpPr>
          <a:xfrm>
            <a:off x="8340574" y="6982814"/>
            <a:ext cx="304746" cy="336976"/>
            <a:chOff x="0" y="0"/>
            <a:chExt cx="645881" cy="917919"/>
          </a:xfrm>
        </p:grpSpPr>
        <p:sp>
          <p:nvSpPr>
            <p:cNvPr id="85" name="Freeform 84">
              <a:extLst>
                <a:ext uri="{FF2B5EF4-FFF2-40B4-BE49-F238E27FC236}">
                  <a16:creationId xmlns:a16="http://schemas.microsoft.com/office/drawing/2014/main" id="{8EB4CC4F-1BA7-779E-5ABE-27106783CD8C}"/>
                </a:ext>
              </a:extLst>
            </p:cNvPr>
            <p:cNvSpPr/>
            <p:nvPr/>
          </p:nvSpPr>
          <p:spPr>
            <a:xfrm>
              <a:off x="0" y="0"/>
              <a:ext cx="645922" cy="917956"/>
            </a:xfrm>
            <a:custGeom>
              <a:avLst/>
              <a:gdLst/>
              <a:ahLst/>
              <a:cxnLst/>
              <a:rect l="l" t="t" r="r" b="b"/>
              <a:pathLst>
                <a:path w="645922" h="917956">
                  <a:moveTo>
                    <a:pt x="0" y="0"/>
                  </a:moveTo>
                  <a:lnTo>
                    <a:pt x="645922" y="0"/>
                  </a:lnTo>
                  <a:lnTo>
                    <a:pt x="645922" y="917956"/>
                  </a:lnTo>
                  <a:lnTo>
                    <a:pt x="0" y="917956"/>
                  </a:lnTo>
                  <a:lnTo>
                    <a:pt x="0" y="0"/>
                  </a:lnTo>
                  <a:close/>
                </a:path>
              </a:pathLst>
            </a:custGeom>
            <a:blipFill>
              <a:blip r:embed="rId3"/>
              <a:stretch>
                <a:fillRect l="-617" r="-611" b="4"/>
              </a:stretch>
            </a:blipFill>
          </p:spPr>
          <p:txBody>
            <a:bodyPr/>
            <a:lstStyle/>
            <a:p>
              <a:endParaRPr lang="en-US"/>
            </a:p>
          </p:txBody>
        </p:sp>
      </p:grpSp>
      <p:grpSp>
        <p:nvGrpSpPr>
          <p:cNvPr id="86" name="Group 76">
            <a:extLst>
              <a:ext uri="{FF2B5EF4-FFF2-40B4-BE49-F238E27FC236}">
                <a16:creationId xmlns:a16="http://schemas.microsoft.com/office/drawing/2014/main" id="{5431BBFB-66C4-7A4B-A9AD-2A3C5A9C53A0}"/>
              </a:ext>
            </a:extLst>
          </p:cNvPr>
          <p:cNvGrpSpPr/>
          <p:nvPr/>
        </p:nvGrpSpPr>
        <p:grpSpPr>
          <a:xfrm>
            <a:off x="11963389" y="6949447"/>
            <a:ext cx="304746" cy="336976"/>
            <a:chOff x="0" y="0"/>
            <a:chExt cx="645881" cy="917919"/>
          </a:xfrm>
        </p:grpSpPr>
        <p:sp>
          <p:nvSpPr>
            <p:cNvPr id="87" name="Freeform 77">
              <a:extLst>
                <a:ext uri="{FF2B5EF4-FFF2-40B4-BE49-F238E27FC236}">
                  <a16:creationId xmlns:a16="http://schemas.microsoft.com/office/drawing/2014/main" id="{05DA69AB-0080-9FDC-0EB3-C81B18ECAF55}"/>
                </a:ext>
              </a:extLst>
            </p:cNvPr>
            <p:cNvSpPr/>
            <p:nvPr/>
          </p:nvSpPr>
          <p:spPr>
            <a:xfrm>
              <a:off x="0" y="0"/>
              <a:ext cx="645922" cy="917956"/>
            </a:xfrm>
            <a:custGeom>
              <a:avLst/>
              <a:gdLst/>
              <a:ahLst/>
              <a:cxnLst/>
              <a:rect l="l" t="t" r="r" b="b"/>
              <a:pathLst>
                <a:path w="645922" h="917956">
                  <a:moveTo>
                    <a:pt x="0" y="0"/>
                  </a:moveTo>
                  <a:lnTo>
                    <a:pt x="645922" y="0"/>
                  </a:lnTo>
                  <a:lnTo>
                    <a:pt x="645922" y="917956"/>
                  </a:lnTo>
                  <a:lnTo>
                    <a:pt x="0" y="917956"/>
                  </a:lnTo>
                  <a:lnTo>
                    <a:pt x="0" y="0"/>
                  </a:lnTo>
                  <a:close/>
                </a:path>
              </a:pathLst>
            </a:custGeom>
            <a:blipFill>
              <a:blip r:embed="rId3"/>
              <a:stretch>
                <a:fillRect l="-617" r="-611" b="4"/>
              </a:stretch>
            </a:blipFill>
          </p:spPr>
          <p:txBody>
            <a:bodyPr/>
            <a:lstStyle/>
            <a:p>
              <a:endParaRPr lang="en-US" dirty="0"/>
            </a:p>
          </p:txBody>
        </p:sp>
      </p:grpSp>
      <p:grpSp>
        <p:nvGrpSpPr>
          <p:cNvPr id="88" name="Group 76">
            <a:extLst>
              <a:ext uri="{FF2B5EF4-FFF2-40B4-BE49-F238E27FC236}">
                <a16:creationId xmlns:a16="http://schemas.microsoft.com/office/drawing/2014/main" id="{1CC0032F-410D-F2E9-6F45-C10A1AB1B3D4}"/>
              </a:ext>
            </a:extLst>
          </p:cNvPr>
          <p:cNvGrpSpPr/>
          <p:nvPr/>
        </p:nvGrpSpPr>
        <p:grpSpPr>
          <a:xfrm>
            <a:off x="10439400" y="7024314"/>
            <a:ext cx="304746" cy="336976"/>
            <a:chOff x="0" y="0"/>
            <a:chExt cx="645881" cy="917919"/>
          </a:xfrm>
        </p:grpSpPr>
        <p:sp>
          <p:nvSpPr>
            <p:cNvPr id="89" name="Freeform 77">
              <a:extLst>
                <a:ext uri="{FF2B5EF4-FFF2-40B4-BE49-F238E27FC236}">
                  <a16:creationId xmlns:a16="http://schemas.microsoft.com/office/drawing/2014/main" id="{159A37EF-585E-2E44-F206-958042E6570C}"/>
                </a:ext>
              </a:extLst>
            </p:cNvPr>
            <p:cNvSpPr/>
            <p:nvPr/>
          </p:nvSpPr>
          <p:spPr>
            <a:xfrm>
              <a:off x="0" y="0"/>
              <a:ext cx="645922" cy="917956"/>
            </a:xfrm>
            <a:custGeom>
              <a:avLst/>
              <a:gdLst/>
              <a:ahLst/>
              <a:cxnLst/>
              <a:rect l="l" t="t" r="r" b="b"/>
              <a:pathLst>
                <a:path w="645922" h="917956">
                  <a:moveTo>
                    <a:pt x="0" y="0"/>
                  </a:moveTo>
                  <a:lnTo>
                    <a:pt x="645922" y="0"/>
                  </a:lnTo>
                  <a:lnTo>
                    <a:pt x="645922" y="917956"/>
                  </a:lnTo>
                  <a:lnTo>
                    <a:pt x="0" y="917956"/>
                  </a:lnTo>
                  <a:lnTo>
                    <a:pt x="0" y="0"/>
                  </a:lnTo>
                  <a:close/>
                </a:path>
              </a:pathLst>
            </a:custGeom>
            <a:blipFill>
              <a:blip r:embed="rId3"/>
              <a:stretch>
                <a:fillRect l="-617" r="-611" b="4"/>
              </a:stretch>
            </a:blipFill>
          </p:spPr>
          <p:txBody>
            <a:bodyPr/>
            <a:lstStyle/>
            <a:p>
              <a:endParaRPr lang="en-US" dirty="0"/>
            </a:p>
          </p:txBody>
        </p:sp>
      </p:grpSp>
    </p:spTree>
    <p:extLst>
      <p:ext uri="{BB962C8B-B14F-4D97-AF65-F5344CB8AC3E}">
        <p14:creationId xmlns:p14="http://schemas.microsoft.com/office/powerpoint/2010/main" val="17706238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7530" y="2286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18" b="-9518"/>
            </a:stretch>
          </a:blipFill>
        </p:spPr>
        <p:txBody>
          <a:bodyPr/>
          <a:lstStyle/>
          <a:p>
            <a:endParaRPr lang="en-LK" dirty="0"/>
          </a:p>
        </p:txBody>
      </p:sp>
      <p:grpSp>
        <p:nvGrpSpPr>
          <p:cNvPr id="3" name="Group 3"/>
          <p:cNvGrpSpPr/>
          <p:nvPr/>
        </p:nvGrpSpPr>
        <p:grpSpPr>
          <a:xfrm>
            <a:off x="474985" y="0"/>
            <a:ext cx="9144000" cy="10287000"/>
            <a:chOff x="0" y="0"/>
            <a:chExt cx="2408296" cy="2709333"/>
          </a:xfrm>
        </p:grpSpPr>
        <p:sp>
          <p:nvSpPr>
            <p:cNvPr id="4" name="Freeform 4"/>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00949D"/>
            </a:solidFill>
          </p:spPr>
          <p:txBody>
            <a:bodyPr/>
            <a:lstStyle/>
            <a:p>
              <a:endParaRPr lang="en-LK"/>
            </a:p>
          </p:txBody>
        </p:sp>
        <p:sp>
          <p:nvSpPr>
            <p:cNvPr id="5" name="TextBox 5"/>
            <p:cNvSpPr txBox="1"/>
            <p:nvPr/>
          </p:nvSpPr>
          <p:spPr>
            <a:xfrm>
              <a:off x="0" y="-38100"/>
              <a:ext cx="2408296" cy="2747433"/>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rot="18900000">
            <a:off x="7226960" y="4437070"/>
            <a:ext cx="16683427" cy="7332130"/>
          </a:xfrm>
          <a:prstGeom prst="rect">
            <a:avLst/>
          </a:prstGeom>
        </p:spPr>
        <p:txBody>
          <a:bodyPr lIns="50800" tIns="50800" rIns="50800" bIns="50800" rtlCol="0" anchor="ctr"/>
          <a:lstStyle/>
          <a:p>
            <a:pPr algn="ctr">
              <a:lnSpc>
                <a:spcPts val="2659"/>
              </a:lnSpc>
              <a:spcBef>
                <a:spcPct val="0"/>
              </a:spcBef>
            </a:pPr>
            <a:endParaRPr/>
          </a:p>
        </p:txBody>
      </p:sp>
      <p:sp>
        <p:nvSpPr>
          <p:cNvPr id="16" name="Freeform 16"/>
          <p:cNvSpPr/>
          <p:nvPr/>
        </p:nvSpPr>
        <p:spPr>
          <a:xfrm>
            <a:off x="1388002" y="1181100"/>
            <a:ext cx="474985" cy="474985"/>
          </a:xfrm>
          <a:custGeom>
            <a:avLst/>
            <a:gdLst/>
            <a:ahLst/>
            <a:cxnLst/>
            <a:rect l="l" t="t" r="r" b="b"/>
            <a:pathLst>
              <a:path w="474985" h="474985">
                <a:moveTo>
                  <a:pt x="0" y="0"/>
                </a:moveTo>
                <a:lnTo>
                  <a:pt x="474985" y="0"/>
                </a:lnTo>
                <a:lnTo>
                  <a:pt x="474985" y="474985"/>
                </a:lnTo>
                <a:lnTo>
                  <a:pt x="0" y="4749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LK"/>
          </a:p>
        </p:txBody>
      </p:sp>
      <p:sp>
        <p:nvSpPr>
          <p:cNvPr id="17" name="TextBox 17"/>
          <p:cNvSpPr txBox="1"/>
          <p:nvPr/>
        </p:nvSpPr>
        <p:spPr>
          <a:xfrm>
            <a:off x="1984285" y="1195750"/>
            <a:ext cx="6550115" cy="974626"/>
          </a:xfrm>
          <a:prstGeom prst="rect">
            <a:avLst/>
          </a:prstGeom>
        </p:spPr>
        <p:txBody>
          <a:bodyPr lIns="0" tIns="0" rIns="0" bIns="0" rtlCol="0" anchor="t">
            <a:spAutoFit/>
          </a:bodyPr>
          <a:lstStyle/>
          <a:p>
            <a:pPr algn="just">
              <a:lnSpc>
                <a:spcPts val="3811"/>
              </a:lnSpc>
            </a:pPr>
            <a:r>
              <a:rPr lang="en-US" sz="3600" b="1" dirty="0">
                <a:solidFill>
                  <a:schemeClr val="bg1"/>
                </a:solidFill>
              </a:rPr>
              <a:t>Main Objective </a:t>
            </a:r>
            <a:endParaRPr lang="en-US" sz="3600" dirty="0">
              <a:solidFill>
                <a:schemeClr val="bg1"/>
              </a:solidFill>
            </a:endParaRPr>
          </a:p>
          <a:p>
            <a:pPr algn="just">
              <a:lnSpc>
                <a:spcPts val="3811"/>
              </a:lnSpc>
            </a:pPr>
            <a:r>
              <a:rPr lang="en-US" sz="3595" spc="-97" dirty="0">
                <a:solidFill>
                  <a:srgbClr val="FFFFFF"/>
                </a:solidFill>
                <a:latin typeface="Montserrat Medium"/>
              </a:rPr>
              <a:t> </a:t>
            </a:r>
          </a:p>
        </p:txBody>
      </p:sp>
      <p:sp>
        <p:nvSpPr>
          <p:cNvPr id="18" name="TextBox 18"/>
          <p:cNvSpPr txBox="1"/>
          <p:nvPr/>
        </p:nvSpPr>
        <p:spPr>
          <a:xfrm>
            <a:off x="1388002" y="5809683"/>
            <a:ext cx="7018244" cy="1292662"/>
          </a:xfrm>
          <a:prstGeom prst="rect">
            <a:avLst/>
          </a:prstGeom>
        </p:spPr>
        <p:txBody>
          <a:bodyPr lIns="0" tIns="0" rIns="0" bIns="0" rtlCol="0" anchor="t">
            <a:spAutoFit/>
          </a:bodyPr>
          <a:lstStyle/>
          <a:p>
            <a:r>
              <a:rPr lang="en-GB" sz="2800" dirty="0">
                <a:solidFill>
                  <a:schemeClr val="bg1"/>
                </a:solidFill>
              </a:rPr>
              <a:t>Create a mobile app that can tell if someone might have diabetes by looking at pictures of their infected nails.</a:t>
            </a:r>
            <a:endParaRPr lang="en-LK" sz="2800" dirty="0">
              <a:solidFill>
                <a:schemeClr val="bg1"/>
              </a:solidFill>
            </a:endParaRPr>
          </a:p>
        </p:txBody>
      </p:sp>
      <p:sp>
        <p:nvSpPr>
          <p:cNvPr id="21" name="Freeform 21"/>
          <p:cNvSpPr/>
          <p:nvPr/>
        </p:nvSpPr>
        <p:spPr>
          <a:xfrm>
            <a:off x="10227201" y="1638300"/>
            <a:ext cx="474985" cy="474985"/>
          </a:xfrm>
          <a:custGeom>
            <a:avLst/>
            <a:gdLst/>
            <a:ahLst/>
            <a:cxnLst/>
            <a:rect l="l" t="t" r="r" b="b"/>
            <a:pathLst>
              <a:path w="474985" h="474985">
                <a:moveTo>
                  <a:pt x="0" y="0"/>
                </a:moveTo>
                <a:lnTo>
                  <a:pt x="474985" y="0"/>
                </a:lnTo>
                <a:lnTo>
                  <a:pt x="474985" y="474985"/>
                </a:lnTo>
                <a:lnTo>
                  <a:pt x="0" y="474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LK"/>
          </a:p>
        </p:txBody>
      </p:sp>
      <p:sp>
        <p:nvSpPr>
          <p:cNvPr id="22" name="TextBox 22"/>
          <p:cNvSpPr txBox="1"/>
          <p:nvPr/>
        </p:nvSpPr>
        <p:spPr>
          <a:xfrm>
            <a:off x="10823485" y="1652950"/>
            <a:ext cx="6550115" cy="974626"/>
          </a:xfrm>
          <a:prstGeom prst="rect">
            <a:avLst/>
          </a:prstGeom>
        </p:spPr>
        <p:txBody>
          <a:bodyPr lIns="0" tIns="0" rIns="0" bIns="0" rtlCol="0" anchor="t">
            <a:spAutoFit/>
          </a:bodyPr>
          <a:lstStyle/>
          <a:p>
            <a:pPr algn="just">
              <a:lnSpc>
                <a:spcPts val="3811"/>
              </a:lnSpc>
            </a:pPr>
            <a:r>
              <a:rPr lang="en-US" sz="3600" b="1" dirty="0">
                <a:solidFill>
                  <a:srgbClr val="096A72"/>
                </a:solidFill>
              </a:rPr>
              <a:t>Specific Objectives</a:t>
            </a:r>
          </a:p>
          <a:p>
            <a:pPr algn="just">
              <a:lnSpc>
                <a:spcPts val="3811"/>
              </a:lnSpc>
            </a:pPr>
            <a:endParaRPr lang="en-US" sz="3595" spc="-97" dirty="0">
              <a:solidFill>
                <a:srgbClr val="00949D"/>
              </a:solidFill>
              <a:latin typeface="Montserrat Medium"/>
            </a:endParaRPr>
          </a:p>
        </p:txBody>
      </p:sp>
      <p:sp>
        <p:nvSpPr>
          <p:cNvPr id="23" name="TextBox 23"/>
          <p:cNvSpPr txBox="1"/>
          <p:nvPr/>
        </p:nvSpPr>
        <p:spPr>
          <a:xfrm>
            <a:off x="10464693" y="2690031"/>
            <a:ext cx="7719045" cy="6032421"/>
          </a:xfrm>
          <a:prstGeom prst="rect">
            <a:avLst/>
          </a:prstGeom>
        </p:spPr>
        <p:txBody>
          <a:bodyPr wrap="square" lIns="0" tIns="0" rIns="0" bIns="0" rtlCol="0" anchor="t">
            <a:spAutoFit/>
          </a:bodyPr>
          <a:lstStyle/>
          <a:p>
            <a:pPr marL="285750" indent="-285750">
              <a:buFont typeface="Arial" panose="020B0604020202020204" pitchFamily="34" charset="0"/>
              <a:buChar char="•"/>
            </a:pPr>
            <a:r>
              <a:rPr lang="en-GB" sz="2800" dirty="0">
                <a:solidFill>
                  <a:srgbClr val="096A72"/>
                </a:solidFill>
              </a:rPr>
              <a:t>Create a mobile app to detect diabetes using pictures of infected nails.</a:t>
            </a:r>
          </a:p>
          <a:p>
            <a:endParaRPr lang="en-GB" sz="2800" dirty="0">
              <a:solidFill>
                <a:srgbClr val="096A72"/>
              </a:solidFill>
            </a:endParaRPr>
          </a:p>
          <a:p>
            <a:pPr marL="285750" indent="-285750">
              <a:buFont typeface="Arial" panose="020B0604020202020204" pitchFamily="34" charset="0"/>
              <a:buChar char="•"/>
            </a:pPr>
            <a:r>
              <a:rPr lang="en-GB" sz="2800" dirty="0">
                <a:solidFill>
                  <a:srgbClr val="096A72"/>
                </a:solidFill>
              </a:rPr>
              <a:t>Identify nail features that suggest diabetes, like changes in </a:t>
            </a:r>
            <a:r>
              <a:rPr lang="en-GB" sz="2800" dirty="0" err="1">
                <a:solidFill>
                  <a:srgbClr val="096A72"/>
                </a:solidFill>
              </a:rPr>
              <a:t>color</a:t>
            </a:r>
            <a:r>
              <a:rPr lang="en-GB" sz="2800" dirty="0">
                <a:solidFill>
                  <a:srgbClr val="096A72"/>
                </a:solidFill>
              </a:rPr>
              <a:t> or thickness.</a:t>
            </a:r>
          </a:p>
          <a:p>
            <a:endParaRPr lang="en-GB" sz="2800" dirty="0">
              <a:solidFill>
                <a:srgbClr val="096A72"/>
              </a:solidFill>
            </a:endParaRPr>
          </a:p>
          <a:p>
            <a:pPr marL="285750" indent="-285750">
              <a:buFont typeface="Arial" panose="020B0604020202020204" pitchFamily="34" charset="0"/>
              <a:buChar char="•"/>
            </a:pPr>
            <a:r>
              <a:rPr lang="en-GB" sz="2800" dirty="0">
                <a:solidFill>
                  <a:srgbClr val="096A72"/>
                </a:solidFill>
              </a:rPr>
              <a:t>Test different methods and settings to ensure the program works well.</a:t>
            </a:r>
          </a:p>
          <a:p>
            <a:endParaRPr lang="en-GB" sz="2800" dirty="0">
              <a:solidFill>
                <a:srgbClr val="096A72"/>
              </a:solidFill>
            </a:endParaRPr>
          </a:p>
          <a:p>
            <a:pPr marL="285750" indent="-285750">
              <a:buFont typeface="Arial" panose="020B0604020202020204" pitchFamily="34" charset="0"/>
              <a:buChar char="•"/>
            </a:pPr>
            <a:r>
              <a:rPr lang="en-GB" sz="2800" dirty="0">
                <a:solidFill>
                  <a:srgbClr val="096A72"/>
                </a:solidFill>
              </a:rPr>
              <a:t>Test the program on many nail pictures to confirm its accuracy for people with and without diabetes.</a:t>
            </a:r>
          </a:p>
          <a:p>
            <a:endParaRPr lang="en-GB" sz="2800" dirty="0">
              <a:solidFill>
                <a:srgbClr val="096A72"/>
              </a:solidFill>
            </a:endParaRPr>
          </a:p>
          <a:p>
            <a:pPr marL="285750" indent="-285750">
              <a:buFont typeface="Arial" panose="020B0604020202020204" pitchFamily="34" charset="0"/>
              <a:buChar char="•"/>
            </a:pPr>
            <a:r>
              <a:rPr lang="en-GB" sz="2800" dirty="0">
                <a:solidFill>
                  <a:srgbClr val="096A72"/>
                </a:solidFill>
              </a:rPr>
              <a:t>Design a simple app to make the program easy to use.</a:t>
            </a:r>
          </a:p>
        </p:txBody>
      </p:sp>
      <p:sp>
        <p:nvSpPr>
          <p:cNvPr id="25" name="TextBox 24">
            <a:extLst>
              <a:ext uri="{FF2B5EF4-FFF2-40B4-BE49-F238E27FC236}">
                <a16:creationId xmlns:a16="http://schemas.microsoft.com/office/drawing/2014/main" id="{C1E19812-56AF-715A-CB2F-ED4D9EC07D5B}"/>
              </a:ext>
            </a:extLst>
          </p:cNvPr>
          <p:cNvSpPr txBox="1"/>
          <p:nvPr/>
        </p:nvSpPr>
        <p:spPr>
          <a:xfrm>
            <a:off x="7568841" y="252326"/>
            <a:ext cx="5088125" cy="1107996"/>
          </a:xfrm>
          <a:prstGeom prst="rect">
            <a:avLst/>
          </a:prstGeom>
          <a:noFill/>
        </p:spPr>
        <p:txBody>
          <a:bodyPr wrap="square" rtlCol="0">
            <a:spAutoFit/>
          </a:bodyPr>
          <a:lstStyle/>
          <a:p>
            <a:r>
              <a:rPr lang="en-LK" sz="6600" dirty="0">
                <a:solidFill>
                  <a:schemeClr val="bg1"/>
                </a:solidFill>
              </a:rPr>
              <a:t>Objec</a:t>
            </a:r>
            <a:r>
              <a:rPr lang="en-LK" sz="6600" dirty="0">
                <a:solidFill>
                  <a:srgbClr val="096A72"/>
                </a:solidFill>
              </a:rPr>
              <a:t>tives</a:t>
            </a:r>
          </a:p>
        </p:txBody>
      </p:sp>
      <p:pic>
        <p:nvPicPr>
          <p:cNvPr id="9" name="Picture 8" descr="A puzzle piece with a word on it&#10;&#10;Description automatically generated">
            <a:extLst>
              <a:ext uri="{FF2B5EF4-FFF2-40B4-BE49-F238E27FC236}">
                <a16:creationId xmlns:a16="http://schemas.microsoft.com/office/drawing/2014/main" id="{D00C56AD-AF91-4E42-9560-621C4CB6E0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65868" y="2060555"/>
            <a:ext cx="7018244" cy="3311545"/>
          </a:xfrm>
          <a:prstGeom prst="rect">
            <a:avLst/>
          </a:prstGeom>
        </p:spPr>
      </p:pic>
      <p:pic>
        <p:nvPicPr>
          <p:cNvPr id="11" name="Picture 10">
            <a:extLst>
              <a:ext uri="{FF2B5EF4-FFF2-40B4-BE49-F238E27FC236}">
                <a16:creationId xmlns:a16="http://schemas.microsoft.com/office/drawing/2014/main" id="{7D885ADF-D50C-C5A8-B767-CF3426F938B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82" y="9222377"/>
            <a:ext cx="18297882" cy="1178923"/>
          </a:xfrm>
          <a:prstGeom prst="rect">
            <a:avLst/>
          </a:prstGeom>
        </p:spPr>
      </p:pic>
      <p:sp>
        <p:nvSpPr>
          <p:cNvPr id="12" name="TextBox 11">
            <a:extLst>
              <a:ext uri="{FF2B5EF4-FFF2-40B4-BE49-F238E27FC236}">
                <a16:creationId xmlns:a16="http://schemas.microsoft.com/office/drawing/2014/main" id="{3F832D13-57DD-05DE-E87B-C4A4DA75CCA1}"/>
              </a:ext>
            </a:extLst>
          </p:cNvPr>
          <p:cNvSpPr txBox="1"/>
          <p:nvPr/>
        </p:nvSpPr>
        <p:spPr>
          <a:xfrm>
            <a:off x="6558887" y="9855897"/>
            <a:ext cx="9353006" cy="400110"/>
          </a:xfrm>
          <a:prstGeom prst="rect">
            <a:avLst/>
          </a:prstGeom>
          <a:noFill/>
        </p:spPr>
        <p:txBody>
          <a:bodyPr wrap="square">
            <a:spAutoFit/>
          </a:bodyPr>
          <a:lstStyle/>
          <a:p>
            <a:r>
              <a:rPr lang="en-US" sz="2000" b="1" dirty="0">
                <a:solidFill>
                  <a:schemeClr val="tx1"/>
                </a:solidFill>
              </a:rPr>
              <a:t>IT21083228</a:t>
            </a:r>
            <a:r>
              <a:rPr lang="en-US" sz="2000" dirty="0">
                <a:solidFill>
                  <a:schemeClr val="tx1"/>
                </a:solidFill>
              </a:rPr>
              <a:t>|   </a:t>
            </a:r>
            <a:r>
              <a:rPr lang="en-US" sz="2000" dirty="0" err="1">
                <a:solidFill>
                  <a:schemeClr val="tx1"/>
                </a:solidFill>
              </a:rPr>
              <a:t>Methiny</a:t>
            </a:r>
            <a:r>
              <a:rPr lang="en-US" sz="2000" dirty="0">
                <a:solidFill>
                  <a:schemeClr val="tx1"/>
                </a:solidFill>
              </a:rPr>
              <a:t> S</a:t>
            </a:r>
            <a:r>
              <a:rPr lang="en-US" sz="2000" b="1" dirty="0">
                <a:solidFill>
                  <a:schemeClr val="tx1"/>
                </a:solidFill>
              </a:rPr>
              <a:t>   </a:t>
            </a:r>
            <a:r>
              <a:rPr lang="en-US" sz="2000" dirty="0">
                <a:solidFill>
                  <a:schemeClr val="tx1"/>
                </a:solidFill>
              </a:rPr>
              <a:t>|   TMP-24-120</a:t>
            </a:r>
            <a:endParaRPr lang="en-US" sz="2000" b="0" dirty="0">
              <a:solidFill>
                <a:schemeClr val="tx1"/>
              </a:solidFill>
            </a:endParaRPr>
          </a:p>
        </p:txBody>
      </p:sp>
    </p:spTree>
    <p:extLst>
      <p:ext uri="{BB962C8B-B14F-4D97-AF65-F5344CB8AC3E}">
        <p14:creationId xmlns:p14="http://schemas.microsoft.com/office/powerpoint/2010/main" val="32388670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noFill/>
          <a:ln>
            <a:noFill/>
          </a:ln>
        </p:spPr>
        <p:txBody>
          <a:bodyPr/>
          <a:lstStyle/>
          <a:p>
            <a:endParaRPr lang="en-LK" dirty="0"/>
          </a:p>
        </p:txBody>
      </p:sp>
      <p:grpSp>
        <p:nvGrpSpPr>
          <p:cNvPr id="3" name="Group 3"/>
          <p:cNvGrpSpPr/>
          <p:nvPr/>
        </p:nvGrpSpPr>
        <p:grpSpPr>
          <a:xfrm>
            <a:off x="474985" y="0"/>
            <a:ext cx="9144000" cy="10287000"/>
            <a:chOff x="0" y="0"/>
            <a:chExt cx="2408296" cy="2709333"/>
          </a:xfrm>
        </p:grpSpPr>
        <p:sp>
          <p:nvSpPr>
            <p:cNvPr id="4" name="Freeform 4"/>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00949D"/>
            </a:solidFill>
          </p:spPr>
          <p:txBody>
            <a:bodyPr/>
            <a:lstStyle/>
            <a:p>
              <a:endParaRPr lang="en-LK" dirty="0"/>
            </a:p>
          </p:txBody>
        </p:sp>
        <p:sp>
          <p:nvSpPr>
            <p:cNvPr id="5" name="TextBox 5"/>
            <p:cNvSpPr txBox="1"/>
            <p:nvPr/>
          </p:nvSpPr>
          <p:spPr>
            <a:xfrm>
              <a:off x="0" y="-38100"/>
              <a:ext cx="2408296" cy="2747433"/>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1028700" y="2249224"/>
            <a:ext cx="474985" cy="474985"/>
          </a:xfrm>
          <a:custGeom>
            <a:avLst/>
            <a:gdLst/>
            <a:ahLst/>
            <a:cxnLst/>
            <a:rect l="l" t="t" r="r" b="b"/>
            <a:pathLst>
              <a:path w="474985" h="474985">
                <a:moveTo>
                  <a:pt x="0" y="0"/>
                </a:moveTo>
                <a:lnTo>
                  <a:pt x="474985" y="0"/>
                </a:lnTo>
                <a:lnTo>
                  <a:pt x="474985" y="474985"/>
                </a:lnTo>
                <a:lnTo>
                  <a:pt x="0" y="4749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LK"/>
          </a:p>
        </p:txBody>
      </p:sp>
      <p:sp>
        <p:nvSpPr>
          <p:cNvPr id="17" name="TextBox 17"/>
          <p:cNvSpPr txBox="1"/>
          <p:nvPr/>
        </p:nvSpPr>
        <p:spPr>
          <a:xfrm>
            <a:off x="1624983" y="2263874"/>
            <a:ext cx="6550115" cy="974626"/>
          </a:xfrm>
          <a:prstGeom prst="rect">
            <a:avLst/>
          </a:prstGeom>
        </p:spPr>
        <p:txBody>
          <a:bodyPr lIns="0" tIns="0" rIns="0" bIns="0" rtlCol="0" anchor="t">
            <a:spAutoFit/>
          </a:bodyPr>
          <a:lstStyle/>
          <a:p>
            <a:pPr algn="just">
              <a:lnSpc>
                <a:spcPts val="3811"/>
              </a:lnSpc>
            </a:pPr>
            <a:r>
              <a:rPr lang="en-US" sz="3600" b="1" dirty="0">
                <a:solidFill>
                  <a:schemeClr val="bg1"/>
                </a:solidFill>
              </a:rPr>
              <a:t>Functional</a:t>
            </a:r>
            <a:endParaRPr lang="en-US" sz="3600" dirty="0">
              <a:solidFill>
                <a:schemeClr val="bg1"/>
              </a:solidFill>
            </a:endParaRPr>
          </a:p>
          <a:p>
            <a:pPr algn="just">
              <a:lnSpc>
                <a:spcPts val="3811"/>
              </a:lnSpc>
            </a:pPr>
            <a:r>
              <a:rPr lang="en-US" sz="3595" spc="-97" dirty="0">
                <a:solidFill>
                  <a:srgbClr val="FFFFFF"/>
                </a:solidFill>
                <a:latin typeface="Montserrat Medium"/>
              </a:rPr>
              <a:t> </a:t>
            </a:r>
          </a:p>
        </p:txBody>
      </p:sp>
      <p:sp>
        <p:nvSpPr>
          <p:cNvPr id="18" name="TextBox 18"/>
          <p:cNvSpPr txBox="1"/>
          <p:nvPr/>
        </p:nvSpPr>
        <p:spPr>
          <a:xfrm>
            <a:off x="1589540" y="3383161"/>
            <a:ext cx="7554459" cy="3016210"/>
          </a:xfrm>
          <a:prstGeom prst="rect">
            <a:avLst/>
          </a:prstGeom>
        </p:spPr>
        <p:txBody>
          <a:bodyPr wrap="square" lIns="0" tIns="0" rIns="0" bIns="0" rtlCol="0" anchor="t">
            <a:spAutoFit/>
          </a:bodyPr>
          <a:lstStyle/>
          <a:p>
            <a:pPr marL="285750" indent="-285750" algn="l">
              <a:buFont typeface="Arial" panose="020B0604020202020204" pitchFamily="34" charset="0"/>
              <a:buChar char="•"/>
            </a:pPr>
            <a:r>
              <a:rPr lang="en-US" sz="2800" dirty="0">
                <a:solidFill>
                  <a:schemeClr val="bg1"/>
                </a:solidFill>
              </a:rPr>
              <a:t>Proper data collection in general hospital of Jaffna and preprocessing</a:t>
            </a:r>
          </a:p>
          <a:p>
            <a:pPr algn="l"/>
            <a:endParaRPr lang="en-US" sz="2800" dirty="0">
              <a:solidFill>
                <a:schemeClr val="bg1"/>
              </a:solidFill>
            </a:endParaRPr>
          </a:p>
          <a:p>
            <a:pPr marL="285750" indent="-285750" algn="l">
              <a:buFont typeface="Arial" panose="020B0604020202020204" pitchFamily="34" charset="0"/>
              <a:buChar char="•"/>
            </a:pPr>
            <a:r>
              <a:rPr lang="en-US" sz="2800" dirty="0">
                <a:solidFill>
                  <a:schemeClr val="bg1"/>
                </a:solidFill>
              </a:rPr>
              <a:t>Create user experience design</a:t>
            </a:r>
          </a:p>
          <a:p>
            <a:pPr algn="l"/>
            <a:endParaRPr lang="en-US" sz="2800" dirty="0">
              <a:solidFill>
                <a:schemeClr val="bg1"/>
              </a:solidFill>
            </a:endParaRPr>
          </a:p>
          <a:p>
            <a:pPr marL="285750" indent="-285750" algn="l">
              <a:buFont typeface="Arial" panose="020B0604020202020204" pitchFamily="34" charset="0"/>
              <a:buChar char="•"/>
            </a:pPr>
            <a:r>
              <a:rPr lang="en-US" sz="2800" dirty="0">
                <a:solidFill>
                  <a:schemeClr val="bg1"/>
                </a:solidFill>
              </a:rPr>
              <a:t>Navigate the respective results page according to the infected nail image</a:t>
            </a:r>
            <a:endParaRPr lang="en-LK" sz="2800" dirty="0">
              <a:solidFill>
                <a:schemeClr val="bg1"/>
              </a:solidFill>
            </a:endParaRPr>
          </a:p>
        </p:txBody>
      </p:sp>
      <p:sp>
        <p:nvSpPr>
          <p:cNvPr id="21" name="Freeform 21"/>
          <p:cNvSpPr/>
          <p:nvPr/>
        </p:nvSpPr>
        <p:spPr>
          <a:xfrm>
            <a:off x="10112901" y="2249224"/>
            <a:ext cx="474985" cy="474985"/>
          </a:xfrm>
          <a:custGeom>
            <a:avLst/>
            <a:gdLst/>
            <a:ahLst/>
            <a:cxnLst/>
            <a:rect l="l" t="t" r="r" b="b"/>
            <a:pathLst>
              <a:path w="474985" h="474985">
                <a:moveTo>
                  <a:pt x="0" y="0"/>
                </a:moveTo>
                <a:lnTo>
                  <a:pt x="474985" y="0"/>
                </a:lnTo>
                <a:lnTo>
                  <a:pt x="474985" y="474985"/>
                </a:lnTo>
                <a:lnTo>
                  <a:pt x="0" y="474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LK"/>
          </a:p>
        </p:txBody>
      </p:sp>
      <p:sp>
        <p:nvSpPr>
          <p:cNvPr id="22" name="TextBox 22"/>
          <p:cNvSpPr txBox="1"/>
          <p:nvPr/>
        </p:nvSpPr>
        <p:spPr>
          <a:xfrm>
            <a:off x="10709185" y="2263874"/>
            <a:ext cx="6550115" cy="974626"/>
          </a:xfrm>
          <a:prstGeom prst="rect">
            <a:avLst/>
          </a:prstGeom>
        </p:spPr>
        <p:txBody>
          <a:bodyPr lIns="0" tIns="0" rIns="0" bIns="0" rtlCol="0" anchor="t">
            <a:spAutoFit/>
          </a:bodyPr>
          <a:lstStyle/>
          <a:p>
            <a:pPr algn="just">
              <a:lnSpc>
                <a:spcPts val="3811"/>
              </a:lnSpc>
            </a:pPr>
            <a:r>
              <a:rPr lang="en-US" sz="3600" b="1" dirty="0">
                <a:solidFill>
                  <a:srgbClr val="096A72"/>
                </a:solidFill>
              </a:rPr>
              <a:t>Non-Functional</a:t>
            </a:r>
          </a:p>
          <a:p>
            <a:pPr algn="just">
              <a:lnSpc>
                <a:spcPts val="3811"/>
              </a:lnSpc>
            </a:pPr>
            <a:endParaRPr lang="en-US" sz="3595" spc="-97" dirty="0">
              <a:solidFill>
                <a:srgbClr val="00949D"/>
              </a:solidFill>
              <a:latin typeface="Montserrat Medium"/>
            </a:endParaRPr>
          </a:p>
        </p:txBody>
      </p:sp>
      <p:pic>
        <p:nvPicPr>
          <p:cNvPr id="26" name="Picture 25">
            <a:extLst>
              <a:ext uri="{FF2B5EF4-FFF2-40B4-BE49-F238E27FC236}">
                <a16:creationId xmlns:a16="http://schemas.microsoft.com/office/drawing/2014/main" id="{5B055A23-34C2-435D-9689-10B95730D7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9206048"/>
            <a:ext cx="18297882" cy="1178923"/>
          </a:xfrm>
          <a:prstGeom prst="rect">
            <a:avLst/>
          </a:prstGeom>
        </p:spPr>
      </p:pic>
      <p:sp>
        <p:nvSpPr>
          <p:cNvPr id="6" name="Rectangle 5">
            <a:extLst>
              <a:ext uri="{FF2B5EF4-FFF2-40B4-BE49-F238E27FC236}">
                <a16:creationId xmlns:a16="http://schemas.microsoft.com/office/drawing/2014/main" id="{E801B9E4-B693-8F16-356E-3E6A80563118}"/>
              </a:ext>
            </a:extLst>
          </p:cNvPr>
          <p:cNvSpPr/>
          <p:nvPr/>
        </p:nvSpPr>
        <p:spPr>
          <a:xfrm>
            <a:off x="6629400" y="419100"/>
            <a:ext cx="7890490" cy="1066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dirty="0"/>
          </a:p>
        </p:txBody>
      </p:sp>
      <p:sp>
        <p:nvSpPr>
          <p:cNvPr id="8" name="TextBox 7">
            <a:extLst>
              <a:ext uri="{FF2B5EF4-FFF2-40B4-BE49-F238E27FC236}">
                <a16:creationId xmlns:a16="http://schemas.microsoft.com/office/drawing/2014/main" id="{25878F1D-F013-C7F3-1EE8-17BA7FF2AAA6}"/>
              </a:ext>
            </a:extLst>
          </p:cNvPr>
          <p:cNvSpPr txBox="1"/>
          <p:nvPr/>
        </p:nvSpPr>
        <p:spPr>
          <a:xfrm>
            <a:off x="7367665" y="342745"/>
            <a:ext cx="6440442" cy="1107996"/>
          </a:xfrm>
          <a:prstGeom prst="rect">
            <a:avLst/>
          </a:prstGeom>
          <a:noFill/>
        </p:spPr>
        <p:txBody>
          <a:bodyPr wrap="square" rtlCol="0">
            <a:spAutoFit/>
          </a:bodyPr>
          <a:lstStyle/>
          <a:p>
            <a:r>
              <a:rPr lang="en-LK" sz="6600" dirty="0">
                <a:solidFill>
                  <a:srgbClr val="096A72"/>
                </a:solidFill>
              </a:rPr>
              <a:t>Requirements</a:t>
            </a:r>
          </a:p>
        </p:txBody>
      </p:sp>
      <p:sp>
        <p:nvSpPr>
          <p:cNvPr id="10" name="TextBox 9">
            <a:extLst>
              <a:ext uri="{FF2B5EF4-FFF2-40B4-BE49-F238E27FC236}">
                <a16:creationId xmlns:a16="http://schemas.microsoft.com/office/drawing/2014/main" id="{796B2006-0426-6C5A-0821-7B68AA696668}"/>
              </a:ext>
            </a:extLst>
          </p:cNvPr>
          <p:cNvSpPr txBox="1"/>
          <p:nvPr/>
        </p:nvSpPr>
        <p:spPr>
          <a:xfrm>
            <a:off x="10698098" y="3291439"/>
            <a:ext cx="5521415" cy="2610843"/>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LK" sz="2800" dirty="0">
                <a:solidFill>
                  <a:srgbClr val="096A72"/>
                </a:solidFill>
              </a:rPr>
              <a:t>Accuracy</a:t>
            </a:r>
          </a:p>
          <a:p>
            <a:pPr marL="285750" indent="-285750" algn="l">
              <a:lnSpc>
                <a:spcPct val="150000"/>
              </a:lnSpc>
              <a:buFont typeface="Arial" panose="020B0604020202020204" pitchFamily="34" charset="0"/>
              <a:buChar char="•"/>
            </a:pPr>
            <a:r>
              <a:rPr lang="en-LK" sz="2800" dirty="0">
                <a:solidFill>
                  <a:srgbClr val="096A72"/>
                </a:solidFill>
              </a:rPr>
              <a:t>Usability</a:t>
            </a:r>
          </a:p>
          <a:p>
            <a:pPr marL="285750" indent="-285750" algn="l">
              <a:lnSpc>
                <a:spcPct val="150000"/>
              </a:lnSpc>
              <a:buFont typeface="Arial" panose="020B0604020202020204" pitchFamily="34" charset="0"/>
              <a:buChar char="•"/>
            </a:pPr>
            <a:r>
              <a:rPr lang="en-LK" sz="2800" dirty="0">
                <a:solidFill>
                  <a:srgbClr val="096A72"/>
                </a:solidFill>
              </a:rPr>
              <a:t>Accessibility</a:t>
            </a:r>
          </a:p>
          <a:p>
            <a:pPr marL="285750" indent="-285750" algn="l">
              <a:lnSpc>
                <a:spcPct val="150000"/>
              </a:lnSpc>
              <a:buFont typeface="Arial" panose="020B0604020202020204" pitchFamily="34" charset="0"/>
              <a:buChar char="•"/>
            </a:pPr>
            <a:r>
              <a:rPr lang="en-LK" sz="2800" dirty="0">
                <a:solidFill>
                  <a:srgbClr val="096A72"/>
                </a:solidFill>
              </a:rPr>
              <a:t>Performance</a:t>
            </a:r>
          </a:p>
        </p:txBody>
      </p:sp>
      <p:pic>
        <p:nvPicPr>
          <p:cNvPr id="13" name="Content Placeholder 2" descr="A person and person sitting at a desk&#10;&#10;Description automatically generated">
            <a:extLst>
              <a:ext uri="{FF2B5EF4-FFF2-40B4-BE49-F238E27FC236}">
                <a16:creationId xmlns:a16="http://schemas.microsoft.com/office/drawing/2014/main" id="{C82BB447-EAF1-4EB1-6C37-EA8DA8C1B56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132427" y="4961245"/>
            <a:ext cx="5137852" cy="5135255"/>
          </a:xfrm>
          <a:prstGeom prst="rect">
            <a:avLst/>
          </a:prstGeom>
        </p:spPr>
      </p:pic>
      <p:sp>
        <p:nvSpPr>
          <p:cNvPr id="9" name="TextBox 8">
            <a:extLst>
              <a:ext uri="{FF2B5EF4-FFF2-40B4-BE49-F238E27FC236}">
                <a16:creationId xmlns:a16="http://schemas.microsoft.com/office/drawing/2014/main" id="{592D2431-9C0E-0FD1-0B62-90206AB41BB6}"/>
              </a:ext>
            </a:extLst>
          </p:cNvPr>
          <p:cNvSpPr txBox="1"/>
          <p:nvPr/>
        </p:nvSpPr>
        <p:spPr>
          <a:xfrm>
            <a:off x="7112014" y="9867900"/>
            <a:ext cx="9304020" cy="369332"/>
          </a:xfrm>
          <a:prstGeom prst="rect">
            <a:avLst/>
          </a:prstGeom>
          <a:noFill/>
        </p:spPr>
        <p:txBody>
          <a:bodyPr wrap="square">
            <a:spAutoFit/>
          </a:bodyPr>
          <a:lstStyle/>
          <a:p>
            <a:r>
              <a:rPr lang="en-GB" dirty="0"/>
              <a:t>IT21083228|   </a:t>
            </a:r>
            <a:r>
              <a:rPr lang="en-GB" dirty="0" err="1"/>
              <a:t>Methiny</a:t>
            </a:r>
            <a:r>
              <a:rPr lang="en-GB" dirty="0"/>
              <a:t> S   |   TMP-24-120</a:t>
            </a:r>
          </a:p>
        </p:txBody>
      </p:sp>
    </p:spTree>
    <p:extLst>
      <p:ext uri="{BB962C8B-B14F-4D97-AF65-F5344CB8AC3E}">
        <p14:creationId xmlns:p14="http://schemas.microsoft.com/office/powerpoint/2010/main" val="37922977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8">
            <a:extLst>
              <a:ext uri="{FF2B5EF4-FFF2-40B4-BE49-F238E27FC236}">
                <a16:creationId xmlns:a16="http://schemas.microsoft.com/office/drawing/2014/main" id="{54640610-9CFB-BBB2-4388-AEA075507645}"/>
              </a:ext>
            </a:extLst>
          </p:cNvPr>
          <p:cNvGrpSpPr/>
          <p:nvPr/>
        </p:nvGrpSpPr>
        <p:grpSpPr>
          <a:xfrm>
            <a:off x="621150" y="15736"/>
            <a:ext cx="16828650" cy="3070364"/>
            <a:chOff x="0" y="-38100"/>
            <a:chExt cx="3326311" cy="1255581"/>
          </a:xfrm>
        </p:grpSpPr>
        <p:sp>
          <p:nvSpPr>
            <p:cNvPr id="19" name="Freeform 9">
              <a:extLst>
                <a:ext uri="{FF2B5EF4-FFF2-40B4-BE49-F238E27FC236}">
                  <a16:creationId xmlns:a16="http://schemas.microsoft.com/office/drawing/2014/main" id="{DEEC2789-75B9-DAA3-4AFA-8D25480B6298}"/>
                </a:ext>
              </a:extLst>
            </p:cNvPr>
            <p:cNvSpPr/>
            <p:nvPr/>
          </p:nvSpPr>
          <p:spPr>
            <a:xfrm>
              <a:off x="0" y="0"/>
              <a:ext cx="3326311" cy="523191"/>
            </a:xfrm>
            <a:custGeom>
              <a:avLst/>
              <a:gdLst/>
              <a:ahLst/>
              <a:cxnLst/>
              <a:rect l="l" t="t" r="r" b="b"/>
              <a:pathLst>
                <a:path w="3326311" h="1217481">
                  <a:moveTo>
                    <a:pt x="0" y="0"/>
                  </a:moveTo>
                  <a:lnTo>
                    <a:pt x="3326311" y="0"/>
                  </a:lnTo>
                  <a:lnTo>
                    <a:pt x="3326311" y="1217481"/>
                  </a:lnTo>
                  <a:lnTo>
                    <a:pt x="0" y="1217481"/>
                  </a:lnTo>
                  <a:close/>
                </a:path>
              </a:pathLst>
            </a:custGeom>
            <a:solidFill>
              <a:srgbClr val="00949D"/>
            </a:solidFill>
          </p:spPr>
          <p:txBody>
            <a:bodyPr/>
            <a:lstStyle/>
            <a:p>
              <a:endParaRPr lang="en-LK" dirty="0"/>
            </a:p>
          </p:txBody>
        </p:sp>
        <p:sp>
          <p:nvSpPr>
            <p:cNvPr id="20" name="TextBox 10">
              <a:extLst>
                <a:ext uri="{FF2B5EF4-FFF2-40B4-BE49-F238E27FC236}">
                  <a16:creationId xmlns:a16="http://schemas.microsoft.com/office/drawing/2014/main" id="{D5C33B1B-430E-26D2-DE39-ABBEDEF52C99}"/>
                </a:ext>
              </a:extLst>
            </p:cNvPr>
            <p:cNvSpPr txBox="1"/>
            <p:nvPr/>
          </p:nvSpPr>
          <p:spPr>
            <a:xfrm>
              <a:off x="0" y="-38100"/>
              <a:ext cx="3326311" cy="1255581"/>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1">
            <a:extLst>
              <a:ext uri="{FF2B5EF4-FFF2-40B4-BE49-F238E27FC236}">
                <a16:creationId xmlns:a16="http://schemas.microsoft.com/office/drawing/2014/main" id="{4721183F-7C21-D4FB-FEC1-714B89FD511A}"/>
              </a:ext>
            </a:extLst>
          </p:cNvPr>
          <p:cNvSpPr txBox="1"/>
          <p:nvPr/>
        </p:nvSpPr>
        <p:spPr>
          <a:xfrm>
            <a:off x="5943601" y="263135"/>
            <a:ext cx="5410200" cy="1015663"/>
          </a:xfrm>
          <a:prstGeom prst="rect">
            <a:avLst/>
          </a:prstGeom>
          <a:noFill/>
        </p:spPr>
        <p:txBody>
          <a:bodyPr wrap="square">
            <a:spAutoFit/>
          </a:bodyPr>
          <a:lstStyle/>
          <a:p>
            <a:r>
              <a:rPr lang="en-US" sz="6000" b="1" dirty="0">
                <a:solidFill>
                  <a:schemeClr val="bg1"/>
                </a:solidFill>
              </a:rPr>
              <a:t>System Diagram</a:t>
            </a:r>
          </a:p>
        </p:txBody>
      </p:sp>
      <p:pic>
        <p:nvPicPr>
          <p:cNvPr id="5" name="Picture 4">
            <a:extLst>
              <a:ext uri="{FF2B5EF4-FFF2-40B4-BE49-F238E27FC236}">
                <a16:creationId xmlns:a16="http://schemas.microsoft.com/office/drawing/2014/main" id="{43B99357-0B7C-FF68-4CF1-208E7562D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2" y="9222377"/>
            <a:ext cx="18297882" cy="1178923"/>
          </a:xfrm>
          <a:prstGeom prst="rect">
            <a:avLst/>
          </a:prstGeom>
        </p:spPr>
      </p:pic>
      <p:sp>
        <p:nvSpPr>
          <p:cNvPr id="6" name="TextBox 5">
            <a:extLst>
              <a:ext uri="{FF2B5EF4-FFF2-40B4-BE49-F238E27FC236}">
                <a16:creationId xmlns:a16="http://schemas.microsoft.com/office/drawing/2014/main" id="{B9F6DEBC-24E8-6E46-8194-8245D17065B1}"/>
              </a:ext>
            </a:extLst>
          </p:cNvPr>
          <p:cNvSpPr txBox="1"/>
          <p:nvPr/>
        </p:nvSpPr>
        <p:spPr>
          <a:xfrm>
            <a:off x="6558887" y="9855897"/>
            <a:ext cx="9353006" cy="400110"/>
          </a:xfrm>
          <a:prstGeom prst="rect">
            <a:avLst/>
          </a:prstGeom>
          <a:noFill/>
        </p:spPr>
        <p:txBody>
          <a:bodyPr wrap="square">
            <a:spAutoFit/>
          </a:bodyPr>
          <a:lstStyle/>
          <a:p>
            <a:r>
              <a:rPr lang="en-US" sz="2000" b="1" dirty="0">
                <a:solidFill>
                  <a:schemeClr val="tx1"/>
                </a:solidFill>
              </a:rPr>
              <a:t>IT21083228</a:t>
            </a:r>
            <a:r>
              <a:rPr lang="en-US" sz="2000" dirty="0">
                <a:solidFill>
                  <a:schemeClr val="tx1"/>
                </a:solidFill>
              </a:rPr>
              <a:t>|   </a:t>
            </a:r>
            <a:r>
              <a:rPr lang="en-US" sz="2000" dirty="0" err="1">
                <a:solidFill>
                  <a:schemeClr val="tx1"/>
                </a:solidFill>
              </a:rPr>
              <a:t>Methiny</a:t>
            </a:r>
            <a:r>
              <a:rPr lang="en-US" sz="2000" dirty="0">
                <a:solidFill>
                  <a:schemeClr val="tx1"/>
                </a:solidFill>
              </a:rPr>
              <a:t> S</a:t>
            </a:r>
            <a:r>
              <a:rPr lang="en-US" sz="2000" b="1" dirty="0">
                <a:solidFill>
                  <a:schemeClr val="tx1"/>
                </a:solidFill>
              </a:rPr>
              <a:t>   </a:t>
            </a:r>
            <a:r>
              <a:rPr lang="en-US" sz="2000" dirty="0">
                <a:solidFill>
                  <a:schemeClr val="tx1"/>
                </a:solidFill>
              </a:rPr>
              <a:t>|   TMP-24-120</a:t>
            </a:r>
            <a:endParaRPr lang="en-US" sz="2000" b="0" dirty="0">
              <a:solidFill>
                <a:schemeClr val="tx1"/>
              </a:solidFill>
            </a:endParaRPr>
          </a:p>
        </p:txBody>
      </p:sp>
      <p:pic>
        <p:nvPicPr>
          <p:cNvPr id="2" name="Picture 1">
            <a:extLst>
              <a:ext uri="{FF2B5EF4-FFF2-40B4-BE49-F238E27FC236}">
                <a16:creationId xmlns:a16="http://schemas.microsoft.com/office/drawing/2014/main" id="{852CDE6A-1483-E7C1-E5D9-BBF0339E4163}"/>
              </a:ext>
            </a:extLst>
          </p:cNvPr>
          <p:cNvPicPr>
            <a:picLocks noChangeAspect="1"/>
          </p:cNvPicPr>
          <p:nvPr/>
        </p:nvPicPr>
        <p:blipFill>
          <a:blip r:embed="rId3"/>
          <a:stretch>
            <a:fillRect/>
          </a:stretch>
        </p:blipFill>
        <p:spPr>
          <a:xfrm>
            <a:off x="1072575" y="1912318"/>
            <a:ext cx="15925800" cy="6625525"/>
          </a:xfrm>
          <a:prstGeom prst="rect">
            <a:avLst/>
          </a:prstGeom>
        </p:spPr>
      </p:pic>
    </p:spTree>
    <p:extLst>
      <p:ext uri="{BB962C8B-B14F-4D97-AF65-F5344CB8AC3E}">
        <p14:creationId xmlns:p14="http://schemas.microsoft.com/office/powerpoint/2010/main" val="10944800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8">
            <a:extLst>
              <a:ext uri="{FF2B5EF4-FFF2-40B4-BE49-F238E27FC236}">
                <a16:creationId xmlns:a16="http://schemas.microsoft.com/office/drawing/2014/main" id="{54640610-9CFB-BBB2-4388-AEA075507645}"/>
              </a:ext>
            </a:extLst>
          </p:cNvPr>
          <p:cNvGrpSpPr/>
          <p:nvPr/>
        </p:nvGrpSpPr>
        <p:grpSpPr>
          <a:xfrm>
            <a:off x="609600" y="114300"/>
            <a:ext cx="16828650" cy="3070364"/>
            <a:chOff x="0" y="-38100"/>
            <a:chExt cx="3326311" cy="1255581"/>
          </a:xfrm>
        </p:grpSpPr>
        <p:sp>
          <p:nvSpPr>
            <p:cNvPr id="19" name="Freeform 9">
              <a:extLst>
                <a:ext uri="{FF2B5EF4-FFF2-40B4-BE49-F238E27FC236}">
                  <a16:creationId xmlns:a16="http://schemas.microsoft.com/office/drawing/2014/main" id="{DEEC2789-75B9-DAA3-4AFA-8D25480B6298}"/>
                </a:ext>
              </a:extLst>
            </p:cNvPr>
            <p:cNvSpPr/>
            <p:nvPr/>
          </p:nvSpPr>
          <p:spPr>
            <a:xfrm>
              <a:off x="0" y="0"/>
              <a:ext cx="3326311" cy="523191"/>
            </a:xfrm>
            <a:custGeom>
              <a:avLst/>
              <a:gdLst/>
              <a:ahLst/>
              <a:cxnLst/>
              <a:rect l="l" t="t" r="r" b="b"/>
              <a:pathLst>
                <a:path w="3326311" h="1217481">
                  <a:moveTo>
                    <a:pt x="0" y="0"/>
                  </a:moveTo>
                  <a:lnTo>
                    <a:pt x="3326311" y="0"/>
                  </a:lnTo>
                  <a:lnTo>
                    <a:pt x="3326311" y="1217481"/>
                  </a:lnTo>
                  <a:lnTo>
                    <a:pt x="0" y="1217481"/>
                  </a:lnTo>
                  <a:close/>
                </a:path>
              </a:pathLst>
            </a:custGeom>
            <a:solidFill>
              <a:srgbClr val="00949D"/>
            </a:solidFill>
          </p:spPr>
          <p:txBody>
            <a:bodyPr/>
            <a:lstStyle/>
            <a:p>
              <a:endParaRPr lang="en-LK" dirty="0"/>
            </a:p>
          </p:txBody>
        </p:sp>
        <p:sp>
          <p:nvSpPr>
            <p:cNvPr id="20" name="TextBox 10">
              <a:extLst>
                <a:ext uri="{FF2B5EF4-FFF2-40B4-BE49-F238E27FC236}">
                  <a16:creationId xmlns:a16="http://schemas.microsoft.com/office/drawing/2014/main" id="{D5C33B1B-430E-26D2-DE39-ABBEDEF52C99}"/>
                </a:ext>
              </a:extLst>
            </p:cNvPr>
            <p:cNvSpPr txBox="1"/>
            <p:nvPr/>
          </p:nvSpPr>
          <p:spPr>
            <a:xfrm>
              <a:off x="0" y="-38100"/>
              <a:ext cx="3326311" cy="1255581"/>
            </a:xfrm>
            <a:prstGeom prst="rect">
              <a:avLst/>
            </a:prstGeom>
          </p:spPr>
          <p:txBody>
            <a:bodyPr lIns="50800" tIns="50800" rIns="50800" bIns="50800" rtlCol="0" anchor="ctr"/>
            <a:lstStyle/>
            <a:p>
              <a:pPr algn="ctr">
                <a:lnSpc>
                  <a:spcPts val="2659"/>
                </a:lnSpc>
                <a:spcBef>
                  <a:spcPct val="0"/>
                </a:spcBef>
              </a:pPr>
              <a:endParaRPr dirty="0"/>
            </a:p>
          </p:txBody>
        </p:sp>
      </p:grpSp>
      <p:sp>
        <p:nvSpPr>
          <p:cNvPr id="22" name="TextBox 21">
            <a:extLst>
              <a:ext uri="{FF2B5EF4-FFF2-40B4-BE49-F238E27FC236}">
                <a16:creationId xmlns:a16="http://schemas.microsoft.com/office/drawing/2014/main" id="{4721183F-7C21-D4FB-FEC1-714B89FD511A}"/>
              </a:ext>
            </a:extLst>
          </p:cNvPr>
          <p:cNvSpPr txBox="1"/>
          <p:nvPr/>
        </p:nvSpPr>
        <p:spPr>
          <a:xfrm>
            <a:off x="5727474" y="222553"/>
            <a:ext cx="8650987" cy="1015663"/>
          </a:xfrm>
          <a:prstGeom prst="rect">
            <a:avLst/>
          </a:prstGeom>
          <a:noFill/>
        </p:spPr>
        <p:txBody>
          <a:bodyPr wrap="square">
            <a:spAutoFit/>
          </a:bodyPr>
          <a:lstStyle/>
          <a:p>
            <a:r>
              <a:rPr lang="en-US" sz="6000" b="1" dirty="0">
                <a:solidFill>
                  <a:schemeClr val="bg1"/>
                </a:solidFill>
                <a:latin typeface="Cambria (Body)"/>
              </a:rPr>
              <a:t>Work Breakdown Chart</a:t>
            </a:r>
          </a:p>
        </p:txBody>
      </p:sp>
      <p:pic>
        <p:nvPicPr>
          <p:cNvPr id="5" name="Picture 4">
            <a:extLst>
              <a:ext uri="{FF2B5EF4-FFF2-40B4-BE49-F238E27FC236}">
                <a16:creationId xmlns:a16="http://schemas.microsoft.com/office/drawing/2014/main" id="{43B99357-0B7C-FF68-4CF1-208E7562D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2" y="9222377"/>
            <a:ext cx="18297882" cy="1178923"/>
          </a:xfrm>
          <a:prstGeom prst="rect">
            <a:avLst/>
          </a:prstGeom>
        </p:spPr>
      </p:pic>
      <p:sp>
        <p:nvSpPr>
          <p:cNvPr id="6" name="TextBox 5">
            <a:extLst>
              <a:ext uri="{FF2B5EF4-FFF2-40B4-BE49-F238E27FC236}">
                <a16:creationId xmlns:a16="http://schemas.microsoft.com/office/drawing/2014/main" id="{B9F6DEBC-24E8-6E46-8194-8245D17065B1}"/>
              </a:ext>
            </a:extLst>
          </p:cNvPr>
          <p:cNvSpPr txBox="1"/>
          <p:nvPr/>
        </p:nvSpPr>
        <p:spPr>
          <a:xfrm>
            <a:off x="6558887" y="9855897"/>
            <a:ext cx="9353006" cy="400110"/>
          </a:xfrm>
          <a:prstGeom prst="rect">
            <a:avLst/>
          </a:prstGeom>
          <a:noFill/>
        </p:spPr>
        <p:txBody>
          <a:bodyPr wrap="square">
            <a:spAutoFit/>
          </a:bodyPr>
          <a:lstStyle/>
          <a:p>
            <a:r>
              <a:rPr lang="en-US" sz="2000" b="1" dirty="0">
                <a:solidFill>
                  <a:schemeClr val="tx1"/>
                </a:solidFill>
              </a:rPr>
              <a:t>IT21102646</a:t>
            </a:r>
            <a:r>
              <a:rPr lang="en-US" sz="2000" dirty="0">
                <a:solidFill>
                  <a:schemeClr val="tx1"/>
                </a:solidFill>
              </a:rPr>
              <a:t> |   </a:t>
            </a:r>
            <a:r>
              <a:rPr lang="en-US" sz="2000" dirty="0"/>
              <a:t>Venuganth A</a:t>
            </a:r>
            <a:r>
              <a:rPr lang="en-US" sz="2000" b="1" dirty="0">
                <a:solidFill>
                  <a:schemeClr val="tx1"/>
                </a:solidFill>
              </a:rPr>
              <a:t>   </a:t>
            </a:r>
            <a:r>
              <a:rPr lang="en-US" sz="2000" dirty="0">
                <a:solidFill>
                  <a:schemeClr val="tx1"/>
                </a:solidFill>
              </a:rPr>
              <a:t>|   TMP-24-120</a:t>
            </a:r>
            <a:endParaRPr lang="en-US" sz="2000" b="0" dirty="0">
              <a:solidFill>
                <a:schemeClr val="tx1"/>
              </a:solidFill>
            </a:endParaRPr>
          </a:p>
        </p:txBody>
      </p:sp>
      <p:grpSp>
        <p:nvGrpSpPr>
          <p:cNvPr id="10" name="Diagram 2">
            <a:extLst>
              <a:ext uri="{FF2B5EF4-FFF2-40B4-BE49-F238E27FC236}">
                <a16:creationId xmlns:a16="http://schemas.microsoft.com/office/drawing/2014/main" id="{C253423E-BE36-E3FD-EB3E-40F009B6D3BE}"/>
              </a:ext>
            </a:extLst>
          </p:cNvPr>
          <p:cNvGrpSpPr/>
          <p:nvPr/>
        </p:nvGrpSpPr>
        <p:grpSpPr>
          <a:xfrm>
            <a:off x="3200400" y="2268522"/>
            <a:ext cx="12496800" cy="6172199"/>
            <a:chOff x="-342888" y="0"/>
            <a:chExt cx="8714696" cy="4419949"/>
          </a:xfrm>
        </p:grpSpPr>
        <p:sp>
          <p:nvSpPr>
            <p:cNvPr id="11" name="Line">
              <a:extLst>
                <a:ext uri="{FF2B5EF4-FFF2-40B4-BE49-F238E27FC236}">
                  <a16:creationId xmlns:a16="http://schemas.microsoft.com/office/drawing/2014/main" id="{72705CE6-E654-6692-D1FB-D254DDA72175}"/>
                </a:ext>
              </a:extLst>
            </p:cNvPr>
            <p:cNvSpPr/>
            <p:nvPr/>
          </p:nvSpPr>
          <p:spPr>
            <a:xfrm>
              <a:off x="7285501" y="901101"/>
              <a:ext cx="123904" cy="21393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A5C249"/>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12" name="Line">
              <a:extLst>
                <a:ext uri="{FF2B5EF4-FFF2-40B4-BE49-F238E27FC236}">
                  <a16:creationId xmlns:a16="http://schemas.microsoft.com/office/drawing/2014/main" id="{D0C57E75-F6F6-F14A-03C3-EE88DDEC2303}"/>
                </a:ext>
              </a:extLst>
            </p:cNvPr>
            <p:cNvSpPr/>
            <p:nvPr/>
          </p:nvSpPr>
          <p:spPr>
            <a:xfrm>
              <a:off x="7285501" y="901101"/>
              <a:ext cx="123904" cy="15529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A5C249"/>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13" name="Line">
              <a:extLst>
                <a:ext uri="{FF2B5EF4-FFF2-40B4-BE49-F238E27FC236}">
                  <a16:creationId xmlns:a16="http://schemas.microsoft.com/office/drawing/2014/main" id="{42BD17B1-1355-B366-F4A1-B5F5B54E423C}"/>
                </a:ext>
              </a:extLst>
            </p:cNvPr>
            <p:cNvSpPr/>
            <p:nvPr/>
          </p:nvSpPr>
          <p:spPr>
            <a:xfrm>
              <a:off x="7285501" y="901101"/>
              <a:ext cx="123904" cy="9664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A5C249"/>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14" name="Line">
              <a:extLst>
                <a:ext uri="{FF2B5EF4-FFF2-40B4-BE49-F238E27FC236}">
                  <a16:creationId xmlns:a16="http://schemas.microsoft.com/office/drawing/2014/main" id="{455E7A96-23CF-CB04-4F4A-4C131D916FA7}"/>
                </a:ext>
              </a:extLst>
            </p:cNvPr>
            <p:cNvSpPr/>
            <p:nvPr/>
          </p:nvSpPr>
          <p:spPr>
            <a:xfrm>
              <a:off x="7285501" y="901101"/>
              <a:ext cx="123904" cy="3799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A5C249"/>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15" name="Line">
              <a:extLst>
                <a:ext uri="{FF2B5EF4-FFF2-40B4-BE49-F238E27FC236}">
                  <a16:creationId xmlns:a16="http://schemas.microsoft.com/office/drawing/2014/main" id="{A0E94004-BD4B-0677-1A86-56B98973E558}"/>
                </a:ext>
              </a:extLst>
            </p:cNvPr>
            <p:cNvSpPr/>
            <p:nvPr/>
          </p:nvSpPr>
          <p:spPr>
            <a:xfrm>
              <a:off x="4014460" y="314627"/>
              <a:ext cx="3601451" cy="1734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0800"/>
                  </a:lnTo>
                  <a:lnTo>
                    <a:pt x="21600" y="10800"/>
                  </a:lnTo>
                  <a:lnTo>
                    <a:pt x="21600" y="21600"/>
                  </a:lnTo>
                </a:path>
              </a:pathLst>
            </a:custGeom>
            <a:noFill/>
            <a:ln w="25400" cap="flat">
              <a:solidFill>
                <a:srgbClr val="7CCA62"/>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16" name="Line">
              <a:extLst>
                <a:ext uri="{FF2B5EF4-FFF2-40B4-BE49-F238E27FC236}">
                  <a16:creationId xmlns:a16="http://schemas.microsoft.com/office/drawing/2014/main" id="{3CC18CA7-D384-6F6D-5DF3-D7923B5E60B4}"/>
                </a:ext>
              </a:extLst>
            </p:cNvPr>
            <p:cNvSpPr/>
            <p:nvPr/>
          </p:nvSpPr>
          <p:spPr>
            <a:xfrm>
              <a:off x="6286017" y="901101"/>
              <a:ext cx="123903" cy="15529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A5C249"/>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17" name="Line">
              <a:extLst>
                <a:ext uri="{FF2B5EF4-FFF2-40B4-BE49-F238E27FC236}">
                  <a16:creationId xmlns:a16="http://schemas.microsoft.com/office/drawing/2014/main" id="{BD7E7CCA-D065-FFC6-AAFF-8D68C6708467}"/>
                </a:ext>
              </a:extLst>
            </p:cNvPr>
            <p:cNvSpPr/>
            <p:nvPr/>
          </p:nvSpPr>
          <p:spPr>
            <a:xfrm>
              <a:off x="6286017" y="901101"/>
              <a:ext cx="123903" cy="9664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A5C249"/>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21" name="Line">
              <a:extLst>
                <a:ext uri="{FF2B5EF4-FFF2-40B4-BE49-F238E27FC236}">
                  <a16:creationId xmlns:a16="http://schemas.microsoft.com/office/drawing/2014/main" id="{A4421D32-0EBE-66AB-C992-F2E1F50FD35F}"/>
                </a:ext>
              </a:extLst>
            </p:cNvPr>
            <p:cNvSpPr/>
            <p:nvPr/>
          </p:nvSpPr>
          <p:spPr>
            <a:xfrm>
              <a:off x="6286017" y="901101"/>
              <a:ext cx="123903" cy="3799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A5C249"/>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23" name="Line">
              <a:extLst>
                <a:ext uri="{FF2B5EF4-FFF2-40B4-BE49-F238E27FC236}">
                  <a16:creationId xmlns:a16="http://schemas.microsoft.com/office/drawing/2014/main" id="{A5304769-7A80-57A9-A55E-D700122E6DD6}"/>
                </a:ext>
              </a:extLst>
            </p:cNvPr>
            <p:cNvSpPr/>
            <p:nvPr/>
          </p:nvSpPr>
          <p:spPr>
            <a:xfrm>
              <a:off x="4014460" y="314627"/>
              <a:ext cx="2601965" cy="1734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0800"/>
                  </a:lnTo>
                  <a:lnTo>
                    <a:pt x="21600" y="10800"/>
                  </a:lnTo>
                  <a:lnTo>
                    <a:pt x="21600" y="21600"/>
                  </a:lnTo>
                </a:path>
              </a:pathLst>
            </a:custGeom>
            <a:noFill/>
            <a:ln w="25400" cap="flat">
              <a:solidFill>
                <a:srgbClr val="7CCA62"/>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24" name="Line">
              <a:extLst>
                <a:ext uri="{FF2B5EF4-FFF2-40B4-BE49-F238E27FC236}">
                  <a16:creationId xmlns:a16="http://schemas.microsoft.com/office/drawing/2014/main" id="{E5589848-DE81-F571-0BB0-1682DAC58C4F}"/>
                </a:ext>
              </a:extLst>
            </p:cNvPr>
            <p:cNvSpPr/>
            <p:nvPr/>
          </p:nvSpPr>
          <p:spPr>
            <a:xfrm>
              <a:off x="4804769" y="1597630"/>
              <a:ext cx="123904" cy="15529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0F6FC6"/>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25" name="Line">
              <a:extLst>
                <a:ext uri="{FF2B5EF4-FFF2-40B4-BE49-F238E27FC236}">
                  <a16:creationId xmlns:a16="http://schemas.microsoft.com/office/drawing/2014/main" id="{94B24560-A87B-A640-23CE-3822C02B169D}"/>
                </a:ext>
              </a:extLst>
            </p:cNvPr>
            <p:cNvSpPr/>
            <p:nvPr/>
          </p:nvSpPr>
          <p:spPr>
            <a:xfrm>
              <a:off x="4804769" y="1597630"/>
              <a:ext cx="123904" cy="9664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0F6FC6"/>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26" name="Line">
              <a:extLst>
                <a:ext uri="{FF2B5EF4-FFF2-40B4-BE49-F238E27FC236}">
                  <a16:creationId xmlns:a16="http://schemas.microsoft.com/office/drawing/2014/main" id="{78EAF56D-9CE4-78E1-42C1-06BAB72B3470}"/>
                </a:ext>
              </a:extLst>
            </p:cNvPr>
            <p:cNvSpPr/>
            <p:nvPr/>
          </p:nvSpPr>
          <p:spPr>
            <a:xfrm>
              <a:off x="5080027" y="771467"/>
              <a:ext cx="27809" cy="7026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0F6FC6"/>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27" name="Line">
              <a:extLst>
                <a:ext uri="{FF2B5EF4-FFF2-40B4-BE49-F238E27FC236}">
                  <a16:creationId xmlns:a16="http://schemas.microsoft.com/office/drawing/2014/main" id="{B2AFE4C6-41C7-CE7F-C961-C2172628C85E}"/>
                </a:ext>
              </a:extLst>
            </p:cNvPr>
            <p:cNvSpPr/>
            <p:nvPr/>
          </p:nvSpPr>
          <p:spPr>
            <a:xfrm>
              <a:off x="4014460" y="314627"/>
              <a:ext cx="1102738" cy="1734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0800"/>
                  </a:lnTo>
                  <a:lnTo>
                    <a:pt x="21600" y="10800"/>
                  </a:lnTo>
                  <a:lnTo>
                    <a:pt x="21600" y="21600"/>
                  </a:lnTo>
                </a:path>
              </a:pathLst>
            </a:custGeom>
            <a:noFill/>
            <a:ln w="25400" cap="flat">
              <a:solidFill>
                <a:srgbClr val="7CCA62"/>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28" name="Line">
              <a:extLst>
                <a:ext uri="{FF2B5EF4-FFF2-40B4-BE49-F238E27FC236}">
                  <a16:creationId xmlns:a16="http://schemas.microsoft.com/office/drawing/2014/main" id="{E62E0AEC-1E6A-8DD5-0ADE-459ACF0524BB}"/>
                </a:ext>
              </a:extLst>
            </p:cNvPr>
            <p:cNvSpPr/>
            <p:nvPr/>
          </p:nvSpPr>
          <p:spPr>
            <a:xfrm>
              <a:off x="3081056" y="901101"/>
              <a:ext cx="123904" cy="9664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A5C249"/>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29" name="Line">
              <a:extLst>
                <a:ext uri="{FF2B5EF4-FFF2-40B4-BE49-F238E27FC236}">
                  <a16:creationId xmlns:a16="http://schemas.microsoft.com/office/drawing/2014/main" id="{12F4DB76-E216-3FC8-A906-2464282B39F5}"/>
                </a:ext>
              </a:extLst>
            </p:cNvPr>
            <p:cNvSpPr/>
            <p:nvPr/>
          </p:nvSpPr>
          <p:spPr>
            <a:xfrm>
              <a:off x="3081056" y="901101"/>
              <a:ext cx="123904" cy="3799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A5C249"/>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30" name="Line">
              <a:extLst>
                <a:ext uri="{FF2B5EF4-FFF2-40B4-BE49-F238E27FC236}">
                  <a16:creationId xmlns:a16="http://schemas.microsoft.com/office/drawing/2014/main" id="{6031D632-8C3E-2C96-66AD-2DCA565951C4}"/>
                </a:ext>
              </a:extLst>
            </p:cNvPr>
            <p:cNvSpPr/>
            <p:nvPr/>
          </p:nvSpPr>
          <p:spPr>
            <a:xfrm>
              <a:off x="3411465" y="314627"/>
              <a:ext cx="602996" cy="17346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800"/>
                  </a:lnTo>
                  <a:lnTo>
                    <a:pt x="0" y="10800"/>
                  </a:lnTo>
                  <a:lnTo>
                    <a:pt x="0" y="21600"/>
                  </a:lnTo>
                </a:path>
              </a:pathLst>
            </a:custGeom>
            <a:noFill/>
            <a:ln w="25400" cap="flat">
              <a:solidFill>
                <a:srgbClr val="7CCA62"/>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31" name="Line">
              <a:extLst>
                <a:ext uri="{FF2B5EF4-FFF2-40B4-BE49-F238E27FC236}">
                  <a16:creationId xmlns:a16="http://schemas.microsoft.com/office/drawing/2014/main" id="{AD17384F-9836-D3BB-8111-9DCB174DD8E0}"/>
                </a:ext>
              </a:extLst>
            </p:cNvPr>
            <p:cNvSpPr/>
            <p:nvPr/>
          </p:nvSpPr>
          <p:spPr>
            <a:xfrm>
              <a:off x="2411980" y="314627"/>
              <a:ext cx="1602481" cy="17346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800"/>
                  </a:lnTo>
                  <a:lnTo>
                    <a:pt x="0" y="10800"/>
                  </a:lnTo>
                  <a:lnTo>
                    <a:pt x="0" y="21600"/>
                  </a:lnTo>
                </a:path>
              </a:pathLst>
            </a:custGeom>
            <a:noFill/>
            <a:ln w="25400" cap="flat">
              <a:solidFill>
                <a:srgbClr val="7CCA62"/>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32" name="Line">
              <a:extLst>
                <a:ext uri="{FF2B5EF4-FFF2-40B4-BE49-F238E27FC236}">
                  <a16:creationId xmlns:a16="http://schemas.microsoft.com/office/drawing/2014/main" id="{7E981B8D-7706-29D5-B151-9627FBF84420}"/>
                </a:ext>
              </a:extLst>
            </p:cNvPr>
            <p:cNvSpPr/>
            <p:nvPr/>
          </p:nvSpPr>
          <p:spPr>
            <a:xfrm>
              <a:off x="1082086" y="901101"/>
              <a:ext cx="123904" cy="33123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A5C249"/>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33" name="Line">
              <a:extLst>
                <a:ext uri="{FF2B5EF4-FFF2-40B4-BE49-F238E27FC236}">
                  <a16:creationId xmlns:a16="http://schemas.microsoft.com/office/drawing/2014/main" id="{85C3D209-9B32-3549-5CA6-DEF5E50AB183}"/>
                </a:ext>
              </a:extLst>
            </p:cNvPr>
            <p:cNvSpPr/>
            <p:nvPr/>
          </p:nvSpPr>
          <p:spPr>
            <a:xfrm>
              <a:off x="1082086" y="901101"/>
              <a:ext cx="123904" cy="27258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A5C249"/>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34" name="Line">
              <a:extLst>
                <a:ext uri="{FF2B5EF4-FFF2-40B4-BE49-F238E27FC236}">
                  <a16:creationId xmlns:a16="http://schemas.microsoft.com/office/drawing/2014/main" id="{64A94EC1-D608-F296-5F09-45809A238333}"/>
                </a:ext>
              </a:extLst>
            </p:cNvPr>
            <p:cNvSpPr/>
            <p:nvPr/>
          </p:nvSpPr>
          <p:spPr>
            <a:xfrm>
              <a:off x="1082086" y="901101"/>
              <a:ext cx="123904" cy="21393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A5C249"/>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35" name="Line">
              <a:extLst>
                <a:ext uri="{FF2B5EF4-FFF2-40B4-BE49-F238E27FC236}">
                  <a16:creationId xmlns:a16="http://schemas.microsoft.com/office/drawing/2014/main" id="{D162A658-B4ED-6475-A771-926E9F7423DD}"/>
                </a:ext>
              </a:extLst>
            </p:cNvPr>
            <p:cNvSpPr/>
            <p:nvPr/>
          </p:nvSpPr>
          <p:spPr>
            <a:xfrm>
              <a:off x="1082086" y="901101"/>
              <a:ext cx="123904" cy="15529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A5C249"/>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36" name="Line">
              <a:extLst>
                <a:ext uri="{FF2B5EF4-FFF2-40B4-BE49-F238E27FC236}">
                  <a16:creationId xmlns:a16="http://schemas.microsoft.com/office/drawing/2014/main" id="{63B15C3C-470E-E762-B86D-B8D18A94F779}"/>
                </a:ext>
              </a:extLst>
            </p:cNvPr>
            <p:cNvSpPr/>
            <p:nvPr/>
          </p:nvSpPr>
          <p:spPr>
            <a:xfrm>
              <a:off x="1082086" y="901101"/>
              <a:ext cx="123904" cy="9664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A5C249"/>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37" name="Line">
              <a:extLst>
                <a:ext uri="{FF2B5EF4-FFF2-40B4-BE49-F238E27FC236}">
                  <a16:creationId xmlns:a16="http://schemas.microsoft.com/office/drawing/2014/main" id="{101BC504-BAA6-09CD-7478-367761F08D49}"/>
                </a:ext>
              </a:extLst>
            </p:cNvPr>
            <p:cNvSpPr/>
            <p:nvPr/>
          </p:nvSpPr>
          <p:spPr>
            <a:xfrm>
              <a:off x="1082086" y="901101"/>
              <a:ext cx="123904" cy="3799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A5C249"/>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38" name="Line">
              <a:extLst>
                <a:ext uri="{FF2B5EF4-FFF2-40B4-BE49-F238E27FC236}">
                  <a16:creationId xmlns:a16="http://schemas.microsoft.com/office/drawing/2014/main" id="{77EAB1F6-93BE-EC8D-A7CD-CA68EBED1BC4}"/>
                </a:ext>
              </a:extLst>
            </p:cNvPr>
            <p:cNvSpPr/>
            <p:nvPr/>
          </p:nvSpPr>
          <p:spPr>
            <a:xfrm>
              <a:off x="1412495" y="314627"/>
              <a:ext cx="2601966" cy="17346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800"/>
                  </a:lnTo>
                  <a:lnTo>
                    <a:pt x="0" y="10800"/>
                  </a:lnTo>
                  <a:lnTo>
                    <a:pt x="0" y="21600"/>
                  </a:lnTo>
                </a:path>
              </a:pathLst>
            </a:custGeom>
            <a:noFill/>
            <a:ln w="25400" cap="flat">
              <a:solidFill>
                <a:srgbClr val="7CCA62"/>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39" name="Line">
              <a:extLst>
                <a:ext uri="{FF2B5EF4-FFF2-40B4-BE49-F238E27FC236}">
                  <a16:creationId xmlns:a16="http://schemas.microsoft.com/office/drawing/2014/main" id="{903E8321-9202-9227-4095-C483770F4B30}"/>
                </a:ext>
              </a:extLst>
            </p:cNvPr>
            <p:cNvSpPr/>
            <p:nvPr/>
          </p:nvSpPr>
          <p:spPr>
            <a:xfrm>
              <a:off x="82601" y="901101"/>
              <a:ext cx="123904" cy="27258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A5C249"/>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40" name="Line">
              <a:extLst>
                <a:ext uri="{FF2B5EF4-FFF2-40B4-BE49-F238E27FC236}">
                  <a16:creationId xmlns:a16="http://schemas.microsoft.com/office/drawing/2014/main" id="{07DA3FF4-4874-B7F6-07AF-06C2E7866371}"/>
                </a:ext>
              </a:extLst>
            </p:cNvPr>
            <p:cNvSpPr/>
            <p:nvPr/>
          </p:nvSpPr>
          <p:spPr>
            <a:xfrm>
              <a:off x="82601" y="901101"/>
              <a:ext cx="123904" cy="21393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A5C249"/>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41" name="Line">
              <a:extLst>
                <a:ext uri="{FF2B5EF4-FFF2-40B4-BE49-F238E27FC236}">
                  <a16:creationId xmlns:a16="http://schemas.microsoft.com/office/drawing/2014/main" id="{62327CBA-E8F4-0607-FB47-7BA94E349829}"/>
                </a:ext>
              </a:extLst>
            </p:cNvPr>
            <p:cNvSpPr/>
            <p:nvPr/>
          </p:nvSpPr>
          <p:spPr>
            <a:xfrm>
              <a:off x="82601" y="901101"/>
              <a:ext cx="123904" cy="15529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A5C249"/>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42" name="Line">
              <a:extLst>
                <a:ext uri="{FF2B5EF4-FFF2-40B4-BE49-F238E27FC236}">
                  <a16:creationId xmlns:a16="http://schemas.microsoft.com/office/drawing/2014/main" id="{A1951AA6-A8B2-B5D1-896A-81DFD3B0A134}"/>
                </a:ext>
              </a:extLst>
            </p:cNvPr>
            <p:cNvSpPr/>
            <p:nvPr/>
          </p:nvSpPr>
          <p:spPr>
            <a:xfrm>
              <a:off x="82601" y="901101"/>
              <a:ext cx="123904" cy="9664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A5C249"/>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43" name="Line">
              <a:extLst>
                <a:ext uri="{FF2B5EF4-FFF2-40B4-BE49-F238E27FC236}">
                  <a16:creationId xmlns:a16="http://schemas.microsoft.com/office/drawing/2014/main" id="{9AD85D45-73F9-6F17-0B78-71C392866E2C}"/>
                </a:ext>
              </a:extLst>
            </p:cNvPr>
            <p:cNvSpPr/>
            <p:nvPr/>
          </p:nvSpPr>
          <p:spPr>
            <a:xfrm>
              <a:off x="82601" y="901101"/>
              <a:ext cx="123904" cy="3799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A5C249"/>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sp>
          <p:nvSpPr>
            <p:cNvPr id="44" name="Line">
              <a:extLst>
                <a:ext uri="{FF2B5EF4-FFF2-40B4-BE49-F238E27FC236}">
                  <a16:creationId xmlns:a16="http://schemas.microsoft.com/office/drawing/2014/main" id="{563E7C44-2E37-1C78-5358-984B1F6D11AD}"/>
                </a:ext>
              </a:extLst>
            </p:cNvPr>
            <p:cNvSpPr/>
            <p:nvPr/>
          </p:nvSpPr>
          <p:spPr>
            <a:xfrm>
              <a:off x="413010" y="314627"/>
              <a:ext cx="3601451" cy="17346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800"/>
                  </a:lnTo>
                  <a:lnTo>
                    <a:pt x="0" y="10800"/>
                  </a:lnTo>
                  <a:lnTo>
                    <a:pt x="0" y="21600"/>
                  </a:lnTo>
                </a:path>
              </a:pathLst>
            </a:custGeom>
            <a:noFill/>
            <a:ln w="25400" cap="flat">
              <a:solidFill>
                <a:srgbClr val="7CCA62"/>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grpSp>
          <p:nvGrpSpPr>
            <p:cNvPr id="45" name="Group">
              <a:extLst>
                <a:ext uri="{FF2B5EF4-FFF2-40B4-BE49-F238E27FC236}">
                  <a16:creationId xmlns:a16="http://schemas.microsoft.com/office/drawing/2014/main" id="{C2017384-6907-C0AF-0C1F-3D3714AB3EFB}"/>
                </a:ext>
              </a:extLst>
            </p:cNvPr>
            <p:cNvGrpSpPr/>
            <p:nvPr/>
          </p:nvGrpSpPr>
          <p:grpSpPr>
            <a:xfrm>
              <a:off x="-342889" y="0"/>
              <a:ext cx="8714698" cy="379986"/>
              <a:chOff x="0" y="0"/>
              <a:chExt cx="8714696" cy="379985"/>
            </a:xfrm>
          </p:grpSpPr>
          <p:sp>
            <p:nvSpPr>
              <p:cNvPr id="140" name="Rectangle">
                <a:extLst>
                  <a:ext uri="{FF2B5EF4-FFF2-40B4-BE49-F238E27FC236}">
                    <a16:creationId xmlns:a16="http://schemas.microsoft.com/office/drawing/2014/main" id="{8B1E0EEB-8FFD-E098-60A7-4D854124D191}"/>
                  </a:ext>
                </a:extLst>
              </p:cNvPr>
              <p:cNvSpPr/>
              <p:nvPr/>
            </p:nvSpPr>
            <p:spPr>
              <a:xfrm>
                <a:off x="0" y="-1"/>
                <a:ext cx="8714697" cy="379987"/>
              </a:xfrm>
              <a:prstGeom prst="rect">
                <a:avLst/>
              </a:prstGeom>
              <a:gradFill flip="none" rotWithShape="1">
                <a:gsLst>
                  <a:gs pos="0">
                    <a:srgbClr val="77F1FA"/>
                  </a:gs>
                  <a:gs pos="25000">
                    <a:srgbClr val="32C1C9"/>
                  </a:gs>
                  <a:gs pos="38000">
                    <a:srgbClr val="22B0B9"/>
                  </a:gs>
                  <a:gs pos="55000">
                    <a:srgbClr val="00A9B1"/>
                  </a:gs>
                  <a:gs pos="80000">
                    <a:srgbClr val="00A8AF"/>
                  </a:gs>
                  <a:gs pos="88000">
                    <a:srgbClr val="00B1B9"/>
                  </a:gs>
                  <a:gs pos="100000">
                    <a:srgbClr val="00EEFA"/>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dirty="0"/>
              </a:p>
            </p:txBody>
          </p:sp>
          <p:sp>
            <p:nvSpPr>
              <p:cNvPr id="141" name="Recognition of skin disease for different skin tones based on images">
                <a:extLst>
                  <a:ext uri="{FF2B5EF4-FFF2-40B4-BE49-F238E27FC236}">
                    <a16:creationId xmlns:a16="http://schemas.microsoft.com/office/drawing/2014/main" id="{209EA434-85B2-4671-9DF8-2D3D66C515F9}"/>
                  </a:ext>
                </a:extLst>
              </p:cNvPr>
              <p:cNvSpPr txBox="1"/>
              <p:nvPr/>
            </p:nvSpPr>
            <p:spPr>
              <a:xfrm>
                <a:off x="0" y="106042"/>
                <a:ext cx="8714697" cy="1679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rPr lang="en-GB" sz="3200" dirty="0">
                    <a:solidFill>
                      <a:srgbClr val="096A72"/>
                    </a:solidFill>
                  </a:rPr>
                  <a:t>Predicting Diabetes Through Nail Analysis</a:t>
                </a:r>
                <a:endParaRPr lang="en-LK" sz="3200" dirty="0">
                  <a:solidFill>
                    <a:srgbClr val="096A72"/>
                  </a:solidFill>
                </a:endParaRPr>
              </a:p>
            </p:txBody>
          </p:sp>
        </p:grpSp>
        <p:grpSp>
          <p:nvGrpSpPr>
            <p:cNvPr id="46" name="Group">
              <a:extLst>
                <a:ext uri="{FF2B5EF4-FFF2-40B4-BE49-F238E27FC236}">
                  <a16:creationId xmlns:a16="http://schemas.microsoft.com/office/drawing/2014/main" id="{7F41EC7C-C64B-5256-01C3-B01D128A3876}"/>
                </a:ext>
              </a:extLst>
            </p:cNvPr>
            <p:cNvGrpSpPr/>
            <p:nvPr/>
          </p:nvGrpSpPr>
          <p:grpSpPr>
            <a:xfrm>
              <a:off x="0" y="488092"/>
              <a:ext cx="826021" cy="413010"/>
              <a:chOff x="0" y="0"/>
              <a:chExt cx="826020" cy="413008"/>
            </a:xfrm>
          </p:grpSpPr>
          <p:sp>
            <p:nvSpPr>
              <p:cNvPr id="138" name="Rectangle">
                <a:extLst>
                  <a:ext uri="{FF2B5EF4-FFF2-40B4-BE49-F238E27FC236}">
                    <a16:creationId xmlns:a16="http://schemas.microsoft.com/office/drawing/2014/main" id="{4D6889E6-A6FD-1A02-F94B-358251799045}"/>
                  </a:ext>
                </a:extLst>
              </p:cNvPr>
              <p:cNvSpPr/>
              <p:nvPr/>
            </p:nvSpPr>
            <p:spPr>
              <a:xfrm>
                <a:off x="-1" y="-1"/>
                <a:ext cx="826022" cy="413010"/>
              </a:xfrm>
              <a:prstGeom prst="rect">
                <a:avLst/>
              </a:prstGeom>
              <a:gradFill flip="none" rotWithShape="1">
                <a:gsLst>
                  <a:gs pos="0">
                    <a:srgbClr val="A3E892"/>
                  </a:gs>
                  <a:gs pos="25000">
                    <a:srgbClr val="77BB61"/>
                  </a:gs>
                  <a:gs pos="38000">
                    <a:srgbClr val="64A84F"/>
                  </a:gs>
                  <a:gs pos="55000">
                    <a:srgbClr val="5CA544"/>
                  </a:gs>
                  <a:gs pos="80000">
                    <a:srgbClr val="56AD39"/>
                  </a:gs>
                  <a:gs pos="88000">
                    <a:srgbClr val="58BD36"/>
                  </a:gs>
                  <a:gs pos="100000">
                    <a:srgbClr val="70E749"/>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139" name="Project Initialization">
                <a:extLst>
                  <a:ext uri="{FF2B5EF4-FFF2-40B4-BE49-F238E27FC236}">
                    <a16:creationId xmlns:a16="http://schemas.microsoft.com/office/drawing/2014/main" id="{41744924-582E-BD9C-2CA6-E8EDABAF39E3}"/>
                  </a:ext>
                </a:extLst>
              </p:cNvPr>
              <p:cNvSpPr txBox="1"/>
              <p:nvPr/>
            </p:nvSpPr>
            <p:spPr>
              <a:xfrm>
                <a:off x="0" y="79165"/>
                <a:ext cx="826021" cy="254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Project Initialization</a:t>
                </a:r>
              </a:p>
            </p:txBody>
          </p:sp>
        </p:grpSp>
        <p:grpSp>
          <p:nvGrpSpPr>
            <p:cNvPr id="47" name="Group">
              <a:extLst>
                <a:ext uri="{FF2B5EF4-FFF2-40B4-BE49-F238E27FC236}">
                  <a16:creationId xmlns:a16="http://schemas.microsoft.com/office/drawing/2014/main" id="{FBD04A96-084C-0CF9-4C08-A9BAF5EC1047}"/>
                </a:ext>
              </a:extLst>
            </p:cNvPr>
            <p:cNvGrpSpPr/>
            <p:nvPr/>
          </p:nvGrpSpPr>
          <p:grpSpPr>
            <a:xfrm>
              <a:off x="206505" y="1074566"/>
              <a:ext cx="826021" cy="413010"/>
              <a:chOff x="0" y="0"/>
              <a:chExt cx="826020" cy="413008"/>
            </a:xfrm>
          </p:grpSpPr>
          <p:sp>
            <p:nvSpPr>
              <p:cNvPr id="136" name="Rectangle">
                <a:extLst>
                  <a:ext uri="{FF2B5EF4-FFF2-40B4-BE49-F238E27FC236}">
                    <a16:creationId xmlns:a16="http://schemas.microsoft.com/office/drawing/2014/main" id="{20498ACB-B0F2-7273-069E-654453DAE486}"/>
                  </a:ext>
                </a:extLst>
              </p:cNvPr>
              <p:cNvSpPr/>
              <p:nvPr/>
            </p:nvSpPr>
            <p:spPr>
              <a:xfrm>
                <a:off x="-1" y="-1"/>
                <a:ext cx="826022" cy="413010"/>
              </a:xfrm>
              <a:prstGeom prst="rect">
                <a:avLst/>
              </a:prstGeom>
              <a:gradFill flip="none" rotWithShape="1">
                <a:gsLst>
                  <a:gs pos="0">
                    <a:srgbClr val="C9E488"/>
                  </a:gs>
                  <a:gs pos="25000">
                    <a:srgbClr val="9BB44F"/>
                  </a:gs>
                  <a:gs pos="38000">
                    <a:srgbClr val="8AA33E"/>
                  </a:gs>
                  <a:gs pos="55000">
                    <a:srgbClr val="85A02F"/>
                  </a:gs>
                  <a:gs pos="80000">
                    <a:srgbClr val="8AAA23"/>
                  </a:gs>
                  <a:gs pos="88000">
                    <a:srgbClr val="95BB1E"/>
                  </a:gs>
                  <a:gs pos="100000">
                    <a:srgbClr val="B7E32E"/>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137" name="Problem Identification">
                <a:extLst>
                  <a:ext uri="{FF2B5EF4-FFF2-40B4-BE49-F238E27FC236}">
                    <a16:creationId xmlns:a16="http://schemas.microsoft.com/office/drawing/2014/main" id="{CF47A65E-F23D-55F8-8CB9-50EC0307404E}"/>
                  </a:ext>
                </a:extLst>
              </p:cNvPr>
              <p:cNvSpPr txBox="1"/>
              <p:nvPr/>
            </p:nvSpPr>
            <p:spPr>
              <a:xfrm>
                <a:off x="0" y="79165"/>
                <a:ext cx="826021" cy="254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Problem Identification</a:t>
                </a:r>
              </a:p>
            </p:txBody>
          </p:sp>
        </p:grpSp>
        <p:grpSp>
          <p:nvGrpSpPr>
            <p:cNvPr id="48" name="Group">
              <a:extLst>
                <a:ext uri="{FF2B5EF4-FFF2-40B4-BE49-F238E27FC236}">
                  <a16:creationId xmlns:a16="http://schemas.microsoft.com/office/drawing/2014/main" id="{4D34B16A-B5BD-5750-A548-4C6837B0E8C0}"/>
                </a:ext>
              </a:extLst>
            </p:cNvPr>
            <p:cNvGrpSpPr/>
            <p:nvPr/>
          </p:nvGrpSpPr>
          <p:grpSpPr>
            <a:xfrm>
              <a:off x="206505" y="1661041"/>
              <a:ext cx="826021" cy="413010"/>
              <a:chOff x="0" y="0"/>
              <a:chExt cx="826020" cy="413008"/>
            </a:xfrm>
          </p:grpSpPr>
          <p:sp>
            <p:nvSpPr>
              <p:cNvPr id="134" name="Rectangle">
                <a:extLst>
                  <a:ext uri="{FF2B5EF4-FFF2-40B4-BE49-F238E27FC236}">
                    <a16:creationId xmlns:a16="http://schemas.microsoft.com/office/drawing/2014/main" id="{A2490252-2BE4-50DE-FB5A-48368A796AD8}"/>
                  </a:ext>
                </a:extLst>
              </p:cNvPr>
              <p:cNvSpPr/>
              <p:nvPr/>
            </p:nvSpPr>
            <p:spPr>
              <a:xfrm>
                <a:off x="-1" y="-1"/>
                <a:ext cx="826022" cy="413010"/>
              </a:xfrm>
              <a:prstGeom prst="rect">
                <a:avLst/>
              </a:prstGeom>
              <a:gradFill flip="none" rotWithShape="1">
                <a:gsLst>
                  <a:gs pos="0">
                    <a:srgbClr val="C9E488"/>
                  </a:gs>
                  <a:gs pos="25000">
                    <a:srgbClr val="9BB44F"/>
                  </a:gs>
                  <a:gs pos="38000">
                    <a:srgbClr val="8AA33E"/>
                  </a:gs>
                  <a:gs pos="55000">
                    <a:srgbClr val="85A02F"/>
                  </a:gs>
                  <a:gs pos="80000">
                    <a:srgbClr val="8AAA23"/>
                  </a:gs>
                  <a:gs pos="88000">
                    <a:srgbClr val="95BB1E"/>
                  </a:gs>
                  <a:gs pos="100000">
                    <a:srgbClr val="B7E32E"/>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135" name="Domain Knowledge Gathering">
                <a:extLst>
                  <a:ext uri="{FF2B5EF4-FFF2-40B4-BE49-F238E27FC236}">
                    <a16:creationId xmlns:a16="http://schemas.microsoft.com/office/drawing/2014/main" id="{76F3EADA-9CEA-6283-5834-7DC853D6C018}"/>
                  </a:ext>
                </a:extLst>
              </p:cNvPr>
              <p:cNvSpPr txBox="1"/>
              <p:nvPr/>
            </p:nvSpPr>
            <p:spPr>
              <a:xfrm>
                <a:off x="0" y="21337"/>
                <a:ext cx="826021" cy="37033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Domain Knowledge Gathering</a:t>
                </a:r>
              </a:p>
            </p:txBody>
          </p:sp>
        </p:grpSp>
        <p:grpSp>
          <p:nvGrpSpPr>
            <p:cNvPr id="49" name="Group">
              <a:extLst>
                <a:ext uri="{FF2B5EF4-FFF2-40B4-BE49-F238E27FC236}">
                  <a16:creationId xmlns:a16="http://schemas.microsoft.com/office/drawing/2014/main" id="{182E7B90-F364-3BBE-E511-4509B52A3C1F}"/>
                </a:ext>
              </a:extLst>
            </p:cNvPr>
            <p:cNvGrpSpPr/>
            <p:nvPr/>
          </p:nvGrpSpPr>
          <p:grpSpPr>
            <a:xfrm>
              <a:off x="206505" y="2247516"/>
              <a:ext cx="826021" cy="413009"/>
              <a:chOff x="0" y="0"/>
              <a:chExt cx="826020" cy="413008"/>
            </a:xfrm>
          </p:grpSpPr>
          <p:sp>
            <p:nvSpPr>
              <p:cNvPr id="132" name="Rectangle">
                <a:extLst>
                  <a:ext uri="{FF2B5EF4-FFF2-40B4-BE49-F238E27FC236}">
                    <a16:creationId xmlns:a16="http://schemas.microsoft.com/office/drawing/2014/main" id="{44A1C6CB-E64C-4300-83A4-BCEC51066D12}"/>
                  </a:ext>
                </a:extLst>
              </p:cNvPr>
              <p:cNvSpPr/>
              <p:nvPr/>
            </p:nvSpPr>
            <p:spPr>
              <a:xfrm>
                <a:off x="-1" y="-1"/>
                <a:ext cx="826022" cy="413010"/>
              </a:xfrm>
              <a:prstGeom prst="rect">
                <a:avLst/>
              </a:prstGeom>
              <a:gradFill flip="none" rotWithShape="1">
                <a:gsLst>
                  <a:gs pos="0">
                    <a:srgbClr val="C9E488"/>
                  </a:gs>
                  <a:gs pos="25000">
                    <a:srgbClr val="9BB44F"/>
                  </a:gs>
                  <a:gs pos="38000">
                    <a:srgbClr val="8AA33E"/>
                  </a:gs>
                  <a:gs pos="55000">
                    <a:srgbClr val="85A02F"/>
                  </a:gs>
                  <a:gs pos="80000">
                    <a:srgbClr val="8AAA23"/>
                  </a:gs>
                  <a:gs pos="88000">
                    <a:srgbClr val="95BB1E"/>
                  </a:gs>
                  <a:gs pos="100000">
                    <a:srgbClr val="B7E32E"/>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133" name="Solution Formation">
                <a:extLst>
                  <a:ext uri="{FF2B5EF4-FFF2-40B4-BE49-F238E27FC236}">
                    <a16:creationId xmlns:a16="http://schemas.microsoft.com/office/drawing/2014/main" id="{19B7E1CB-C406-5A2E-656A-20AA43288AE3}"/>
                  </a:ext>
                </a:extLst>
              </p:cNvPr>
              <p:cNvSpPr txBox="1"/>
              <p:nvPr/>
            </p:nvSpPr>
            <p:spPr>
              <a:xfrm>
                <a:off x="0" y="79165"/>
                <a:ext cx="826021" cy="254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Solution Formation</a:t>
                </a:r>
              </a:p>
            </p:txBody>
          </p:sp>
        </p:grpSp>
        <p:grpSp>
          <p:nvGrpSpPr>
            <p:cNvPr id="50" name="Group">
              <a:extLst>
                <a:ext uri="{FF2B5EF4-FFF2-40B4-BE49-F238E27FC236}">
                  <a16:creationId xmlns:a16="http://schemas.microsoft.com/office/drawing/2014/main" id="{37ED967F-94B3-B19A-DCAC-F526EF5E39F2}"/>
                </a:ext>
              </a:extLst>
            </p:cNvPr>
            <p:cNvGrpSpPr/>
            <p:nvPr/>
          </p:nvGrpSpPr>
          <p:grpSpPr>
            <a:xfrm>
              <a:off x="206505" y="2833990"/>
              <a:ext cx="826021" cy="413010"/>
              <a:chOff x="0" y="0"/>
              <a:chExt cx="826020" cy="413008"/>
            </a:xfrm>
          </p:grpSpPr>
          <p:sp>
            <p:nvSpPr>
              <p:cNvPr id="130" name="Rectangle">
                <a:extLst>
                  <a:ext uri="{FF2B5EF4-FFF2-40B4-BE49-F238E27FC236}">
                    <a16:creationId xmlns:a16="http://schemas.microsoft.com/office/drawing/2014/main" id="{13631B88-0201-C01D-0EFC-0F1AC393811D}"/>
                  </a:ext>
                </a:extLst>
              </p:cNvPr>
              <p:cNvSpPr/>
              <p:nvPr/>
            </p:nvSpPr>
            <p:spPr>
              <a:xfrm>
                <a:off x="-1" y="-1"/>
                <a:ext cx="826022" cy="413010"/>
              </a:xfrm>
              <a:prstGeom prst="rect">
                <a:avLst/>
              </a:prstGeom>
              <a:gradFill flip="none" rotWithShape="1">
                <a:gsLst>
                  <a:gs pos="0">
                    <a:srgbClr val="C9E488"/>
                  </a:gs>
                  <a:gs pos="25000">
                    <a:srgbClr val="9BB44F"/>
                  </a:gs>
                  <a:gs pos="38000">
                    <a:srgbClr val="8AA33E"/>
                  </a:gs>
                  <a:gs pos="55000">
                    <a:srgbClr val="85A02F"/>
                  </a:gs>
                  <a:gs pos="80000">
                    <a:srgbClr val="8AAA23"/>
                  </a:gs>
                  <a:gs pos="88000">
                    <a:srgbClr val="95BB1E"/>
                  </a:gs>
                  <a:gs pos="100000">
                    <a:srgbClr val="B7E32E"/>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131" name="Overall System Architecture">
                <a:extLst>
                  <a:ext uri="{FF2B5EF4-FFF2-40B4-BE49-F238E27FC236}">
                    <a16:creationId xmlns:a16="http://schemas.microsoft.com/office/drawing/2014/main" id="{634367D6-056F-AD58-CB2E-04EA19D13F2D}"/>
                  </a:ext>
                </a:extLst>
              </p:cNvPr>
              <p:cNvSpPr txBox="1"/>
              <p:nvPr/>
            </p:nvSpPr>
            <p:spPr>
              <a:xfrm>
                <a:off x="0" y="79165"/>
                <a:ext cx="826021" cy="254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Overall System Architecture</a:t>
                </a:r>
              </a:p>
            </p:txBody>
          </p:sp>
        </p:grpSp>
        <p:grpSp>
          <p:nvGrpSpPr>
            <p:cNvPr id="51" name="Group">
              <a:extLst>
                <a:ext uri="{FF2B5EF4-FFF2-40B4-BE49-F238E27FC236}">
                  <a16:creationId xmlns:a16="http://schemas.microsoft.com/office/drawing/2014/main" id="{7D80DC43-25E1-0304-7332-E609CCBAC30A}"/>
                </a:ext>
              </a:extLst>
            </p:cNvPr>
            <p:cNvGrpSpPr/>
            <p:nvPr/>
          </p:nvGrpSpPr>
          <p:grpSpPr>
            <a:xfrm>
              <a:off x="206505" y="3420466"/>
              <a:ext cx="826021" cy="413009"/>
              <a:chOff x="0" y="0"/>
              <a:chExt cx="826020" cy="413008"/>
            </a:xfrm>
          </p:grpSpPr>
          <p:sp>
            <p:nvSpPr>
              <p:cNvPr id="128" name="Rectangle">
                <a:extLst>
                  <a:ext uri="{FF2B5EF4-FFF2-40B4-BE49-F238E27FC236}">
                    <a16:creationId xmlns:a16="http://schemas.microsoft.com/office/drawing/2014/main" id="{6C42DBCE-E857-87DD-FB1E-941436B2EAD4}"/>
                  </a:ext>
                </a:extLst>
              </p:cNvPr>
              <p:cNvSpPr/>
              <p:nvPr/>
            </p:nvSpPr>
            <p:spPr>
              <a:xfrm>
                <a:off x="-1" y="-1"/>
                <a:ext cx="826022" cy="413010"/>
              </a:xfrm>
              <a:prstGeom prst="rect">
                <a:avLst/>
              </a:prstGeom>
              <a:gradFill flip="none" rotWithShape="1">
                <a:gsLst>
                  <a:gs pos="0">
                    <a:srgbClr val="C9E488"/>
                  </a:gs>
                  <a:gs pos="25000">
                    <a:srgbClr val="9BB44F"/>
                  </a:gs>
                  <a:gs pos="38000">
                    <a:srgbClr val="8AA33E"/>
                  </a:gs>
                  <a:gs pos="55000">
                    <a:srgbClr val="85A02F"/>
                  </a:gs>
                  <a:gs pos="80000">
                    <a:srgbClr val="8AAA23"/>
                  </a:gs>
                  <a:gs pos="88000">
                    <a:srgbClr val="95BB1E"/>
                  </a:gs>
                  <a:gs pos="100000">
                    <a:srgbClr val="B7E32E"/>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129" name="Sample Data Collection">
                <a:extLst>
                  <a:ext uri="{FF2B5EF4-FFF2-40B4-BE49-F238E27FC236}">
                    <a16:creationId xmlns:a16="http://schemas.microsoft.com/office/drawing/2014/main" id="{3342E289-4F96-7346-73A8-A33CA6BBCF86}"/>
                  </a:ext>
                </a:extLst>
              </p:cNvPr>
              <p:cNvSpPr txBox="1"/>
              <p:nvPr/>
            </p:nvSpPr>
            <p:spPr>
              <a:xfrm>
                <a:off x="0" y="79165"/>
                <a:ext cx="826021" cy="254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Sample Data Collection</a:t>
                </a:r>
              </a:p>
            </p:txBody>
          </p:sp>
        </p:grpSp>
        <p:grpSp>
          <p:nvGrpSpPr>
            <p:cNvPr id="52" name="Group">
              <a:extLst>
                <a:ext uri="{FF2B5EF4-FFF2-40B4-BE49-F238E27FC236}">
                  <a16:creationId xmlns:a16="http://schemas.microsoft.com/office/drawing/2014/main" id="{C13E2F60-E5E3-F1D3-AE4F-F0713C679F78}"/>
                </a:ext>
              </a:extLst>
            </p:cNvPr>
            <p:cNvGrpSpPr/>
            <p:nvPr/>
          </p:nvGrpSpPr>
          <p:grpSpPr>
            <a:xfrm>
              <a:off x="999484" y="488092"/>
              <a:ext cx="826022" cy="413010"/>
              <a:chOff x="0" y="0"/>
              <a:chExt cx="826020" cy="413008"/>
            </a:xfrm>
          </p:grpSpPr>
          <p:sp>
            <p:nvSpPr>
              <p:cNvPr id="126" name="Rectangle">
                <a:extLst>
                  <a:ext uri="{FF2B5EF4-FFF2-40B4-BE49-F238E27FC236}">
                    <a16:creationId xmlns:a16="http://schemas.microsoft.com/office/drawing/2014/main" id="{994E5CF2-350D-F13B-13A0-B0CFE83D4401}"/>
                  </a:ext>
                </a:extLst>
              </p:cNvPr>
              <p:cNvSpPr/>
              <p:nvPr/>
            </p:nvSpPr>
            <p:spPr>
              <a:xfrm>
                <a:off x="-1" y="-1"/>
                <a:ext cx="826022" cy="413010"/>
              </a:xfrm>
              <a:prstGeom prst="rect">
                <a:avLst/>
              </a:prstGeom>
              <a:gradFill flip="none" rotWithShape="1">
                <a:gsLst>
                  <a:gs pos="0">
                    <a:srgbClr val="A3E892"/>
                  </a:gs>
                  <a:gs pos="25000">
                    <a:srgbClr val="77BB61"/>
                  </a:gs>
                  <a:gs pos="38000">
                    <a:srgbClr val="64A84F"/>
                  </a:gs>
                  <a:gs pos="55000">
                    <a:srgbClr val="5CA544"/>
                  </a:gs>
                  <a:gs pos="80000">
                    <a:srgbClr val="56AD39"/>
                  </a:gs>
                  <a:gs pos="88000">
                    <a:srgbClr val="58BD36"/>
                  </a:gs>
                  <a:gs pos="100000">
                    <a:srgbClr val="70E749"/>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127" name="Project Planning">
                <a:extLst>
                  <a:ext uri="{FF2B5EF4-FFF2-40B4-BE49-F238E27FC236}">
                    <a16:creationId xmlns:a16="http://schemas.microsoft.com/office/drawing/2014/main" id="{B935AD65-6EBE-C80D-68E7-B478B448266A}"/>
                  </a:ext>
                </a:extLst>
              </p:cNvPr>
              <p:cNvSpPr txBox="1"/>
              <p:nvPr/>
            </p:nvSpPr>
            <p:spPr>
              <a:xfrm>
                <a:off x="0" y="136993"/>
                <a:ext cx="826021" cy="1390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Project Planning</a:t>
                </a:r>
              </a:p>
            </p:txBody>
          </p:sp>
        </p:grpSp>
        <p:grpSp>
          <p:nvGrpSpPr>
            <p:cNvPr id="53" name="Group">
              <a:extLst>
                <a:ext uri="{FF2B5EF4-FFF2-40B4-BE49-F238E27FC236}">
                  <a16:creationId xmlns:a16="http://schemas.microsoft.com/office/drawing/2014/main" id="{2F5762F6-EDD8-32EB-2E9B-EBCA7F7F6224}"/>
                </a:ext>
              </a:extLst>
            </p:cNvPr>
            <p:cNvGrpSpPr/>
            <p:nvPr/>
          </p:nvGrpSpPr>
          <p:grpSpPr>
            <a:xfrm>
              <a:off x="1205990" y="1074566"/>
              <a:ext cx="826021" cy="413010"/>
              <a:chOff x="0" y="0"/>
              <a:chExt cx="826020" cy="413008"/>
            </a:xfrm>
          </p:grpSpPr>
          <p:sp>
            <p:nvSpPr>
              <p:cNvPr id="124" name="Rectangle">
                <a:extLst>
                  <a:ext uri="{FF2B5EF4-FFF2-40B4-BE49-F238E27FC236}">
                    <a16:creationId xmlns:a16="http://schemas.microsoft.com/office/drawing/2014/main" id="{22A7507D-6870-1E49-D3F4-9D1214F1D0EC}"/>
                  </a:ext>
                </a:extLst>
              </p:cNvPr>
              <p:cNvSpPr/>
              <p:nvPr/>
            </p:nvSpPr>
            <p:spPr>
              <a:xfrm>
                <a:off x="-1" y="-1"/>
                <a:ext cx="826022" cy="413010"/>
              </a:xfrm>
              <a:prstGeom prst="rect">
                <a:avLst/>
              </a:prstGeom>
              <a:gradFill flip="none" rotWithShape="1">
                <a:gsLst>
                  <a:gs pos="0">
                    <a:srgbClr val="C9E488"/>
                  </a:gs>
                  <a:gs pos="25000">
                    <a:srgbClr val="9BB44F"/>
                  </a:gs>
                  <a:gs pos="38000">
                    <a:srgbClr val="8AA33E"/>
                  </a:gs>
                  <a:gs pos="55000">
                    <a:srgbClr val="85A02F"/>
                  </a:gs>
                  <a:gs pos="80000">
                    <a:srgbClr val="8AAA23"/>
                  </a:gs>
                  <a:gs pos="88000">
                    <a:srgbClr val="95BB1E"/>
                  </a:gs>
                  <a:gs pos="100000">
                    <a:srgbClr val="B7E32E"/>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125" name="Requirement Analysis">
                <a:extLst>
                  <a:ext uri="{FF2B5EF4-FFF2-40B4-BE49-F238E27FC236}">
                    <a16:creationId xmlns:a16="http://schemas.microsoft.com/office/drawing/2014/main" id="{A09D8109-5A7B-DE5D-2301-71242B3BA7A6}"/>
                  </a:ext>
                </a:extLst>
              </p:cNvPr>
              <p:cNvSpPr txBox="1"/>
              <p:nvPr/>
            </p:nvSpPr>
            <p:spPr>
              <a:xfrm>
                <a:off x="0" y="79165"/>
                <a:ext cx="826021" cy="254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Requirement Analysis</a:t>
                </a:r>
              </a:p>
            </p:txBody>
          </p:sp>
        </p:grpSp>
        <p:grpSp>
          <p:nvGrpSpPr>
            <p:cNvPr id="54" name="Group">
              <a:extLst>
                <a:ext uri="{FF2B5EF4-FFF2-40B4-BE49-F238E27FC236}">
                  <a16:creationId xmlns:a16="http://schemas.microsoft.com/office/drawing/2014/main" id="{6918C598-041F-A392-529F-FC32CA644F87}"/>
                </a:ext>
              </a:extLst>
            </p:cNvPr>
            <p:cNvGrpSpPr/>
            <p:nvPr/>
          </p:nvGrpSpPr>
          <p:grpSpPr>
            <a:xfrm>
              <a:off x="1205990" y="1661041"/>
              <a:ext cx="826021" cy="413010"/>
              <a:chOff x="0" y="0"/>
              <a:chExt cx="826020" cy="413008"/>
            </a:xfrm>
          </p:grpSpPr>
          <p:sp>
            <p:nvSpPr>
              <p:cNvPr id="122" name="Rectangle">
                <a:extLst>
                  <a:ext uri="{FF2B5EF4-FFF2-40B4-BE49-F238E27FC236}">
                    <a16:creationId xmlns:a16="http://schemas.microsoft.com/office/drawing/2014/main" id="{4A8B49C2-15BA-3E71-AE6D-E19CF2825773}"/>
                  </a:ext>
                </a:extLst>
              </p:cNvPr>
              <p:cNvSpPr/>
              <p:nvPr/>
            </p:nvSpPr>
            <p:spPr>
              <a:xfrm>
                <a:off x="-1" y="-1"/>
                <a:ext cx="826022" cy="413010"/>
              </a:xfrm>
              <a:prstGeom prst="rect">
                <a:avLst/>
              </a:prstGeom>
              <a:gradFill flip="none" rotWithShape="1">
                <a:gsLst>
                  <a:gs pos="0">
                    <a:srgbClr val="C9E488"/>
                  </a:gs>
                  <a:gs pos="25000">
                    <a:srgbClr val="9BB44F"/>
                  </a:gs>
                  <a:gs pos="38000">
                    <a:srgbClr val="8AA33E"/>
                  </a:gs>
                  <a:gs pos="55000">
                    <a:srgbClr val="85A02F"/>
                  </a:gs>
                  <a:gs pos="80000">
                    <a:srgbClr val="8AAA23"/>
                  </a:gs>
                  <a:gs pos="88000">
                    <a:srgbClr val="95BB1E"/>
                  </a:gs>
                  <a:gs pos="100000">
                    <a:srgbClr val="B7E32E"/>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123" name="Feasibility Study">
                <a:extLst>
                  <a:ext uri="{FF2B5EF4-FFF2-40B4-BE49-F238E27FC236}">
                    <a16:creationId xmlns:a16="http://schemas.microsoft.com/office/drawing/2014/main" id="{39C51D2E-649B-6AC0-A93F-42CCC5596B43}"/>
                  </a:ext>
                </a:extLst>
              </p:cNvPr>
              <p:cNvSpPr txBox="1"/>
              <p:nvPr/>
            </p:nvSpPr>
            <p:spPr>
              <a:xfrm>
                <a:off x="0" y="136993"/>
                <a:ext cx="826021" cy="1390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Feasibility Study</a:t>
                </a:r>
              </a:p>
            </p:txBody>
          </p:sp>
        </p:grpSp>
        <p:grpSp>
          <p:nvGrpSpPr>
            <p:cNvPr id="55" name="Group">
              <a:extLst>
                <a:ext uri="{FF2B5EF4-FFF2-40B4-BE49-F238E27FC236}">
                  <a16:creationId xmlns:a16="http://schemas.microsoft.com/office/drawing/2014/main" id="{FB857A10-3283-D844-F43A-C543525A5C28}"/>
                </a:ext>
              </a:extLst>
            </p:cNvPr>
            <p:cNvGrpSpPr/>
            <p:nvPr/>
          </p:nvGrpSpPr>
          <p:grpSpPr>
            <a:xfrm>
              <a:off x="1205990" y="2247516"/>
              <a:ext cx="826021" cy="413009"/>
              <a:chOff x="0" y="0"/>
              <a:chExt cx="826020" cy="413008"/>
            </a:xfrm>
          </p:grpSpPr>
          <p:sp>
            <p:nvSpPr>
              <p:cNvPr id="120" name="Rectangle">
                <a:extLst>
                  <a:ext uri="{FF2B5EF4-FFF2-40B4-BE49-F238E27FC236}">
                    <a16:creationId xmlns:a16="http://schemas.microsoft.com/office/drawing/2014/main" id="{1D1FAC35-1A39-7F71-0E61-CC80016F8920}"/>
                  </a:ext>
                </a:extLst>
              </p:cNvPr>
              <p:cNvSpPr/>
              <p:nvPr/>
            </p:nvSpPr>
            <p:spPr>
              <a:xfrm>
                <a:off x="-1" y="-1"/>
                <a:ext cx="826022" cy="413010"/>
              </a:xfrm>
              <a:prstGeom prst="rect">
                <a:avLst/>
              </a:prstGeom>
              <a:gradFill flip="none" rotWithShape="1">
                <a:gsLst>
                  <a:gs pos="0">
                    <a:srgbClr val="C9E488"/>
                  </a:gs>
                  <a:gs pos="25000">
                    <a:srgbClr val="9BB44F"/>
                  </a:gs>
                  <a:gs pos="38000">
                    <a:srgbClr val="8AA33E"/>
                  </a:gs>
                  <a:gs pos="55000">
                    <a:srgbClr val="85A02F"/>
                  </a:gs>
                  <a:gs pos="80000">
                    <a:srgbClr val="8AAA23"/>
                  </a:gs>
                  <a:gs pos="88000">
                    <a:srgbClr val="95BB1E"/>
                  </a:gs>
                  <a:gs pos="100000">
                    <a:srgbClr val="B7E32E"/>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121" name="Technical Survey">
                <a:extLst>
                  <a:ext uri="{FF2B5EF4-FFF2-40B4-BE49-F238E27FC236}">
                    <a16:creationId xmlns:a16="http://schemas.microsoft.com/office/drawing/2014/main" id="{BB29CCAF-27C8-11B2-E45E-D0ADF340C566}"/>
                  </a:ext>
                </a:extLst>
              </p:cNvPr>
              <p:cNvSpPr txBox="1"/>
              <p:nvPr/>
            </p:nvSpPr>
            <p:spPr>
              <a:xfrm>
                <a:off x="0" y="136993"/>
                <a:ext cx="826021" cy="1390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Technical Survey</a:t>
                </a:r>
              </a:p>
            </p:txBody>
          </p:sp>
        </p:grpSp>
        <p:grpSp>
          <p:nvGrpSpPr>
            <p:cNvPr id="56" name="Group">
              <a:extLst>
                <a:ext uri="{FF2B5EF4-FFF2-40B4-BE49-F238E27FC236}">
                  <a16:creationId xmlns:a16="http://schemas.microsoft.com/office/drawing/2014/main" id="{E644B75B-E415-6037-4C52-01A94C1204C8}"/>
                </a:ext>
              </a:extLst>
            </p:cNvPr>
            <p:cNvGrpSpPr/>
            <p:nvPr/>
          </p:nvGrpSpPr>
          <p:grpSpPr>
            <a:xfrm>
              <a:off x="1205990" y="2833990"/>
              <a:ext cx="826021" cy="413010"/>
              <a:chOff x="0" y="0"/>
              <a:chExt cx="826020" cy="413008"/>
            </a:xfrm>
          </p:grpSpPr>
          <p:sp>
            <p:nvSpPr>
              <p:cNvPr id="118" name="Rectangle">
                <a:extLst>
                  <a:ext uri="{FF2B5EF4-FFF2-40B4-BE49-F238E27FC236}">
                    <a16:creationId xmlns:a16="http://schemas.microsoft.com/office/drawing/2014/main" id="{ADE6240C-15B0-265F-40E3-F4200B8C23E9}"/>
                  </a:ext>
                </a:extLst>
              </p:cNvPr>
              <p:cNvSpPr/>
              <p:nvPr/>
            </p:nvSpPr>
            <p:spPr>
              <a:xfrm>
                <a:off x="-1" y="-1"/>
                <a:ext cx="826022" cy="413010"/>
              </a:xfrm>
              <a:prstGeom prst="rect">
                <a:avLst/>
              </a:prstGeom>
              <a:gradFill flip="none" rotWithShape="1">
                <a:gsLst>
                  <a:gs pos="0">
                    <a:srgbClr val="C9E488"/>
                  </a:gs>
                  <a:gs pos="25000">
                    <a:srgbClr val="9BB44F"/>
                  </a:gs>
                  <a:gs pos="38000">
                    <a:srgbClr val="8AA33E"/>
                  </a:gs>
                  <a:gs pos="55000">
                    <a:srgbClr val="85A02F"/>
                  </a:gs>
                  <a:gs pos="80000">
                    <a:srgbClr val="8AAA23"/>
                  </a:gs>
                  <a:gs pos="88000">
                    <a:srgbClr val="95BB1E"/>
                  </a:gs>
                  <a:gs pos="100000">
                    <a:srgbClr val="B7E32E"/>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119" name="Component System Diagram">
                <a:extLst>
                  <a:ext uri="{FF2B5EF4-FFF2-40B4-BE49-F238E27FC236}">
                    <a16:creationId xmlns:a16="http://schemas.microsoft.com/office/drawing/2014/main" id="{C4038C75-5A3A-E79F-4E6D-DA4AB1E2011F}"/>
                  </a:ext>
                </a:extLst>
              </p:cNvPr>
              <p:cNvSpPr txBox="1"/>
              <p:nvPr/>
            </p:nvSpPr>
            <p:spPr>
              <a:xfrm>
                <a:off x="0" y="79165"/>
                <a:ext cx="826021" cy="254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Component System Diagram</a:t>
                </a:r>
              </a:p>
            </p:txBody>
          </p:sp>
        </p:grpSp>
        <p:grpSp>
          <p:nvGrpSpPr>
            <p:cNvPr id="57" name="Group">
              <a:extLst>
                <a:ext uri="{FF2B5EF4-FFF2-40B4-BE49-F238E27FC236}">
                  <a16:creationId xmlns:a16="http://schemas.microsoft.com/office/drawing/2014/main" id="{5A8BB4D7-325B-A64B-0281-EDA74BB56F1B}"/>
                </a:ext>
              </a:extLst>
            </p:cNvPr>
            <p:cNvGrpSpPr/>
            <p:nvPr/>
          </p:nvGrpSpPr>
          <p:grpSpPr>
            <a:xfrm>
              <a:off x="1205990" y="3420466"/>
              <a:ext cx="826021" cy="413009"/>
              <a:chOff x="0" y="0"/>
              <a:chExt cx="826020" cy="413008"/>
            </a:xfrm>
          </p:grpSpPr>
          <p:sp>
            <p:nvSpPr>
              <p:cNvPr id="116" name="Rectangle">
                <a:extLst>
                  <a:ext uri="{FF2B5EF4-FFF2-40B4-BE49-F238E27FC236}">
                    <a16:creationId xmlns:a16="http://schemas.microsoft.com/office/drawing/2014/main" id="{51B2AFCF-5F30-8FF6-EE3C-765E9B0459FE}"/>
                  </a:ext>
                </a:extLst>
              </p:cNvPr>
              <p:cNvSpPr/>
              <p:nvPr/>
            </p:nvSpPr>
            <p:spPr>
              <a:xfrm>
                <a:off x="-1" y="-1"/>
                <a:ext cx="826022" cy="413010"/>
              </a:xfrm>
              <a:prstGeom prst="rect">
                <a:avLst/>
              </a:prstGeom>
              <a:gradFill flip="none" rotWithShape="1">
                <a:gsLst>
                  <a:gs pos="0">
                    <a:srgbClr val="C9E488"/>
                  </a:gs>
                  <a:gs pos="25000">
                    <a:srgbClr val="9BB44F"/>
                  </a:gs>
                  <a:gs pos="38000">
                    <a:srgbClr val="8AA33E"/>
                  </a:gs>
                  <a:gs pos="55000">
                    <a:srgbClr val="85A02F"/>
                  </a:gs>
                  <a:gs pos="80000">
                    <a:srgbClr val="8AAA23"/>
                  </a:gs>
                  <a:gs pos="88000">
                    <a:srgbClr val="95BB1E"/>
                  </a:gs>
                  <a:gs pos="100000">
                    <a:srgbClr val="B7E32E"/>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117" name="Timeline Planning">
                <a:extLst>
                  <a:ext uri="{FF2B5EF4-FFF2-40B4-BE49-F238E27FC236}">
                    <a16:creationId xmlns:a16="http://schemas.microsoft.com/office/drawing/2014/main" id="{768DA376-2ACB-E91A-20DD-63D4CC885341}"/>
                  </a:ext>
                </a:extLst>
              </p:cNvPr>
              <p:cNvSpPr txBox="1"/>
              <p:nvPr/>
            </p:nvSpPr>
            <p:spPr>
              <a:xfrm>
                <a:off x="0" y="79165"/>
                <a:ext cx="826021" cy="254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Timeline Planning</a:t>
                </a:r>
              </a:p>
            </p:txBody>
          </p:sp>
        </p:grpSp>
        <p:grpSp>
          <p:nvGrpSpPr>
            <p:cNvPr id="58" name="Group">
              <a:extLst>
                <a:ext uri="{FF2B5EF4-FFF2-40B4-BE49-F238E27FC236}">
                  <a16:creationId xmlns:a16="http://schemas.microsoft.com/office/drawing/2014/main" id="{B97D7E6C-D124-FDD9-01D1-ED2F33CEFC02}"/>
                </a:ext>
              </a:extLst>
            </p:cNvPr>
            <p:cNvGrpSpPr/>
            <p:nvPr/>
          </p:nvGrpSpPr>
          <p:grpSpPr>
            <a:xfrm>
              <a:off x="1205990" y="4006940"/>
              <a:ext cx="826021" cy="413010"/>
              <a:chOff x="0" y="0"/>
              <a:chExt cx="826020" cy="413008"/>
            </a:xfrm>
          </p:grpSpPr>
          <p:sp>
            <p:nvSpPr>
              <p:cNvPr id="114" name="Rectangle">
                <a:extLst>
                  <a:ext uri="{FF2B5EF4-FFF2-40B4-BE49-F238E27FC236}">
                    <a16:creationId xmlns:a16="http://schemas.microsoft.com/office/drawing/2014/main" id="{64575545-7F15-6481-AD3F-430CAA8C67F5}"/>
                  </a:ext>
                </a:extLst>
              </p:cNvPr>
              <p:cNvSpPr/>
              <p:nvPr/>
            </p:nvSpPr>
            <p:spPr>
              <a:xfrm>
                <a:off x="-1" y="-1"/>
                <a:ext cx="826022" cy="413010"/>
              </a:xfrm>
              <a:prstGeom prst="rect">
                <a:avLst/>
              </a:prstGeom>
              <a:gradFill flip="none" rotWithShape="1">
                <a:gsLst>
                  <a:gs pos="0">
                    <a:srgbClr val="C9E488"/>
                  </a:gs>
                  <a:gs pos="25000">
                    <a:srgbClr val="9BB44F"/>
                  </a:gs>
                  <a:gs pos="38000">
                    <a:srgbClr val="8AA33E"/>
                  </a:gs>
                  <a:gs pos="55000">
                    <a:srgbClr val="85A02F"/>
                  </a:gs>
                  <a:gs pos="80000">
                    <a:srgbClr val="8AAA23"/>
                  </a:gs>
                  <a:gs pos="88000">
                    <a:srgbClr val="95BB1E"/>
                  </a:gs>
                  <a:gs pos="100000">
                    <a:srgbClr val="B7E32E"/>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115" name="Proposal Documentation and Presentation">
                <a:extLst>
                  <a:ext uri="{FF2B5EF4-FFF2-40B4-BE49-F238E27FC236}">
                    <a16:creationId xmlns:a16="http://schemas.microsoft.com/office/drawing/2014/main" id="{2C71BD99-B766-51BB-3213-6377E1D44360}"/>
                  </a:ext>
                </a:extLst>
              </p:cNvPr>
              <p:cNvSpPr txBox="1"/>
              <p:nvPr/>
            </p:nvSpPr>
            <p:spPr>
              <a:xfrm>
                <a:off x="0" y="21337"/>
                <a:ext cx="826021" cy="37033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Proposal Documentation and Presentation</a:t>
                </a:r>
              </a:p>
            </p:txBody>
          </p:sp>
        </p:grpSp>
        <p:grpSp>
          <p:nvGrpSpPr>
            <p:cNvPr id="59" name="Group">
              <a:extLst>
                <a:ext uri="{FF2B5EF4-FFF2-40B4-BE49-F238E27FC236}">
                  <a16:creationId xmlns:a16="http://schemas.microsoft.com/office/drawing/2014/main" id="{F4088B14-8943-04F2-ED57-B2BDEDDDBB76}"/>
                </a:ext>
              </a:extLst>
            </p:cNvPr>
            <p:cNvGrpSpPr/>
            <p:nvPr/>
          </p:nvGrpSpPr>
          <p:grpSpPr>
            <a:xfrm>
              <a:off x="1998970" y="488092"/>
              <a:ext cx="826021" cy="413010"/>
              <a:chOff x="0" y="0"/>
              <a:chExt cx="826020" cy="413008"/>
            </a:xfrm>
          </p:grpSpPr>
          <p:sp>
            <p:nvSpPr>
              <p:cNvPr id="112" name="Rectangle">
                <a:extLst>
                  <a:ext uri="{FF2B5EF4-FFF2-40B4-BE49-F238E27FC236}">
                    <a16:creationId xmlns:a16="http://schemas.microsoft.com/office/drawing/2014/main" id="{EC2BFC14-13C1-D103-219A-EE620AC5B284}"/>
                  </a:ext>
                </a:extLst>
              </p:cNvPr>
              <p:cNvSpPr/>
              <p:nvPr/>
            </p:nvSpPr>
            <p:spPr>
              <a:xfrm>
                <a:off x="-1" y="-1"/>
                <a:ext cx="826022" cy="413010"/>
              </a:xfrm>
              <a:prstGeom prst="rect">
                <a:avLst/>
              </a:prstGeom>
              <a:gradFill flip="none" rotWithShape="1">
                <a:gsLst>
                  <a:gs pos="0">
                    <a:srgbClr val="A3E892"/>
                  </a:gs>
                  <a:gs pos="25000">
                    <a:srgbClr val="77BB61"/>
                  </a:gs>
                  <a:gs pos="38000">
                    <a:srgbClr val="64A84F"/>
                  </a:gs>
                  <a:gs pos="55000">
                    <a:srgbClr val="5CA544"/>
                  </a:gs>
                  <a:gs pos="80000">
                    <a:srgbClr val="56AD39"/>
                  </a:gs>
                  <a:gs pos="88000">
                    <a:srgbClr val="58BD36"/>
                  </a:gs>
                  <a:gs pos="100000">
                    <a:srgbClr val="70E749"/>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113" name="Complete Data Collection">
                <a:extLst>
                  <a:ext uri="{FF2B5EF4-FFF2-40B4-BE49-F238E27FC236}">
                    <a16:creationId xmlns:a16="http://schemas.microsoft.com/office/drawing/2014/main" id="{50749097-6CCF-0299-061F-53F171989F3E}"/>
                  </a:ext>
                </a:extLst>
              </p:cNvPr>
              <p:cNvSpPr txBox="1"/>
              <p:nvPr/>
            </p:nvSpPr>
            <p:spPr>
              <a:xfrm>
                <a:off x="0" y="79165"/>
                <a:ext cx="826021" cy="254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Complete Data Collection</a:t>
                </a:r>
              </a:p>
            </p:txBody>
          </p:sp>
        </p:grpSp>
        <p:grpSp>
          <p:nvGrpSpPr>
            <p:cNvPr id="60" name="Group">
              <a:extLst>
                <a:ext uri="{FF2B5EF4-FFF2-40B4-BE49-F238E27FC236}">
                  <a16:creationId xmlns:a16="http://schemas.microsoft.com/office/drawing/2014/main" id="{38494CB6-5DB1-49D0-C2B8-DA83EE4FA723}"/>
                </a:ext>
              </a:extLst>
            </p:cNvPr>
            <p:cNvGrpSpPr/>
            <p:nvPr/>
          </p:nvGrpSpPr>
          <p:grpSpPr>
            <a:xfrm>
              <a:off x="2998455" y="488092"/>
              <a:ext cx="826021" cy="413010"/>
              <a:chOff x="0" y="0"/>
              <a:chExt cx="826020" cy="413008"/>
            </a:xfrm>
          </p:grpSpPr>
          <p:sp>
            <p:nvSpPr>
              <p:cNvPr id="110" name="Rectangle">
                <a:extLst>
                  <a:ext uri="{FF2B5EF4-FFF2-40B4-BE49-F238E27FC236}">
                    <a16:creationId xmlns:a16="http://schemas.microsoft.com/office/drawing/2014/main" id="{0C010E12-FE4C-3B8F-4E81-7CD76836D0FA}"/>
                  </a:ext>
                </a:extLst>
              </p:cNvPr>
              <p:cNvSpPr/>
              <p:nvPr/>
            </p:nvSpPr>
            <p:spPr>
              <a:xfrm>
                <a:off x="-1" y="-1"/>
                <a:ext cx="826022" cy="413010"/>
              </a:xfrm>
              <a:prstGeom prst="rect">
                <a:avLst/>
              </a:prstGeom>
              <a:gradFill flip="none" rotWithShape="1">
                <a:gsLst>
                  <a:gs pos="0">
                    <a:srgbClr val="A3E892"/>
                  </a:gs>
                  <a:gs pos="25000">
                    <a:srgbClr val="77BB61"/>
                  </a:gs>
                  <a:gs pos="38000">
                    <a:srgbClr val="64A84F"/>
                  </a:gs>
                  <a:gs pos="55000">
                    <a:srgbClr val="5CA544"/>
                  </a:gs>
                  <a:gs pos="80000">
                    <a:srgbClr val="56AD39"/>
                  </a:gs>
                  <a:gs pos="88000">
                    <a:srgbClr val="58BD36"/>
                  </a:gs>
                  <a:gs pos="100000">
                    <a:srgbClr val="70E749"/>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111" name="Design">
                <a:extLst>
                  <a:ext uri="{FF2B5EF4-FFF2-40B4-BE49-F238E27FC236}">
                    <a16:creationId xmlns:a16="http://schemas.microsoft.com/office/drawing/2014/main" id="{649925F2-EA71-9024-057A-1B0D1AE92798}"/>
                  </a:ext>
                </a:extLst>
              </p:cNvPr>
              <p:cNvSpPr txBox="1"/>
              <p:nvPr/>
            </p:nvSpPr>
            <p:spPr>
              <a:xfrm>
                <a:off x="0" y="136993"/>
                <a:ext cx="826021" cy="1390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Design</a:t>
                </a:r>
              </a:p>
            </p:txBody>
          </p:sp>
        </p:grpSp>
        <p:grpSp>
          <p:nvGrpSpPr>
            <p:cNvPr id="61" name="Group">
              <a:extLst>
                <a:ext uri="{FF2B5EF4-FFF2-40B4-BE49-F238E27FC236}">
                  <a16:creationId xmlns:a16="http://schemas.microsoft.com/office/drawing/2014/main" id="{15228A0B-D9A8-80A3-CD11-879F70F40879}"/>
                </a:ext>
              </a:extLst>
            </p:cNvPr>
            <p:cNvGrpSpPr/>
            <p:nvPr/>
          </p:nvGrpSpPr>
          <p:grpSpPr>
            <a:xfrm>
              <a:off x="3204960" y="1074566"/>
              <a:ext cx="826021" cy="413010"/>
              <a:chOff x="0" y="0"/>
              <a:chExt cx="826020" cy="413008"/>
            </a:xfrm>
          </p:grpSpPr>
          <p:sp>
            <p:nvSpPr>
              <p:cNvPr id="108" name="Rectangle">
                <a:extLst>
                  <a:ext uri="{FF2B5EF4-FFF2-40B4-BE49-F238E27FC236}">
                    <a16:creationId xmlns:a16="http://schemas.microsoft.com/office/drawing/2014/main" id="{C6F7274D-4EEC-07F6-0F79-7117D2E3ED4D}"/>
                  </a:ext>
                </a:extLst>
              </p:cNvPr>
              <p:cNvSpPr/>
              <p:nvPr/>
            </p:nvSpPr>
            <p:spPr>
              <a:xfrm>
                <a:off x="-1" y="-1"/>
                <a:ext cx="826022" cy="413010"/>
              </a:xfrm>
              <a:prstGeom prst="rect">
                <a:avLst/>
              </a:prstGeom>
              <a:gradFill flip="none" rotWithShape="1">
                <a:gsLst>
                  <a:gs pos="0">
                    <a:srgbClr val="C9E488"/>
                  </a:gs>
                  <a:gs pos="25000">
                    <a:srgbClr val="9BB44F"/>
                  </a:gs>
                  <a:gs pos="38000">
                    <a:srgbClr val="8AA33E"/>
                  </a:gs>
                  <a:gs pos="55000">
                    <a:srgbClr val="85A02F"/>
                  </a:gs>
                  <a:gs pos="80000">
                    <a:srgbClr val="8AAA23"/>
                  </a:gs>
                  <a:gs pos="88000">
                    <a:srgbClr val="95BB1E"/>
                  </a:gs>
                  <a:gs pos="100000">
                    <a:srgbClr val="B7E32E"/>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109" name="Project Component Design">
                <a:extLst>
                  <a:ext uri="{FF2B5EF4-FFF2-40B4-BE49-F238E27FC236}">
                    <a16:creationId xmlns:a16="http://schemas.microsoft.com/office/drawing/2014/main" id="{EFD92BFC-0B9F-0CDA-FEFE-2726AD572117}"/>
                  </a:ext>
                </a:extLst>
              </p:cNvPr>
              <p:cNvSpPr txBox="1"/>
              <p:nvPr/>
            </p:nvSpPr>
            <p:spPr>
              <a:xfrm>
                <a:off x="0" y="21337"/>
                <a:ext cx="826021" cy="37033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Project Component Design</a:t>
                </a:r>
              </a:p>
            </p:txBody>
          </p:sp>
        </p:grpSp>
        <p:grpSp>
          <p:nvGrpSpPr>
            <p:cNvPr id="62" name="Group">
              <a:extLst>
                <a:ext uri="{FF2B5EF4-FFF2-40B4-BE49-F238E27FC236}">
                  <a16:creationId xmlns:a16="http://schemas.microsoft.com/office/drawing/2014/main" id="{5D45EFF9-2708-E7F0-C37E-856F4757215B}"/>
                </a:ext>
              </a:extLst>
            </p:cNvPr>
            <p:cNvGrpSpPr/>
            <p:nvPr/>
          </p:nvGrpSpPr>
          <p:grpSpPr>
            <a:xfrm>
              <a:off x="3204960" y="1661041"/>
              <a:ext cx="826021" cy="413010"/>
              <a:chOff x="0" y="0"/>
              <a:chExt cx="826020" cy="413008"/>
            </a:xfrm>
          </p:grpSpPr>
          <p:sp>
            <p:nvSpPr>
              <p:cNvPr id="106" name="Rectangle">
                <a:extLst>
                  <a:ext uri="{FF2B5EF4-FFF2-40B4-BE49-F238E27FC236}">
                    <a16:creationId xmlns:a16="http://schemas.microsoft.com/office/drawing/2014/main" id="{E078E191-C3CD-4C93-B2DB-47EA6497200A}"/>
                  </a:ext>
                </a:extLst>
              </p:cNvPr>
              <p:cNvSpPr/>
              <p:nvPr/>
            </p:nvSpPr>
            <p:spPr>
              <a:xfrm>
                <a:off x="-1" y="-1"/>
                <a:ext cx="826022" cy="413010"/>
              </a:xfrm>
              <a:prstGeom prst="rect">
                <a:avLst/>
              </a:prstGeom>
              <a:gradFill flip="none" rotWithShape="1">
                <a:gsLst>
                  <a:gs pos="0">
                    <a:srgbClr val="C9E488"/>
                  </a:gs>
                  <a:gs pos="25000">
                    <a:srgbClr val="9BB44F"/>
                  </a:gs>
                  <a:gs pos="38000">
                    <a:srgbClr val="8AA33E"/>
                  </a:gs>
                  <a:gs pos="55000">
                    <a:srgbClr val="85A02F"/>
                  </a:gs>
                  <a:gs pos="80000">
                    <a:srgbClr val="8AAA23"/>
                  </a:gs>
                  <a:gs pos="88000">
                    <a:srgbClr val="95BB1E"/>
                  </a:gs>
                  <a:gs pos="100000">
                    <a:srgbClr val="B7E32E"/>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107" name="Database design">
                <a:extLst>
                  <a:ext uri="{FF2B5EF4-FFF2-40B4-BE49-F238E27FC236}">
                    <a16:creationId xmlns:a16="http://schemas.microsoft.com/office/drawing/2014/main" id="{6471CD7F-AEA6-EBDB-276A-7FED9731907B}"/>
                  </a:ext>
                </a:extLst>
              </p:cNvPr>
              <p:cNvSpPr txBox="1"/>
              <p:nvPr/>
            </p:nvSpPr>
            <p:spPr>
              <a:xfrm>
                <a:off x="0" y="136993"/>
                <a:ext cx="826021" cy="1390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Database design</a:t>
                </a:r>
              </a:p>
            </p:txBody>
          </p:sp>
        </p:grpSp>
        <p:grpSp>
          <p:nvGrpSpPr>
            <p:cNvPr id="63" name="Group">
              <a:extLst>
                <a:ext uri="{FF2B5EF4-FFF2-40B4-BE49-F238E27FC236}">
                  <a16:creationId xmlns:a16="http://schemas.microsoft.com/office/drawing/2014/main" id="{AAEDCF5A-68E6-EAE0-AFA5-0F1F633A30BD}"/>
                </a:ext>
              </a:extLst>
            </p:cNvPr>
            <p:cNvGrpSpPr/>
            <p:nvPr/>
          </p:nvGrpSpPr>
          <p:grpSpPr>
            <a:xfrm>
              <a:off x="4704187" y="488092"/>
              <a:ext cx="826021" cy="413010"/>
              <a:chOff x="0" y="0"/>
              <a:chExt cx="826020" cy="413008"/>
            </a:xfrm>
          </p:grpSpPr>
          <p:sp>
            <p:nvSpPr>
              <p:cNvPr id="104" name="Rectangle">
                <a:extLst>
                  <a:ext uri="{FF2B5EF4-FFF2-40B4-BE49-F238E27FC236}">
                    <a16:creationId xmlns:a16="http://schemas.microsoft.com/office/drawing/2014/main" id="{5FE35F39-7360-9988-91A1-DB12262B6C3B}"/>
                  </a:ext>
                </a:extLst>
              </p:cNvPr>
              <p:cNvSpPr/>
              <p:nvPr/>
            </p:nvSpPr>
            <p:spPr>
              <a:xfrm>
                <a:off x="-1" y="-1"/>
                <a:ext cx="826022" cy="413010"/>
              </a:xfrm>
              <a:prstGeom prst="rect">
                <a:avLst/>
              </a:prstGeom>
              <a:gradFill flip="none" rotWithShape="1">
                <a:gsLst>
                  <a:gs pos="0">
                    <a:srgbClr val="A3E892"/>
                  </a:gs>
                  <a:gs pos="25000">
                    <a:srgbClr val="77BB61"/>
                  </a:gs>
                  <a:gs pos="38000">
                    <a:srgbClr val="64A84F"/>
                  </a:gs>
                  <a:gs pos="55000">
                    <a:srgbClr val="5CA544"/>
                  </a:gs>
                  <a:gs pos="80000">
                    <a:srgbClr val="56AD39"/>
                  </a:gs>
                  <a:gs pos="88000">
                    <a:srgbClr val="58BD36"/>
                  </a:gs>
                  <a:gs pos="100000">
                    <a:srgbClr val="70E749"/>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105" name="Implementation">
                <a:extLst>
                  <a:ext uri="{FF2B5EF4-FFF2-40B4-BE49-F238E27FC236}">
                    <a16:creationId xmlns:a16="http://schemas.microsoft.com/office/drawing/2014/main" id="{92DB6D3B-8362-6ACF-1D17-43B359636CC8}"/>
                  </a:ext>
                </a:extLst>
              </p:cNvPr>
              <p:cNvSpPr txBox="1"/>
              <p:nvPr/>
            </p:nvSpPr>
            <p:spPr>
              <a:xfrm>
                <a:off x="0" y="136993"/>
                <a:ext cx="826021" cy="1390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Implementation</a:t>
                </a:r>
              </a:p>
            </p:txBody>
          </p:sp>
        </p:grpSp>
        <p:grpSp>
          <p:nvGrpSpPr>
            <p:cNvPr id="64" name="Group">
              <a:extLst>
                <a:ext uri="{FF2B5EF4-FFF2-40B4-BE49-F238E27FC236}">
                  <a16:creationId xmlns:a16="http://schemas.microsoft.com/office/drawing/2014/main" id="{713C357B-F7F1-455D-8BD5-6006052C4A81}"/>
                </a:ext>
              </a:extLst>
            </p:cNvPr>
            <p:cNvGrpSpPr/>
            <p:nvPr/>
          </p:nvGrpSpPr>
          <p:grpSpPr>
            <a:xfrm>
              <a:off x="4722167" y="1184619"/>
              <a:ext cx="826022" cy="413010"/>
              <a:chOff x="0" y="0"/>
              <a:chExt cx="826020" cy="413008"/>
            </a:xfrm>
          </p:grpSpPr>
          <p:sp>
            <p:nvSpPr>
              <p:cNvPr id="102" name="Rectangle">
                <a:extLst>
                  <a:ext uri="{FF2B5EF4-FFF2-40B4-BE49-F238E27FC236}">
                    <a16:creationId xmlns:a16="http://schemas.microsoft.com/office/drawing/2014/main" id="{F6B77905-70ED-0C5E-69A3-FDA38070754D}"/>
                  </a:ext>
                </a:extLst>
              </p:cNvPr>
              <p:cNvSpPr/>
              <p:nvPr/>
            </p:nvSpPr>
            <p:spPr>
              <a:xfrm>
                <a:off x="-1" y="-1"/>
                <a:ext cx="826022" cy="413010"/>
              </a:xfrm>
              <a:prstGeom prst="rect">
                <a:avLst/>
              </a:prstGeom>
              <a:gradFill flip="none" rotWithShape="1">
                <a:gsLst>
                  <a:gs pos="0">
                    <a:srgbClr val="C9E488"/>
                  </a:gs>
                  <a:gs pos="25000">
                    <a:srgbClr val="9BB44F"/>
                  </a:gs>
                  <a:gs pos="38000">
                    <a:srgbClr val="8AA33E"/>
                  </a:gs>
                  <a:gs pos="55000">
                    <a:srgbClr val="85A02F"/>
                  </a:gs>
                  <a:gs pos="80000">
                    <a:srgbClr val="8AAA23"/>
                  </a:gs>
                  <a:gs pos="88000">
                    <a:srgbClr val="95BB1E"/>
                  </a:gs>
                  <a:gs pos="100000">
                    <a:srgbClr val="B7E32E"/>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103" name="Image detection">
                <a:extLst>
                  <a:ext uri="{FF2B5EF4-FFF2-40B4-BE49-F238E27FC236}">
                    <a16:creationId xmlns:a16="http://schemas.microsoft.com/office/drawing/2014/main" id="{34F0690F-80B0-0D06-7F2F-329AFBEE6455}"/>
                  </a:ext>
                </a:extLst>
              </p:cNvPr>
              <p:cNvSpPr txBox="1"/>
              <p:nvPr/>
            </p:nvSpPr>
            <p:spPr>
              <a:xfrm>
                <a:off x="0" y="136993"/>
                <a:ext cx="826021" cy="1390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Image detection </a:t>
                </a:r>
              </a:p>
            </p:txBody>
          </p:sp>
        </p:grpSp>
        <p:grpSp>
          <p:nvGrpSpPr>
            <p:cNvPr id="65" name="Group">
              <a:extLst>
                <a:ext uri="{FF2B5EF4-FFF2-40B4-BE49-F238E27FC236}">
                  <a16:creationId xmlns:a16="http://schemas.microsoft.com/office/drawing/2014/main" id="{0FEAAF90-5ACF-EE9E-B008-15A720AE4EAB}"/>
                </a:ext>
              </a:extLst>
            </p:cNvPr>
            <p:cNvGrpSpPr/>
            <p:nvPr/>
          </p:nvGrpSpPr>
          <p:grpSpPr>
            <a:xfrm>
              <a:off x="4928673" y="1771094"/>
              <a:ext cx="826021" cy="413009"/>
              <a:chOff x="0" y="0"/>
              <a:chExt cx="826020" cy="413008"/>
            </a:xfrm>
          </p:grpSpPr>
          <p:sp>
            <p:nvSpPr>
              <p:cNvPr id="100" name="Rectangle">
                <a:extLst>
                  <a:ext uri="{FF2B5EF4-FFF2-40B4-BE49-F238E27FC236}">
                    <a16:creationId xmlns:a16="http://schemas.microsoft.com/office/drawing/2014/main" id="{91C1F074-8A4D-94A5-66F6-58F824B74E22}"/>
                  </a:ext>
                </a:extLst>
              </p:cNvPr>
              <p:cNvSpPr/>
              <p:nvPr/>
            </p:nvSpPr>
            <p:spPr>
              <a:xfrm>
                <a:off x="-1" y="-1"/>
                <a:ext cx="826022" cy="413010"/>
              </a:xfrm>
              <a:prstGeom prst="rect">
                <a:avLst/>
              </a:prstGeom>
              <a:gradFill flip="none" rotWithShape="1">
                <a:gsLst>
                  <a:gs pos="0">
                    <a:srgbClr val="7A9FEA"/>
                  </a:gs>
                  <a:gs pos="25000">
                    <a:srgbClr val="336DB8"/>
                  </a:gs>
                  <a:gs pos="38000">
                    <a:srgbClr val="245EA9"/>
                  </a:gs>
                  <a:gs pos="55000">
                    <a:srgbClr val="0057A5"/>
                  </a:gs>
                  <a:gs pos="80000">
                    <a:srgbClr val="0056A4"/>
                  </a:gs>
                  <a:gs pos="88000">
                    <a:srgbClr val="005BAD"/>
                  </a:gs>
                  <a:gs pos="100000">
                    <a:srgbClr val="0070E9"/>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101" name="Image Processing">
                <a:extLst>
                  <a:ext uri="{FF2B5EF4-FFF2-40B4-BE49-F238E27FC236}">
                    <a16:creationId xmlns:a16="http://schemas.microsoft.com/office/drawing/2014/main" id="{FEBFEB50-3B5E-32DF-CF1D-4516675EBF45}"/>
                  </a:ext>
                </a:extLst>
              </p:cNvPr>
              <p:cNvSpPr txBox="1"/>
              <p:nvPr/>
            </p:nvSpPr>
            <p:spPr>
              <a:xfrm>
                <a:off x="0" y="136993"/>
                <a:ext cx="826021" cy="1390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Image Processing</a:t>
                </a:r>
              </a:p>
            </p:txBody>
          </p:sp>
        </p:grpSp>
        <p:grpSp>
          <p:nvGrpSpPr>
            <p:cNvPr id="66" name="Group">
              <a:extLst>
                <a:ext uri="{FF2B5EF4-FFF2-40B4-BE49-F238E27FC236}">
                  <a16:creationId xmlns:a16="http://schemas.microsoft.com/office/drawing/2014/main" id="{A57284B0-533D-627D-F85F-1D1D8F3085FD}"/>
                </a:ext>
              </a:extLst>
            </p:cNvPr>
            <p:cNvGrpSpPr/>
            <p:nvPr/>
          </p:nvGrpSpPr>
          <p:grpSpPr>
            <a:xfrm>
              <a:off x="4928673" y="2357568"/>
              <a:ext cx="826021" cy="413010"/>
              <a:chOff x="0" y="0"/>
              <a:chExt cx="826020" cy="413008"/>
            </a:xfrm>
          </p:grpSpPr>
          <p:sp>
            <p:nvSpPr>
              <p:cNvPr id="98" name="Rectangle">
                <a:extLst>
                  <a:ext uri="{FF2B5EF4-FFF2-40B4-BE49-F238E27FC236}">
                    <a16:creationId xmlns:a16="http://schemas.microsoft.com/office/drawing/2014/main" id="{06D10568-6D52-7813-FD17-D70AA8D6BDDC}"/>
                  </a:ext>
                </a:extLst>
              </p:cNvPr>
              <p:cNvSpPr/>
              <p:nvPr/>
            </p:nvSpPr>
            <p:spPr>
              <a:xfrm>
                <a:off x="-1" y="-1"/>
                <a:ext cx="826022" cy="413010"/>
              </a:xfrm>
              <a:prstGeom prst="rect">
                <a:avLst/>
              </a:prstGeom>
              <a:gradFill flip="none" rotWithShape="1">
                <a:gsLst>
                  <a:gs pos="0">
                    <a:srgbClr val="7A9FEA"/>
                  </a:gs>
                  <a:gs pos="25000">
                    <a:srgbClr val="336DB8"/>
                  </a:gs>
                  <a:gs pos="38000">
                    <a:srgbClr val="245EA9"/>
                  </a:gs>
                  <a:gs pos="55000">
                    <a:srgbClr val="0057A5"/>
                  </a:gs>
                  <a:gs pos="80000">
                    <a:srgbClr val="0056A4"/>
                  </a:gs>
                  <a:gs pos="88000">
                    <a:srgbClr val="005BAD"/>
                  </a:gs>
                  <a:gs pos="100000">
                    <a:srgbClr val="0070E9"/>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99" name="Detected result">
                <a:extLst>
                  <a:ext uri="{FF2B5EF4-FFF2-40B4-BE49-F238E27FC236}">
                    <a16:creationId xmlns:a16="http://schemas.microsoft.com/office/drawing/2014/main" id="{97ED6B54-AB51-CA0E-D1CF-364F50385008}"/>
                  </a:ext>
                </a:extLst>
              </p:cNvPr>
              <p:cNvSpPr txBox="1"/>
              <p:nvPr/>
            </p:nvSpPr>
            <p:spPr>
              <a:xfrm>
                <a:off x="0" y="136993"/>
                <a:ext cx="826021" cy="1390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Detected result</a:t>
                </a:r>
              </a:p>
            </p:txBody>
          </p:sp>
        </p:grpSp>
        <p:grpSp>
          <p:nvGrpSpPr>
            <p:cNvPr id="67" name="Group">
              <a:extLst>
                <a:ext uri="{FF2B5EF4-FFF2-40B4-BE49-F238E27FC236}">
                  <a16:creationId xmlns:a16="http://schemas.microsoft.com/office/drawing/2014/main" id="{5A2BBAD4-6A94-31CF-D77B-6D53FEE06243}"/>
                </a:ext>
              </a:extLst>
            </p:cNvPr>
            <p:cNvGrpSpPr/>
            <p:nvPr/>
          </p:nvGrpSpPr>
          <p:grpSpPr>
            <a:xfrm>
              <a:off x="4928673" y="2944043"/>
              <a:ext cx="826021" cy="413010"/>
              <a:chOff x="0" y="0"/>
              <a:chExt cx="826020" cy="413008"/>
            </a:xfrm>
          </p:grpSpPr>
          <p:sp>
            <p:nvSpPr>
              <p:cNvPr id="96" name="Rectangle">
                <a:extLst>
                  <a:ext uri="{FF2B5EF4-FFF2-40B4-BE49-F238E27FC236}">
                    <a16:creationId xmlns:a16="http://schemas.microsoft.com/office/drawing/2014/main" id="{EB0A7E55-2DA4-DB02-D1CC-4E48936440CA}"/>
                  </a:ext>
                </a:extLst>
              </p:cNvPr>
              <p:cNvSpPr/>
              <p:nvPr/>
            </p:nvSpPr>
            <p:spPr>
              <a:xfrm>
                <a:off x="-1" y="-1"/>
                <a:ext cx="826022" cy="413010"/>
              </a:xfrm>
              <a:prstGeom prst="rect">
                <a:avLst/>
              </a:prstGeom>
              <a:gradFill flip="none" rotWithShape="1">
                <a:gsLst>
                  <a:gs pos="0">
                    <a:srgbClr val="7A9FEA"/>
                  </a:gs>
                  <a:gs pos="25000">
                    <a:srgbClr val="336DB8"/>
                  </a:gs>
                  <a:gs pos="38000">
                    <a:srgbClr val="245EA9"/>
                  </a:gs>
                  <a:gs pos="55000">
                    <a:srgbClr val="0057A5"/>
                  </a:gs>
                  <a:gs pos="80000">
                    <a:srgbClr val="0056A4"/>
                  </a:gs>
                  <a:gs pos="88000">
                    <a:srgbClr val="005BAD"/>
                  </a:gs>
                  <a:gs pos="100000">
                    <a:srgbClr val="0070E9"/>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97" name="sorting">
                <a:extLst>
                  <a:ext uri="{FF2B5EF4-FFF2-40B4-BE49-F238E27FC236}">
                    <a16:creationId xmlns:a16="http://schemas.microsoft.com/office/drawing/2014/main" id="{B129E24C-C421-F18C-49E0-D943C3FF7C59}"/>
                  </a:ext>
                </a:extLst>
              </p:cNvPr>
              <p:cNvSpPr txBox="1"/>
              <p:nvPr/>
            </p:nvSpPr>
            <p:spPr>
              <a:xfrm>
                <a:off x="0" y="136993"/>
                <a:ext cx="826021" cy="1390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sorting</a:t>
                </a:r>
              </a:p>
            </p:txBody>
          </p:sp>
        </p:grpSp>
        <p:grpSp>
          <p:nvGrpSpPr>
            <p:cNvPr id="68" name="Group">
              <a:extLst>
                <a:ext uri="{FF2B5EF4-FFF2-40B4-BE49-F238E27FC236}">
                  <a16:creationId xmlns:a16="http://schemas.microsoft.com/office/drawing/2014/main" id="{F6C7F2DB-FD75-703E-92F1-B552E44A1270}"/>
                </a:ext>
              </a:extLst>
            </p:cNvPr>
            <p:cNvGrpSpPr/>
            <p:nvPr/>
          </p:nvGrpSpPr>
          <p:grpSpPr>
            <a:xfrm>
              <a:off x="6203415" y="488092"/>
              <a:ext cx="826021" cy="413010"/>
              <a:chOff x="0" y="0"/>
              <a:chExt cx="826020" cy="413008"/>
            </a:xfrm>
          </p:grpSpPr>
          <p:sp>
            <p:nvSpPr>
              <p:cNvPr id="94" name="Rectangle">
                <a:extLst>
                  <a:ext uri="{FF2B5EF4-FFF2-40B4-BE49-F238E27FC236}">
                    <a16:creationId xmlns:a16="http://schemas.microsoft.com/office/drawing/2014/main" id="{706A0333-743B-7097-8F22-07551F392674}"/>
                  </a:ext>
                </a:extLst>
              </p:cNvPr>
              <p:cNvSpPr/>
              <p:nvPr/>
            </p:nvSpPr>
            <p:spPr>
              <a:xfrm>
                <a:off x="-1" y="-1"/>
                <a:ext cx="826022" cy="413010"/>
              </a:xfrm>
              <a:prstGeom prst="rect">
                <a:avLst/>
              </a:prstGeom>
              <a:gradFill flip="none" rotWithShape="1">
                <a:gsLst>
                  <a:gs pos="0">
                    <a:srgbClr val="A3E892"/>
                  </a:gs>
                  <a:gs pos="25000">
                    <a:srgbClr val="77BB61"/>
                  </a:gs>
                  <a:gs pos="38000">
                    <a:srgbClr val="64A84F"/>
                  </a:gs>
                  <a:gs pos="55000">
                    <a:srgbClr val="5CA544"/>
                  </a:gs>
                  <a:gs pos="80000">
                    <a:srgbClr val="56AD39"/>
                  </a:gs>
                  <a:gs pos="88000">
                    <a:srgbClr val="58BD36"/>
                  </a:gs>
                  <a:gs pos="100000">
                    <a:srgbClr val="70E749"/>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95" name="Testing">
                <a:extLst>
                  <a:ext uri="{FF2B5EF4-FFF2-40B4-BE49-F238E27FC236}">
                    <a16:creationId xmlns:a16="http://schemas.microsoft.com/office/drawing/2014/main" id="{CE87D922-D29D-454A-1B22-2DED20C3F718}"/>
                  </a:ext>
                </a:extLst>
              </p:cNvPr>
              <p:cNvSpPr txBox="1"/>
              <p:nvPr/>
            </p:nvSpPr>
            <p:spPr>
              <a:xfrm>
                <a:off x="0" y="136993"/>
                <a:ext cx="826021" cy="1390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Testing</a:t>
                </a:r>
              </a:p>
            </p:txBody>
          </p:sp>
        </p:grpSp>
        <p:grpSp>
          <p:nvGrpSpPr>
            <p:cNvPr id="69" name="Group">
              <a:extLst>
                <a:ext uri="{FF2B5EF4-FFF2-40B4-BE49-F238E27FC236}">
                  <a16:creationId xmlns:a16="http://schemas.microsoft.com/office/drawing/2014/main" id="{DD911221-A872-E129-84DD-3A242469337F}"/>
                </a:ext>
              </a:extLst>
            </p:cNvPr>
            <p:cNvGrpSpPr/>
            <p:nvPr/>
          </p:nvGrpSpPr>
          <p:grpSpPr>
            <a:xfrm>
              <a:off x="6409920" y="1074566"/>
              <a:ext cx="826021" cy="413010"/>
              <a:chOff x="0" y="0"/>
              <a:chExt cx="826020" cy="413008"/>
            </a:xfrm>
          </p:grpSpPr>
          <p:sp>
            <p:nvSpPr>
              <p:cNvPr id="92" name="Rectangle">
                <a:extLst>
                  <a:ext uri="{FF2B5EF4-FFF2-40B4-BE49-F238E27FC236}">
                    <a16:creationId xmlns:a16="http://schemas.microsoft.com/office/drawing/2014/main" id="{1360809D-B600-5255-3E62-1CEC7FFA00EC}"/>
                  </a:ext>
                </a:extLst>
              </p:cNvPr>
              <p:cNvSpPr/>
              <p:nvPr/>
            </p:nvSpPr>
            <p:spPr>
              <a:xfrm>
                <a:off x="-1" y="-1"/>
                <a:ext cx="826022" cy="413010"/>
              </a:xfrm>
              <a:prstGeom prst="rect">
                <a:avLst/>
              </a:prstGeom>
              <a:gradFill flip="none" rotWithShape="1">
                <a:gsLst>
                  <a:gs pos="0">
                    <a:srgbClr val="C9E488"/>
                  </a:gs>
                  <a:gs pos="25000">
                    <a:srgbClr val="9BB44F"/>
                  </a:gs>
                  <a:gs pos="38000">
                    <a:srgbClr val="8AA33E"/>
                  </a:gs>
                  <a:gs pos="55000">
                    <a:srgbClr val="85A02F"/>
                  </a:gs>
                  <a:gs pos="80000">
                    <a:srgbClr val="8AAA23"/>
                  </a:gs>
                  <a:gs pos="88000">
                    <a:srgbClr val="95BB1E"/>
                  </a:gs>
                  <a:gs pos="100000">
                    <a:srgbClr val="B7E32E"/>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93" name="Character level accuracy testing">
                <a:extLst>
                  <a:ext uri="{FF2B5EF4-FFF2-40B4-BE49-F238E27FC236}">
                    <a16:creationId xmlns:a16="http://schemas.microsoft.com/office/drawing/2014/main" id="{24207C09-0DDD-C4D6-8FCD-DF5D05502FAE}"/>
                  </a:ext>
                </a:extLst>
              </p:cNvPr>
              <p:cNvSpPr txBox="1"/>
              <p:nvPr/>
            </p:nvSpPr>
            <p:spPr>
              <a:xfrm>
                <a:off x="0" y="79165"/>
                <a:ext cx="826021" cy="254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Character level accuracy testing</a:t>
                </a:r>
              </a:p>
            </p:txBody>
          </p:sp>
        </p:grpSp>
        <p:grpSp>
          <p:nvGrpSpPr>
            <p:cNvPr id="70" name="Group">
              <a:extLst>
                <a:ext uri="{FF2B5EF4-FFF2-40B4-BE49-F238E27FC236}">
                  <a16:creationId xmlns:a16="http://schemas.microsoft.com/office/drawing/2014/main" id="{0A607CE2-1073-D2CE-4564-80E9A624CAE6}"/>
                </a:ext>
              </a:extLst>
            </p:cNvPr>
            <p:cNvGrpSpPr/>
            <p:nvPr/>
          </p:nvGrpSpPr>
          <p:grpSpPr>
            <a:xfrm>
              <a:off x="6409920" y="1661041"/>
              <a:ext cx="826021" cy="413010"/>
              <a:chOff x="0" y="0"/>
              <a:chExt cx="826020" cy="413008"/>
            </a:xfrm>
          </p:grpSpPr>
          <p:sp>
            <p:nvSpPr>
              <p:cNvPr id="90" name="Rectangle">
                <a:extLst>
                  <a:ext uri="{FF2B5EF4-FFF2-40B4-BE49-F238E27FC236}">
                    <a16:creationId xmlns:a16="http://schemas.microsoft.com/office/drawing/2014/main" id="{D63F5D03-79EF-1909-B38B-54B1F2EFD025}"/>
                  </a:ext>
                </a:extLst>
              </p:cNvPr>
              <p:cNvSpPr/>
              <p:nvPr/>
            </p:nvSpPr>
            <p:spPr>
              <a:xfrm>
                <a:off x="-1" y="-1"/>
                <a:ext cx="826022" cy="413010"/>
              </a:xfrm>
              <a:prstGeom prst="rect">
                <a:avLst/>
              </a:prstGeom>
              <a:gradFill flip="none" rotWithShape="1">
                <a:gsLst>
                  <a:gs pos="0">
                    <a:srgbClr val="C9E488"/>
                  </a:gs>
                  <a:gs pos="25000">
                    <a:srgbClr val="9BB44F"/>
                  </a:gs>
                  <a:gs pos="38000">
                    <a:srgbClr val="8AA33E"/>
                  </a:gs>
                  <a:gs pos="55000">
                    <a:srgbClr val="85A02F"/>
                  </a:gs>
                  <a:gs pos="80000">
                    <a:srgbClr val="8AAA23"/>
                  </a:gs>
                  <a:gs pos="88000">
                    <a:srgbClr val="95BB1E"/>
                  </a:gs>
                  <a:gs pos="100000">
                    <a:srgbClr val="B7E32E"/>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900">
                    <a:solidFill>
                      <a:schemeClr val="accent5">
                        <a:lumOff val="44000"/>
                      </a:schemeClr>
                    </a:solidFill>
                    <a:latin typeface="Cambria"/>
                    <a:ea typeface="Cambria"/>
                    <a:cs typeface="Cambria"/>
                    <a:sym typeface="Cambria"/>
                  </a:defRPr>
                </a:pPr>
                <a:endParaRPr/>
              </a:p>
            </p:txBody>
          </p:sp>
          <p:sp>
            <p:nvSpPr>
              <p:cNvPr id="91" name="Word level accuracy testing">
                <a:extLst>
                  <a:ext uri="{FF2B5EF4-FFF2-40B4-BE49-F238E27FC236}">
                    <a16:creationId xmlns:a16="http://schemas.microsoft.com/office/drawing/2014/main" id="{EC0BDEDF-20E8-EDCA-0B6F-27D16D4EFBF2}"/>
                  </a:ext>
                </a:extLst>
              </p:cNvPr>
              <p:cNvSpPr txBox="1"/>
              <p:nvPr/>
            </p:nvSpPr>
            <p:spPr>
              <a:xfrm>
                <a:off x="0" y="79165"/>
                <a:ext cx="826021" cy="254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Word level accuracy testing</a:t>
                </a:r>
              </a:p>
            </p:txBody>
          </p:sp>
        </p:grpSp>
        <p:grpSp>
          <p:nvGrpSpPr>
            <p:cNvPr id="71" name="Group">
              <a:extLst>
                <a:ext uri="{FF2B5EF4-FFF2-40B4-BE49-F238E27FC236}">
                  <a16:creationId xmlns:a16="http://schemas.microsoft.com/office/drawing/2014/main" id="{39616BB8-74A6-2B7D-CFDD-2A84245929AB}"/>
                </a:ext>
              </a:extLst>
            </p:cNvPr>
            <p:cNvGrpSpPr/>
            <p:nvPr/>
          </p:nvGrpSpPr>
          <p:grpSpPr>
            <a:xfrm>
              <a:off x="6409920" y="2247516"/>
              <a:ext cx="826021" cy="413009"/>
              <a:chOff x="0" y="0"/>
              <a:chExt cx="826020" cy="413008"/>
            </a:xfrm>
          </p:grpSpPr>
          <p:sp>
            <p:nvSpPr>
              <p:cNvPr id="88" name="Rectangle">
                <a:extLst>
                  <a:ext uri="{FF2B5EF4-FFF2-40B4-BE49-F238E27FC236}">
                    <a16:creationId xmlns:a16="http://schemas.microsoft.com/office/drawing/2014/main" id="{1D677675-2851-4977-6B64-23A614B127F1}"/>
                  </a:ext>
                </a:extLst>
              </p:cNvPr>
              <p:cNvSpPr/>
              <p:nvPr/>
            </p:nvSpPr>
            <p:spPr>
              <a:xfrm>
                <a:off x="-1" y="-1"/>
                <a:ext cx="826022" cy="413010"/>
              </a:xfrm>
              <a:prstGeom prst="rect">
                <a:avLst/>
              </a:prstGeom>
              <a:gradFill flip="none" rotWithShape="1">
                <a:gsLst>
                  <a:gs pos="0">
                    <a:srgbClr val="C9E488"/>
                  </a:gs>
                  <a:gs pos="25000">
                    <a:srgbClr val="9BB44F"/>
                  </a:gs>
                  <a:gs pos="38000">
                    <a:srgbClr val="8AA33E"/>
                  </a:gs>
                  <a:gs pos="55000">
                    <a:srgbClr val="85A02F"/>
                  </a:gs>
                  <a:gs pos="80000">
                    <a:srgbClr val="8AAA23"/>
                  </a:gs>
                  <a:gs pos="88000">
                    <a:srgbClr val="95BB1E"/>
                  </a:gs>
                  <a:gs pos="100000">
                    <a:srgbClr val="B7E32E"/>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89" name="Integration Testing">
                <a:extLst>
                  <a:ext uri="{FF2B5EF4-FFF2-40B4-BE49-F238E27FC236}">
                    <a16:creationId xmlns:a16="http://schemas.microsoft.com/office/drawing/2014/main" id="{433E4F50-E22A-0695-5221-9A467516AE59}"/>
                  </a:ext>
                </a:extLst>
              </p:cNvPr>
              <p:cNvSpPr txBox="1"/>
              <p:nvPr/>
            </p:nvSpPr>
            <p:spPr>
              <a:xfrm>
                <a:off x="0" y="79165"/>
                <a:ext cx="826021" cy="254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Integration Testing</a:t>
                </a:r>
              </a:p>
            </p:txBody>
          </p:sp>
        </p:grpSp>
        <p:grpSp>
          <p:nvGrpSpPr>
            <p:cNvPr id="72" name="Group">
              <a:extLst>
                <a:ext uri="{FF2B5EF4-FFF2-40B4-BE49-F238E27FC236}">
                  <a16:creationId xmlns:a16="http://schemas.microsoft.com/office/drawing/2014/main" id="{3234E7A9-8C3C-5AE5-EF4D-2E26713AC3CA}"/>
                </a:ext>
              </a:extLst>
            </p:cNvPr>
            <p:cNvGrpSpPr/>
            <p:nvPr/>
          </p:nvGrpSpPr>
          <p:grpSpPr>
            <a:xfrm>
              <a:off x="7202900" y="488092"/>
              <a:ext cx="826021" cy="413010"/>
              <a:chOff x="0" y="0"/>
              <a:chExt cx="826020" cy="413008"/>
            </a:xfrm>
          </p:grpSpPr>
          <p:sp>
            <p:nvSpPr>
              <p:cNvPr id="86" name="Rectangle">
                <a:extLst>
                  <a:ext uri="{FF2B5EF4-FFF2-40B4-BE49-F238E27FC236}">
                    <a16:creationId xmlns:a16="http://schemas.microsoft.com/office/drawing/2014/main" id="{AC66DD4A-2905-84F8-C924-351F02E05400}"/>
                  </a:ext>
                </a:extLst>
              </p:cNvPr>
              <p:cNvSpPr/>
              <p:nvPr/>
            </p:nvSpPr>
            <p:spPr>
              <a:xfrm>
                <a:off x="-1" y="-1"/>
                <a:ext cx="826022" cy="413010"/>
              </a:xfrm>
              <a:prstGeom prst="rect">
                <a:avLst/>
              </a:prstGeom>
              <a:gradFill flip="none" rotWithShape="1">
                <a:gsLst>
                  <a:gs pos="0">
                    <a:srgbClr val="A3E892"/>
                  </a:gs>
                  <a:gs pos="25000">
                    <a:srgbClr val="77BB61"/>
                  </a:gs>
                  <a:gs pos="38000">
                    <a:srgbClr val="64A84F"/>
                  </a:gs>
                  <a:gs pos="55000">
                    <a:srgbClr val="5CA544"/>
                  </a:gs>
                  <a:gs pos="80000">
                    <a:srgbClr val="56AD39"/>
                  </a:gs>
                  <a:gs pos="88000">
                    <a:srgbClr val="58BD36"/>
                  </a:gs>
                  <a:gs pos="100000">
                    <a:srgbClr val="70E749"/>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87" name="Results Documentation and Presenting">
                <a:extLst>
                  <a:ext uri="{FF2B5EF4-FFF2-40B4-BE49-F238E27FC236}">
                    <a16:creationId xmlns:a16="http://schemas.microsoft.com/office/drawing/2014/main" id="{BE85D664-180C-53FA-1B92-C2941F1DF3E0}"/>
                  </a:ext>
                </a:extLst>
              </p:cNvPr>
              <p:cNvSpPr txBox="1"/>
              <p:nvPr/>
            </p:nvSpPr>
            <p:spPr>
              <a:xfrm>
                <a:off x="0" y="21337"/>
                <a:ext cx="826021" cy="37033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Results Documentation and Presenting </a:t>
                </a:r>
              </a:p>
            </p:txBody>
          </p:sp>
        </p:grpSp>
        <p:grpSp>
          <p:nvGrpSpPr>
            <p:cNvPr id="73" name="Group">
              <a:extLst>
                <a:ext uri="{FF2B5EF4-FFF2-40B4-BE49-F238E27FC236}">
                  <a16:creationId xmlns:a16="http://schemas.microsoft.com/office/drawing/2014/main" id="{C9CFA662-30DE-CACD-A369-CDBD58C3B260}"/>
                </a:ext>
              </a:extLst>
            </p:cNvPr>
            <p:cNvGrpSpPr/>
            <p:nvPr/>
          </p:nvGrpSpPr>
          <p:grpSpPr>
            <a:xfrm>
              <a:off x="7409405" y="1074566"/>
              <a:ext cx="826021" cy="413010"/>
              <a:chOff x="0" y="0"/>
              <a:chExt cx="826020" cy="413008"/>
            </a:xfrm>
          </p:grpSpPr>
          <p:sp>
            <p:nvSpPr>
              <p:cNvPr id="84" name="Rectangle">
                <a:extLst>
                  <a:ext uri="{FF2B5EF4-FFF2-40B4-BE49-F238E27FC236}">
                    <a16:creationId xmlns:a16="http://schemas.microsoft.com/office/drawing/2014/main" id="{2230F032-1C6C-98E4-34B2-36AEEC6A55C6}"/>
                  </a:ext>
                </a:extLst>
              </p:cNvPr>
              <p:cNvSpPr/>
              <p:nvPr/>
            </p:nvSpPr>
            <p:spPr>
              <a:xfrm>
                <a:off x="-1" y="-1"/>
                <a:ext cx="826022" cy="413010"/>
              </a:xfrm>
              <a:prstGeom prst="rect">
                <a:avLst/>
              </a:prstGeom>
              <a:gradFill flip="none" rotWithShape="1">
                <a:gsLst>
                  <a:gs pos="0">
                    <a:srgbClr val="C9E488"/>
                  </a:gs>
                  <a:gs pos="25000">
                    <a:srgbClr val="9BB44F"/>
                  </a:gs>
                  <a:gs pos="38000">
                    <a:srgbClr val="8AA33E"/>
                  </a:gs>
                  <a:gs pos="55000">
                    <a:srgbClr val="85A02F"/>
                  </a:gs>
                  <a:gs pos="80000">
                    <a:srgbClr val="8AAA23"/>
                  </a:gs>
                  <a:gs pos="88000">
                    <a:srgbClr val="95BB1E"/>
                  </a:gs>
                  <a:gs pos="100000">
                    <a:srgbClr val="B7E32E"/>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85" name="Progress Presentations">
                <a:extLst>
                  <a:ext uri="{FF2B5EF4-FFF2-40B4-BE49-F238E27FC236}">
                    <a16:creationId xmlns:a16="http://schemas.microsoft.com/office/drawing/2014/main" id="{01369632-CDB2-CC2A-B1BB-9EA429E13ACD}"/>
                  </a:ext>
                </a:extLst>
              </p:cNvPr>
              <p:cNvSpPr txBox="1"/>
              <p:nvPr/>
            </p:nvSpPr>
            <p:spPr>
              <a:xfrm>
                <a:off x="0" y="79165"/>
                <a:ext cx="826021" cy="254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Progress Presentations</a:t>
                </a:r>
              </a:p>
            </p:txBody>
          </p:sp>
        </p:grpSp>
        <p:grpSp>
          <p:nvGrpSpPr>
            <p:cNvPr id="74" name="Group">
              <a:extLst>
                <a:ext uri="{FF2B5EF4-FFF2-40B4-BE49-F238E27FC236}">
                  <a16:creationId xmlns:a16="http://schemas.microsoft.com/office/drawing/2014/main" id="{0D3F738E-BECA-24F1-E9B2-EB22C3638E50}"/>
                </a:ext>
              </a:extLst>
            </p:cNvPr>
            <p:cNvGrpSpPr/>
            <p:nvPr/>
          </p:nvGrpSpPr>
          <p:grpSpPr>
            <a:xfrm>
              <a:off x="7409405" y="1661041"/>
              <a:ext cx="826021" cy="413010"/>
              <a:chOff x="0" y="0"/>
              <a:chExt cx="826020" cy="413008"/>
            </a:xfrm>
          </p:grpSpPr>
          <p:sp>
            <p:nvSpPr>
              <p:cNvPr id="82" name="Rectangle">
                <a:extLst>
                  <a:ext uri="{FF2B5EF4-FFF2-40B4-BE49-F238E27FC236}">
                    <a16:creationId xmlns:a16="http://schemas.microsoft.com/office/drawing/2014/main" id="{49D7DB0B-47A6-5971-98FC-6D0E6CA937D1}"/>
                  </a:ext>
                </a:extLst>
              </p:cNvPr>
              <p:cNvSpPr/>
              <p:nvPr/>
            </p:nvSpPr>
            <p:spPr>
              <a:xfrm>
                <a:off x="-1" y="-1"/>
                <a:ext cx="826022" cy="413010"/>
              </a:xfrm>
              <a:prstGeom prst="rect">
                <a:avLst/>
              </a:prstGeom>
              <a:gradFill flip="none" rotWithShape="1">
                <a:gsLst>
                  <a:gs pos="0">
                    <a:srgbClr val="C9E488"/>
                  </a:gs>
                  <a:gs pos="25000">
                    <a:srgbClr val="9BB44F"/>
                  </a:gs>
                  <a:gs pos="38000">
                    <a:srgbClr val="8AA33E"/>
                  </a:gs>
                  <a:gs pos="55000">
                    <a:srgbClr val="85A02F"/>
                  </a:gs>
                  <a:gs pos="80000">
                    <a:srgbClr val="8AAA23"/>
                  </a:gs>
                  <a:gs pos="88000">
                    <a:srgbClr val="95BB1E"/>
                  </a:gs>
                  <a:gs pos="100000">
                    <a:srgbClr val="B7E32E"/>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83" name="Research Paper">
                <a:extLst>
                  <a:ext uri="{FF2B5EF4-FFF2-40B4-BE49-F238E27FC236}">
                    <a16:creationId xmlns:a16="http://schemas.microsoft.com/office/drawing/2014/main" id="{B03FB6D6-155A-1463-18B5-989DCDB14A70}"/>
                  </a:ext>
                </a:extLst>
              </p:cNvPr>
              <p:cNvSpPr txBox="1"/>
              <p:nvPr/>
            </p:nvSpPr>
            <p:spPr>
              <a:xfrm>
                <a:off x="0" y="136993"/>
                <a:ext cx="826021" cy="1390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Research Paper</a:t>
                </a:r>
              </a:p>
            </p:txBody>
          </p:sp>
        </p:grpSp>
        <p:grpSp>
          <p:nvGrpSpPr>
            <p:cNvPr id="75" name="Group">
              <a:extLst>
                <a:ext uri="{FF2B5EF4-FFF2-40B4-BE49-F238E27FC236}">
                  <a16:creationId xmlns:a16="http://schemas.microsoft.com/office/drawing/2014/main" id="{1E4F03CF-EDD0-33C1-D98D-9FA4FA9FFF90}"/>
                </a:ext>
              </a:extLst>
            </p:cNvPr>
            <p:cNvGrpSpPr/>
            <p:nvPr/>
          </p:nvGrpSpPr>
          <p:grpSpPr>
            <a:xfrm>
              <a:off x="7409405" y="2247516"/>
              <a:ext cx="826021" cy="413009"/>
              <a:chOff x="0" y="0"/>
              <a:chExt cx="826020" cy="413008"/>
            </a:xfrm>
          </p:grpSpPr>
          <p:sp>
            <p:nvSpPr>
              <p:cNvPr id="80" name="Rectangle">
                <a:extLst>
                  <a:ext uri="{FF2B5EF4-FFF2-40B4-BE49-F238E27FC236}">
                    <a16:creationId xmlns:a16="http://schemas.microsoft.com/office/drawing/2014/main" id="{F181AC84-B154-CE7B-E77D-5A94BAA778B4}"/>
                  </a:ext>
                </a:extLst>
              </p:cNvPr>
              <p:cNvSpPr/>
              <p:nvPr/>
            </p:nvSpPr>
            <p:spPr>
              <a:xfrm>
                <a:off x="-1" y="-1"/>
                <a:ext cx="826022" cy="413010"/>
              </a:xfrm>
              <a:prstGeom prst="rect">
                <a:avLst/>
              </a:prstGeom>
              <a:gradFill flip="none" rotWithShape="1">
                <a:gsLst>
                  <a:gs pos="0">
                    <a:srgbClr val="C9E488"/>
                  </a:gs>
                  <a:gs pos="25000">
                    <a:srgbClr val="9BB44F"/>
                  </a:gs>
                  <a:gs pos="38000">
                    <a:srgbClr val="8AA33E"/>
                  </a:gs>
                  <a:gs pos="55000">
                    <a:srgbClr val="85A02F"/>
                  </a:gs>
                  <a:gs pos="80000">
                    <a:srgbClr val="8AAA23"/>
                  </a:gs>
                  <a:gs pos="88000">
                    <a:srgbClr val="95BB1E"/>
                  </a:gs>
                  <a:gs pos="100000">
                    <a:srgbClr val="B7E32E"/>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81" name="Final Report">
                <a:extLst>
                  <a:ext uri="{FF2B5EF4-FFF2-40B4-BE49-F238E27FC236}">
                    <a16:creationId xmlns:a16="http://schemas.microsoft.com/office/drawing/2014/main" id="{BBE5049B-B35E-4FDE-E67E-30B3115CDD03}"/>
                  </a:ext>
                </a:extLst>
              </p:cNvPr>
              <p:cNvSpPr txBox="1"/>
              <p:nvPr/>
            </p:nvSpPr>
            <p:spPr>
              <a:xfrm>
                <a:off x="0" y="136993"/>
                <a:ext cx="826021" cy="1390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Final Report</a:t>
                </a:r>
              </a:p>
            </p:txBody>
          </p:sp>
        </p:grpSp>
        <p:grpSp>
          <p:nvGrpSpPr>
            <p:cNvPr id="76" name="Group">
              <a:extLst>
                <a:ext uri="{FF2B5EF4-FFF2-40B4-BE49-F238E27FC236}">
                  <a16:creationId xmlns:a16="http://schemas.microsoft.com/office/drawing/2014/main" id="{D5BA409F-A944-646A-BC86-08DFCA18169E}"/>
                </a:ext>
              </a:extLst>
            </p:cNvPr>
            <p:cNvGrpSpPr/>
            <p:nvPr/>
          </p:nvGrpSpPr>
          <p:grpSpPr>
            <a:xfrm>
              <a:off x="7409405" y="2833990"/>
              <a:ext cx="826021" cy="413010"/>
              <a:chOff x="0" y="0"/>
              <a:chExt cx="826020" cy="413008"/>
            </a:xfrm>
          </p:grpSpPr>
          <p:sp>
            <p:nvSpPr>
              <p:cNvPr id="78" name="Rectangle">
                <a:extLst>
                  <a:ext uri="{FF2B5EF4-FFF2-40B4-BE49-F238E27FC236}">
                    <a16:creationId xmlns:a16="http://schemas.microsoft.com/office/drawing/2014/main" id="{45853E24-ED9F-88D7-8224-66F859908CB6}"/>
                  </a:ext>
                </a:extLst>
              </p:cNvPr>
              <p:cNvSpPr/>
              <p:nvPr/>
            </p:nvSpPr>
            <p:spPr>
              <a:xfrm>
                <a:off x="-1" y="-1"/>
                <a:ext cx="826022" cy="413010"/>
              </a:xfrm>
              <a:prstGeom prst="rect">
                <a:avLst/>
              </a:prstGeom>
              <a:gradFill flip="none" rotWithShape="1">
                <a:gsLst>
                  <a:gs pos="0">
                    <a:srgbClr val="C9E488"/>
                  </a:gs>
                  <a:gs pos="25000">
                    <a:srgbClr val="9BB44F"/>
                  </a:gs>
                  <a:gs pos="38000">
                    <a:srgbClr val="8AA33E"/>
                  </a:gs>
                  <a:gs pos="55000">
                    <a:srgbClr val="85A02F"/>
                  </a:gs>
                  <a:gs pos="80000">
                    <a:srgbClr val="8AAA23"/>
                  </a:gs>
                  <a:gs pos="88000">
                    <a:srgbClr val="95BB1E"/>
                  </a:gs>
                  <a:gs pos="100000">
                    <a:srgbClr val="B7E32E"/>
                  </a:gs>
                </a:gsLst>
                <a:lin ang="5400000" scaled="0"/>
              </a:gradFill>
              <a:ln w="12700" cap="flat">
                <a:noFill/>
                <a:miter lim="400000"/>
              </a:ln>
              <a:effectLst/>
            </p:spPr>
            <p:txBody>
              <a:bodyPr wrap="square" lIns="45719" tIns="45719" rIns="45719" bIns="45719" numCol="1" anchor="ctr">
                <a:noAutofit/>
              </a:bodyPr>
              <a:lstStyle/>
              <a:p>
                <a:pPr algn="ctr" defTabSz="400050">
                  <a:lnSpc>
                    <a:spcPct val="90000"/>
                  </a:lnSpc>
                  <a:spcBef>
                    <a:spcPts val="700"/>
                  </a:spcBef>
                  <a:defRPr sz="1800">
                    <a:solidFill>
                      <a:schemeClr val="accent5">
                        <a:lumOff val="44000"/>
                      </a:schemeClr>
                    </a:solidFill>
                    <a:latin typeface="Cambria"/>
                    <a:ea typeface="Cambria"/>
                    <a:cs typeface="Cambria"/>
                    <a:sym typeface="Cambria"/>
                  </a:defRPr>
                </a:pPr>
                <a:endParaRPr/>
              </a:p>
            </p:txBody>
          </p:sp>
          <p:sp>
            <p:nvSpPr>
              <p:cNvPr id="79" name="Final Presentation">
                <a:extLst>
                  <a:ext uri="{FF2B5EF4-FFF2-40B4-BE49-F238E27FC236}">
                    <a16:creationId xmlns:a16="http://schemas.microsoft.com/office/drawing/2014/main" id="{C44D2C9A-9679-4AD2-64DB-16B85C260C3B}"/>
                  </a:ext>
                </a:extLst>
              </p:cNvPr>
              <p:cNvSpPr txBox="1"/>
              <p:nvPr/>
            </p:nvSpPr>
            <p:spPr>
              <a:xfrm>
                <a:off x="0" y="79165"/>
                <a:ext cx="826021" cy="254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714" tIns="5714" rIns="5714" bIns="5714" numCol="1" anchor="ctr">
                <a:noAutofit/>
              </a:bodyPr>
              <a:lstStyle>
                <a:lvl1pPr algn="ctr" defTabSz="400050">
                  <a:lnSpc>
                    <a:spcPct val="90000"/>
                  </a:lnSpc>
                  <a:spcBef>
                    <a:spcPts val="300"/>
                  </a:spcBef>
                  <a:defRPr sz="900">
                    <a:solidFill>
                      <a:schemeClr val="accent5">
                        <a:lumOff val="44000"/>
                      </a:schemeClr>
                    </a:solidFill>
                    <a:latin typeface="Cambria"/>
                    <a:ea typeface="Cambria"/>
                    <a:cs typeface="Cambria"/>
                    <a:sym typeface="Cambria"/>
                  </a:defRPr>
                </a:lvl1pPr>
              </a:lstStyle>
              <a:p>
                <a:r>
                  <a:t>Final Presentation</a:t>
                </a:r>
              </a:p>
            </p:txBody>
          </p:sp>
        </p:grpSp>
        <p:sp>
          <p:nvSpPr>
            <p:cNvPr id="77" name="Line">
              <a:extLst>
                <a:ext uri="{FF2B5EF4-FFF2-40B4-BE49-F238E27FC236}">
                  <a16:creationId xmlns:a16="http://schemas.microsoft.com/office/drawing/2014/main" id="{62766AD6-131A-45EC-D09A-B3CDD3A38A66}"/>
                </a:ext>
              </a:extLst>
            </p:cNvPr>
            <p:cNvSpPr/>
            <p:nvPr/>
          </p:nvSpPr>
          <p:spPr>
            <a:xfrm>
              <a:off x="4804769" y="1597630"/>
              <a:ext cx="123904" cy="3799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5400" cap="flat">
              <a:solidFill>
                <a:srgbClr val="0F6FC6"/>
              </a:solidFill>
              <a:prstDash val="solid"/>
              <a:round/>
            </a:ln>
            <a:effectLst/>
          </p:spPr>
          <p:txBody>
            <a:bodyPr wrap="square" lIns="45719" tIns="45719" rIns="45719" bIns="45719" numCol="1" anchor="t">
              <a:noAutofit/>
            </a:bodyPr>
            <a:lstStyle/>
            <a:p>
              <a:pPr>
                <a:defRPr sz="1800">
                  <a:solidFill>
                    <a:srgbClr val="000000"/>
                  </a:solidFill>
                  <a:latin typeface="Cambria"/>
                  <a:ea typeface="Cambria"/>
                  <a:cs typeface="Cambria"/>
                  <a:sym typeface="Cambria"/>
                </a:defRPr>
              </a:pPr>
              <a:endParaRPr/>
            </a:p>
          </p:txBody>
        </p:sp>
      </p:grpSp>
    </p:spTree>
    <p:extLst>
      <p:ext uri="{BB962C8B-B14F-4D97-AF65-F5344CB8AC3E}">
        <p14:creationId xmlns:p14="http://schemas.microsoft.com/office/powerpoint/2010/main" val="14031176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8">
            <a:extLst>
              <a:ext uri="{FF2B5EF4-FFF2-40B4-BE49-F238E27FC236}">
                <a16:creationId xmlns:a16="http://schemas.microsoft.com/office/drawing/2014/main" id="{54640610-9CFB-BBB2-4388-AEA075507645}"/>
              </a:ext>
            </a:extLst>
          </p:cNvPr>
          <p:cNvGrpSpPr/>
          <p:nvPr/>
        </p:nvGrpSpPr>
        <p:grpSpPr>
          <a:xfrm>
            <a:off x="724734" y="29138"/>
            <a:ext cx="16828650" cy="3167086"/>
            <a:chOff x="0" y="-38100"/>
            <a:chExt cx="3326311" cy="1255581"/>
          </a:xfrm>
        </p:grpSpPr>
        <p:sp>
          <p:nvSpPr>
            <p:cNvPr id="19" name="Freeform 9">
              <a:extLst>
                <a:ext uri="{FF2B5EF4-FFF2-40B4-BE49-F238E27FC236}">
                  <a16:creationId xmlns:a16="http://schemas.microsoft.com/office/drawing/2014/main" id="{DEEC2789-75B9-DAA3-4AFA-8D25480B6298}"/>
                </a:ext>
              </a:extLst>
            </p:cNvPr>
            <p:cNvSpPr/>
            <p:nvPr/>
          </p:nvSpPr>
          <p:spPr>
            <a:xfrm>
              <a:off x="0" y="0"/>
              <a:ext cx="3326311" cy="523191"/>
            </a:xfrm>
            <a:custGeom>
              <a:avLst/>
              <a:gdLst/>
              <a:ahLst/>
              <a:cxnLst/>
              <a:rect l="l" t="t" r="r" b="b"/>
              <a:pathLst>
                <a:path w="3326311" h="1217481">
                  <a:moveTo>
                    <a:pt x="0" y="0"/>
                  </a:moveTo>
                  <a:lnTo>
                    <a:pt x="3326311" y="0"/>
                  </a:lnTo>
                  <a:lnTo>
                    <a:pt x="3326311" y="1217481"/>
                  </a:lnTo>
                  <a:lnTo>
                    <a:pt x="0" y="1217481"/>
                  </a:lnTo>
                  <a:close/>
                </a:path>
              </a:pathLst>
            </a:custGeom>
            <a:solidFill>
              <a:srgbClr val="00949D"/>
            </a:solidFill>
          </p:spPr>
          <p:txBody>
            <a:bodyPr/>
            <a:lstStyle/>
            <a:p>
              <a:endParaRPr lang="en-LK" dirty="0"/>
            </a:p>
          </p:txBody>
        </p:sp>
        <p:sp>
          <p:nvSpPr>
            <p:cNvPr id="20" name="TextBox 10">
              <a:extLst>
                <a:ext uri="{FF2B5EF4-FFF2-40B4-BE49-F238E27FC236}">
                  <a16:creationId xmlns:a16="http://schemas.microsoft.com/office/drawing/2014/main" id="{D5C33B1B-430E-26D2-DE39-ABBEDEF52C99}"/>
                </a:ext>
              </a:extLst>
            </p:cNvPr>
            <p:cNvSpPr txBox="1"/>
            <p:nvPr/>
          </p:nvSpPr>
          <p:spPr>
            <a:xfrm>
              <a:off x="0" y="-38100"/>
              <a:ext cx="3326311" cy="1255581"/>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1">
            <a:extLst>
              <a:ext uri="{FF2B5EF4-FFF2-40B4-BE49-F238E27FC236}">
                <a16:creationId xmlns:a16="http://schemas.microsoft.com/office/drawing/2014/main" id="{4721183F-7C21-D4FB-FEC1-714B89FD511A}"/>
              </a:ext>
            </a:extLst>
          </p:cNvPr>
          <p:cNvSpPr txBox="1"/>
          <p:nvPr/>
        </p:nvSpPr>
        <p:spPr>
          <a:xfrm>
            <a:off x="6558887" y="243336"/>
            <a:ext cx="7695377" cy="1015663"/>
          </a:xfrm>
          <a:prstGeom prst="rect">
            <a:avLst/>
          </a:prstGeom>
          <a:noFill/>
        </p:spPr>
        <p:txBody>
          <a:bodyPr wrap="square">
            <a:spAutoFit/>
          </a:bodyPr>
          <a:lstStyle/>
          <a:p>
            <a:r>
              <a:rPr lang="en-US" sz="6000" b="1" dirty="0">
                <a:solidFill>
                  <a:schemeClr val="bg1"/>
                </a:solidFill>
              </a:rPr>
              <a:t>Gantt Chart</a:t>
            </a:r>
          </a:p>
        </p:txBody>
      </p:sp>
      <p:pic>
        <p:nvPicPr>
          <p:cNvPr id="4" name="Picture 3" descr="A screenshot of a calendar&#10;&#10;Description automatically generated">
            <a:extLst>
              <a:ext uri="{FF2B5EF4-FFF2-40B4-BE49-F238E27FC236}">
                <a16:creationId xmlns:a16="http://schemas.microsoft.com/office/drawing/2014/main" id="{A25B250A-6585-5D78-7408-61EC7AAB37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354" y="2031721"/>
            <a:ext cx="15077410" cy="7004712"/>
          </a:xfrm>
          <a:prstGeom prst="rect">
            <a:avLst/>
          </a:prstGeom>
        </p:spPr>
      </p:pic>
      <p:pic>
        <p:nvPicPr>
          <p:cNvPr id="5" name="Picture 4">
            <a:extLst>
              <a:ext uri="{FF2B5EF4-FFF2-40B4-BE49-F238E27FC236}">
                <a16:creationId xmlns:a16="http://schemas.microsoft.com/office/drawing/2014/main" id="{4B19E8D2-5F69-A9C0-9471-2F91EB5D7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2" y="9222377"/>
            <a:ext cx="18297882" cy="1178923"/>
          </a:xfrm>
          <a:prstGeom prst="rect">
            <a:avLst/>
          </a:prstGeom>
        </p:spPr>
      </p:pic>
      <p:sp>
        <p:nvSpPr>
          <p:cNvPr id="6" name="TextBox 5">
            <a:extLst>
              <a:ext uri="{FF2B5EF4-FFF2-40B4-BE49-F238E27FC236}">
                <a16:creationId xmlns:a16="http://schemas.microsoft.com/office/drawing/2014/main" id="{B5EF245A-DE31-FBDC-A307-730388F4931F}"/>
              </a:ext>
            </a:extLst>
          </p:cNvPr>
          <p:cNvSpPr txBox="1"/>
          <p:nvPr/>
        </p:nvSpPr>
        <p:spPr>
          <a:xfrm>
            <a:off x="6558887" y="9855897"/>
            <a:ext cx="9353006" cy="400110"/>
          </a:xfrm>
          <a:prstGeom prst="rect">
            <a:avLst/>
          </a:prstGeom>
          <a:noFill/>
        </p:spPr>
        <p:txBody>
          <a:bodyPr wrap="square">
            <a:spAutoFit/>
          </a:bodyPr>
          <a:lstStyle/>
          <a:p>
            <a:r>
              <a:rPr lang="en-US" sz="2000" b="1" dirty="0">
                <a:solidFill>
                  <a:schemeClr val="tx1"/>
                </a:solidFill>
              </a:rPr>
              <a:t>IT21083228</a:t>
            </a:r>
            <a:r>
              <a:rPr lang="en-US" sz="2000" dirty="0">
                <a:solidFill>
                  <a:schemeClr val="tx1"/>
                </a:solidFill>
              </a:rPr>
              <a:t>|   </a:t>
            </a:r>
            <a:r>
              <a:rPr lang="en-US" sz="2000" dirty="0" err="1">
                <a:solidFill>
                  <a:schemeClr val="tx1"/>
                </a:solidFill>
              </a:rPr>
              <a:t>Methiny</a:t>
            </a:r>
            <a:r>
              <a:rPr lang="en-US" sz="2000" dirty="0">
                <a:solidFill>
                  <a:schemeClr val="tx1"/>
                </a:solidFill>
              </a:rPr>
              <a:t> S</a:t>
            </a:r>
            <a:r>
              <a:rPr lang="en-US" sz="2000" b="1" dirty="0">
                <a:solidFill>
                  <a:schemeClr val="tx1"/>
                </a:solidFill>
              </a:rPr>
              <a:t>   </a:t>
            </a:r>
            <a:r>
              <a:rPr lang="en-US" sz="2000" dirty="0">
                <a:solidFill>
                  <a:schemeClr val="tx1"/>
                </a:solidFill>
              </a:rPr>
              <a:t>|   TMP-24-120</a:t>
            </a:r>
            <a:endParaRPr lang="en-US" sz="2000" b="0" dirty="0">
              <a:solidFill>
                <a:schemeClr val="tx1"/>
              </a:solidFill>
            </a:endParaRPr>
          </a:p>
        </p:txBody>
      </p:sp>
    </p:spTree>
    <p:extLst>
      <p:ext uri="{BB962C8B-B14F-4D97-AF65-F5344CB8AC3E}">
        <p14:creationId xmlns:p14="http://schemas.microsoft.com/office/powerpoint/2010/main" val="38763546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8">
            <a:extLst>
              <a:ext uri="{FF2B5EF4-FFF2-40B4-BE49-F238E27FC236}">
                <a16:creationId xmlns:a16="http://schemas.microsoft.com/office/drawing/2014/main" id="{54640610-9CFB-BBB2-4388-AEA075507645}"/>
              </a:ext>
            </a:extLst>
          </p:cNvPr>
          <p:cNvGrpSpPr/>
          <p:nvPr/>
        </p:nvGrpSpPr>
        <p:grpSpPr>
          <a:xfrm>
            <a:off x="621150" y="376214"/>
            <a:ext cx="16828650" cy="4767286"/>
            <a:chOff x="0" y="-38100"/>
            <a:chExt cx="3326311" cy="1255581"/>
          </a:xfrm>
        </p:grpSpPr>
        <p:sp>
          <p:nvSpPr>
            <p:cNvPr id="19" name="Freeform 9">
              <a:extLst>
                <a:ext uri="{FF2B5EF4-FFF2-40B4-BE49-F238E27FC236}">
                  <a16:creationId xmlns:a16="http://schemas.microsoft.com/office/drawing/2014/main" id="{DEEC2789-75B9-DAA3-4AFA-8D25480B6298}"/>
                </a:ext>
              </a:extLst>
            </p:cNvPr>
            <p:cNvSpPr/>
            <p:nvPr/>
          </p:nvSpPr>
          <p:spPr>
            <a:xfrm>
              <a:off x="0" y="0"/>
              <a:ext cx="3326311" cy="523191"/>
            </a:xfrm>
            <a:custGeom>
              <a:avLst/>
              <a:gdLst/>
              <a:ahLst/>
              <a:cxnLst/>
              <a:rect l="l" t="t" r="r" b="b"/>
              <a:pathLst>
                <a:path w="3326311" h="1217481">
                  <a:moveTo>
                    <a:pt x="0" y="0"/>
                  </a:moveTo>
                  <a:lnTo>
                    <a:pt x="3326311" y="0"/>
                  </a:lnTo>
                  <a:lnTo>
                    <a:pt x="3326311" y="1217481"/>
                  </a:lnTo>
                  <a:lnTo>
                    <a:pt x="0" y="1217481"/>
                  </a:lnTo>
                  <a:close/>
                </a:path>
              </a:pathLst>
            </a:custGeom>
            <a:solidFill>
              <a:srgbClr val="00949D"/>
            </a:solidFill>
          </p:spPr>
          <p:txBody>
            <a:bodyPr/>
            <a:lstStyle/>
            <a:p>
              <a:endParaRPr lang="en-LK"/>
            </a:p>
          </p:txBody>
        </p:sp>
        <p:sp>
          <p:nvSpPr>
            <p:cNvPr id="20" name="TextBox 10">
              <a:extLst>
                <a:ext uri="{FF2B5EF4-FFF2-40B4-BE49-F238E27FC236}">
                  <a16:creationId xmlns:a16="http://schemas.microsoft.com/office/drawing/2014/main" id="{D5C33B1B-430E-26D2-DE39-ABBEDEF52C99}"/>
                </a:ext>
              </a:extLst>
            </p:cNvPr>
            <p:cNvSpPr txBox="1"/>
            <p:nvPr/>
          </p:nvSpPr>
          <p:spPr>
            <a:xfrm>
              <a:off x="0" y="-38100"/>
              <a:ext cx="3326311" cy="1255581"/>
            </a:xfrm>
            <a:prstGeom prst="rect">
              <a:avLst/>
            </a:prstGeom>
          </p:spPr>
          <p:txBody>
            <a:bodyPr lIns="50800" tIns="50800" rIns="50800" bIns="50800" rtlCol="0" anchor="ctr"/>
            <a:lstStyle/>
            <a:p>
              <a:pPr algn="ctr">
                <a:lnSpc>
                  <a:spcPts val="2659"/>
                </a:lnSpc>
                <a:spcBef>
                  <a:spcPct val="0"/>
                </a:spcBef>
              </a:pPr>
              <a:endParaRPr/>
            </a:p>
          </p:txBody>
        </p:sp>
      </p:grpSp>
      <p:pic>
        <p:nvPicPr>
          <p:cNvPr id="2" name="Picture 1">
            <a:extLst>
              <a:ext uri="{FF2B5EF4-FFF2-40B4-BE49-F238E27FC236}">
                <a16:creationId xmlns:a16="http://schemas.microsoft.com/office/drawing/2014/main" id="{12C7CA27-DD4C-8CE8-5C23-4E1FEC8B4D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2" y="9222377"/>
            <a:ext cx="18297882" cy="1178923"/>
          </a:xfrm>
          <a:prstGeom prst="rect">
            <a:avLst/>
          </a:prstGeom>
        </p:spPr>
      </p:pic>
      <p:sp>
        <p:nvSpPr>
          <p:cNvPr id="3" name="TextBox 2">
            <a:extLst>
              <a:ext uri="{FF2B5EF4-FFF2-40B4-BE49-F238E27FC236}">
                <a16:creationId xmlns:a16="http://schemas.microsoft.com/office/drawing/2014/main" id="{B1C63397-B64F-AA57-1390-29A1E942ACA3}"/>
              </a:ext>
            </a:extLst>
          </p:cNvPr>
          <p:cNvSpPr txBox="1"/>
          <p:nvPr/>
        </p:nvSpPr>
        <p:spPr>
          <a:xfrm>
            <a:off x="6558887" y="9855897"/>
            <a:ext cx="9353006" cy="400110"/>
          </a:xfrm>
          <a:prstGeom prst="rect">
            <a:avLst/>
          </a:prstGeom>
          <a:noFill/>
        </p:spPr>
        <p:txBody>
          <a:bodyPr wrap="square">
            <a:spAutoFit/>
          </a:bodyPr>
          <a:lstStyle/>
          <a:p>
            <a:r>
              <a:rPr lang="en-US" sz="2000" b="1" dirty="0">
                <a:solidFill>
                  <a:schemeClr val="tx1"/>
                </a:solidFill>
              </a:rPr>
              <a:t>IT21083228</a:t>
            </a:r>
            <a:r>
              <a:rPr lang="en-US" sz="2000" dirty="0">
                <a:solidFill>
                  <a:schemeClr val="tx1"/>
                </a:solidFill>
              </a:rPr>
              <a:t>|   </a:t>
            </a:r>
            <a:r>
              <a:rPr lang="en-US" sz="2000" dirty="0" err="1">
                <a:solidFill>
                  <a:schemeClr val="tx1"/>
                </a:solidFill>
              </a:rPr>
              <a:t>Methiny</a:t>
            </a:r>
            <a:r>
              <a:rPr lang="en-US" sz="2000" dirty="0">
                <a:solidFill>
                  <a:schemeClr val="tx1"/>
                </a:solidFill>
              </a:rPr>
              <a:t> S</a:t>
            </a:r>
            <a:r>
              <a:rPr lang="en-US" sz="2000" b="1" dirty="0">
                <a:solidFill>
                  <a:schemeClr val="tx1"/>
                </a:solidFill>
              </a:rPr>
              <a:t>   </a:t>
            </a:r>
            <a:r>
              <a:rPr lang="en-US" sz="2000" dirty="0">
                <a:solidFill>
                  <a:schemeClr val="tx1"/>
                </a:solidFill>
              </a:rPr>
              <a:t>|   TMP-24-120</a:t>
            </a:r>
            <a:endParaRPr lang="en-US" sz="2000" b="0" dirty="0">
              <a:solidFill>
                <a:schemeClr val="tx1"/>
              </a:solidFill>
            </a:endParaRPr>
          </a:p>
        </p:txBody>
      </p:sp>
      <p:sp>
        <p:nvSpPr>
          <p:cNvPr id="4" name="TextBox 3">
            <a:extLst>
              <a:ext uri="{FF2B5EF4-FFF2-40B4-BE49-F238E27FC236}">
                <a16:creationId xmlns:a16="http://schemas.microsoft.com/office/drawing/2014/main" id="{347F30D6-67A0-AF22-83AB-40CA3DE82C2B}"/>
              </a:ext>
            </a:extLst>
          </p:cNvPr>
          <p:cNvSpPr txBox="1"/>
          <p:nvPr/>
        </p:nvSpPr>
        <p:spPr>
          <a:xfrm>
            <a:off x="6585468" y="1006289"/>
            <a:ext cx="3886200" cy="1015663"/>
          </a:xfrm>
          <a:prstGeom prst="rect">
            <a:avLst/>
          </a:prstGeom>
          <a:noFill/>
        </p:spPr>
        <p:txBody>
          <a:bodyPr wrap="square" rtlCol="0">
            <a:spAutoFit/>
          </a:bodyPr>
          <a:lstStyle/>
          <a:p>
            <a:r>
              <a:rPr lang="en-GB" sz="6000" b="0" i="0" dirty="0">
                <a:solidFill>
                  <a:srgbClr val="E8EAED"/>
                </a:solidFill>
                <a:effectLst/>
                <a:latin typeface="Google Sans"/>
              </a:rPr>
              <a:t>Reference</a:t>
            </a:r>
            <a:endParaRPr lang="en-LK" sz="6000" dirty="0">
              <a:solidFill>
                <a:schemeClr val="bg1"/>
              </a:solidFill>
            </a:endParaRPr>
          </a:p>
        </p:txBody>
      </p:sp>
      <p:sp>
        <p:nvSpPr>
          <p:cNvPr id="6" name="TextBox 5">
            <a:extLst>
              <a:ext uri="{FF2B5EF4-FFF2-40B4-BE49-F238E27FC236}">
                <a16:creationId xmlns:a16="http://schemas.microsoft.com/office/drawing/2014/main" id="{F5972947-FFF3-03B3-7A82-74F08466C6FC}"/>
              </a:ext>
            </a:extLst>
          </p:cNvPr>
          <p:cNvSpPr txBox="1"/>
          <p:nvPr/>
        </p:nvSpPr>
        <p:spPr>
          <a:xfrm>
            <a:off x="621150" y="2889035"/>
            <a:ext cx="13094849" cy="4193456"/>
          </a:xfrm>
          <a:prstGeom prst="rect">
            <a:avLst/>
          </a:prstGeom>
          <a:noFill/>
        </p:spPr>
        <p:txBody>
          <a:bodyPr wrap="square">
            <a:spAutoFit/>
          </a:bodyPr>
          <a:lstStyle/>
          <a:p>
            <a:pPr marL="341630" indent="-329565" algn="l">
              <a:lnSpc>
                <a:spcPct val="100000"/>
              </a:lnSpc>
              <a:spcBef>
                <a:spcPts val="95"/>
              </a:spcBef>
              <a:buSzPct val="93750"/>
              <a:buAutoNum type="arabicPeriod"/>
              <a:tabLst>
                <a:tab pos="342265" algn="l"/>
                <a:tab pos="1419225" algn="l"/>
                <a:tab pos="2563495" algn="l"/>
                <a:tab pos="3173095" algn="l"/>
                <a:tab pos="3830320" algn="l"/>
                <a:tab pos="4789170" algn="l"/>
                <a:tab pos="5264785" algn="l"/>
                <a:tab pos="5688330" algn="l"/>
                <a:tab pos="6318250" algn="l"/>
                <a:tab pos="6884670" algn="l"/>
              </a:tabLst>
            </a:pPr>
            <a:r>
              <a:rPr lang="en-US" sz="2400" spc="-10" dirty="0">
                <a:solidFill>
                  <a:srgbClr val="096A72"/>
                </a:solidFill>
                <a:latin typeface="Calibri"/>
                <a:cs typeface="Calibri"/>
              </a:rPr>
              <a:t>Lakhani, O. J. (2024). Artificial Intelligence in diabetes management and research. Chronicle of Diabetes Research and Practice, 3(1), 5–7. https://</a:t>
            </a:r>
            <a:r>
              <a:rPr lang="en-US" sz="2400" spc="-10" dirty="0" err="1">
                <a:solidFill>
                  <a:srgbClr val="096A72"/>
                </a:solidFill>
                <a:latin typeface="Calibri"/>
                <a:cs typeface="Calibri"/>
              </a:rPr>
              <a:t>doi.org</a:t>
            </a:r>
            <a:r>
              <a:rPr lang="en-US" sz="2400" spc="-10" dirty="0">
                <a:solidFill>
                  <a:srgbClr val="096A72"/>
                </a:solidFill>
                <a:latin typeface="Calibri"/>
                <a:cs typeface="Calibri"/>
              </a:rPr>
              <a:t>/10.4103/cdrp.cdrp_14_23 </a:t>
            </a:r>
          </a:p>
          <a:p>
            <a:pPr marL="341630" indent="-329565" algn="l">
              <a:lnSpc>
                <a:spcPct val="100000"/>
              </a:lnSpc>
              <a:spcBef>
                <a:spcPts val="95"/>
              </a:spcBef>
              <a:buSzPct val="93750"/>
              <a:buAutoNum type="arabicPeriod"/>
              <a:tabLst>
                <a:tab pos="342265" algn="l"/>
                <a:tab pos="1419225" algn="l"/>
                <a:tab pos="2563495" algn="l"/>
                <a:tab pos="3173095" algn="l"/>
                <a:tab pos="3830320" algn="l"/>
                <a:tab pos="4789170" algn="l"/>
                <a:tab pos="5264785" algn="l"/>
                <a:tab pos="5688330" algn="l"/>
                <a:tab pos="6318250" algn="l"/>
                <a:tab pos="6884670" algn="l"/>
              </a:tabLst>
            </a:pPr>
            <a:r>
              <a:rPr lang="en-US" sz="2400" dirty="0">
                <a:solidFill>
                  <a:srgbClr val="096A72"/>
                </a:solidFill>
                <a:latin typeface="Calibri"/>
                <a:cs typeface="Calibri"/>
              </a:rPr>
              <a:t>Macura, A. B., </a:t>
            </a:r>
            <a:r>
              <a:rPr lang="en-US" sz="2400" dirty="0" err="1">
                <a:solidFill>
                  <a:srgbClr val="096A72"/>
                </a:solidFill>
                <a:latin typeface="Calibri"/>
                <a:cs typeface="Calibri"/>
              </a:rPr>
              <a:t>Gasińska</a:t>
            </a:r>
            <a:r>
              <a:rPr lang="en-US" sz="2400" dirty="0">
                <a:solidFill>
                  <a:srgbClr val="096A72"/>
                </a:solidFill>
                <a:latin typeface="Calibri"/>
                <a:cs typeface="Calibri"/>
              </a:rPr>
              <a:t>, T., </a:t>
            </a:r>
            <a:r>
              <a:rPr lang="en-US" sz="2400" dirty="0" err="1">
                <a:solidFill>
                  <a:srgbClr val="096A72"/>
                </a:solidFill>
                <a:latin typeface="Calibri"/>
                <a:cs typeface="Calibri"/>
              </a:rPr>
              <a:t>Pawlik</a:t>
            </a:r>
            <a:r>
              <a:rPr lang="en-US" sz="2400" dirty="0">
                <a:solidFill>
                  <a:srgbClr val="096A72"/>
                </a:solidFill>
                <a:latin typeface="Calibri"/>
                <a:cs typeface="Calibri"/>
              </a:rPr>
              <a:t>, B., &amp; </a:t>
            </a:r>
            <a:r>
              <a:rPr lang="en-US" sz="2400" dirty="0" err="1">
                <a:solidFill>
                  <a:srgbClr val="096A72"/>
                </a:solidFill>
                <a:latin typeface="Calibri"/>
                <a:cs typeface="Calibri"/>
              </a:rPr>
              <a:t>Obłoza</a:t>
            </a:r>
            <a:r>
              <a:rPr lang="en-US" sz="2400" dirty="0">
                <a:solidFill>
                  <a:srgbClr val="096A72"/>
                </a:solidFill>
                <a:latin typeface="Calibri"/>
                <a:cs typeface="Calibri"/>
              </a:rPr>
              <a:t>, A. (2007). </a:t>
            </a:r>
            <a:r>
              <a:rPr lang="en-US" sz="2400" dirty="0" err="1">
                <a:solidFill>
                  <a:srgbClr val="096A72"/>
                </a:solidFill>
                <a:latin typeface="Calibri"/>
                <a:cs typeface="Calibri"/>
              </a:rPr>
              <a:t>Podatność</a:t>
            </a:r>
            <a:r>
              <a:rPr lang="en-US" sz="2400" dirty="0">
                <a:solidFill>
                  <a:srgbClr val="096A72"/>
                </a:solidFill>
                <a:latin typeface="Calibri"/>
                <a:cs typeface="Calibri"/>
              </a:rPr>
              <a:t> </a:t>
            </a:r>
            <a:r>
              <a:rPr lang="en-US" sz="2400" dirty="0" err="1">
                <a:solidFill>
                  <a:srgbClr val="096A72"/>
                </a:solidFill>
                <a:latin typeface="Calibri"/>
                <a:cs typeface="Calibri"/>
              </a:rPr>
              <a:t>paznokci</a:t>
            </a:r>
            <a:r>
              <a:rPr lang="en-US" sz="2400" dirty="0">
                <a:solidFill>
                  <a:srgbClr val="096A72"/>
                </a:solidFill>
                <a:latin typeface="Calibri"/>
                <a:cs typeface="Calibri"/>
              </a:rPr>
              <a:t> </a:t>
            </a:r>
            <a:r>
              <a:rPr lang="en-US" sz="2400" dirty="0" err="1">
                <a:solidFill>
                  <a:srgbClr val="096A72"/>
                </a:solidFill>
                <a:latin typeface="Calibri"/>
                <a:cs typeface="Calibri"/>
              </a:rPr>
              <a:t>na</a:t>
            </a:r>
            <a:r>
              <a:rPr lang="en-US" sz="2400" dirty="0">
                <a:solidFill>
                  <a:srgbClr val="096A72"/>
                </a:solidFill>
                <a:latin typeface="Calibri"/>
                <a:cs typeface="Calibri"/>
              </a:rPr>
              <a:t> </a:t>
            </a:r>
            <a:r>
              <a:rPr lang="en-US" sz="2400" dirty="0" err="1">
                <a:solidFill>
                  <a:srgbClr val="096A72"/>
                </a:solidFill>
                <a:latin typeface="Calibri"/>
                <a:cs typeface="Calibri"/>
              </a:rPr>
              <a:t>zakazenie</a:t>
            </a:r>
            <a:r>
              <a:rPr lang="en-US" sz="2400" dirty="0">
                <a:solidFill>
                  <a:srgbClr val="096A72"/>
                </a:solidFill>
                <a:latin typeface="Calibri"/>
                <a:cs typeface="Calibri"/>
              </a:rPr>
              <a:t> </a:t>
            </a:r>
            <a:r>
              <a:rPr lang="en-US" sz="2400" dirty="0" err="1">
                <a:solidFill>
                  <a:srgbClr val="096A72"/>
                </a:solidFill>
                <a:latin typeface="Calibri"/>
                <a:cs typeface="Calibri"/>
              </a:rPr>
              <a:t>grzybicze</a:t>
            </a:r>
            <a:r>
              <a:rPr lang="en-US" sz="2400" dirty="0">
                <a:solidFill>
                  <a:srgbClr val="096A72"/>
                </a:solidFill>
                <a:latin typeface="Calibri"/>
                <a:cs typeface="Calibri"/>
              </a:rPr>
              <a:t> u </a:t>
            </a:r>
            <a:r>
              <a:rPr lang="en-US" sz="2400" dirty="0" err="1">
                <a:solidFill>
                  <a:srgbClr val="096A72"/>
                </a:solidFill>
                <a:latin typeface="Calibri"/>
                <a:cs typeface="Calibri"/>
              </a:rPr>
              <a:t>chorych</a:t>
            </a:r>
            <a:r>
              <a:rPr lang="en-US" sz="2400" dirty="0">
                <a:solidFill>
                  <a:srgbClr val="096A72"/>
                </a:solidFill>
                <a:latin typeface="Calibri"/>
                <a:cs typeface="Calibri"/>
              </a:rPr>
              <a:t> </a:t>
            </a:r>
            <a:r>
              <a:rPr lang="en-US" sz="2400" dirty="0" err="1">
                <a:solidFill>
                  <a:srgbClr val="096A72"/>
                </a:solidFill>
                <a:latin typeface="Calibri"/>
                <a:cs typeface="Calibri"/>
              </a:rPr>
              <a:t>na</a:t>
            </a:r>
            <a:r>
              <a:rPr lang="en-US" sz="2400" dirty="0">
                <a:solidFill>
                  <a:srgbClr val="096A72"/>
                </a:solidFill>
                <a:latin typeface="Calibri"/>
                <a:cs typeface="Calibri"/>
              </a:rPr>
              <a:t> </a:t>
            </a:r>
            <a:r>
              <a:rPr lang="en-US" sz="2400" dirty="0" err="1">
                <a:solidFill>
                  <a:srgbClr val="096A72"/>
                </a:solidFill>
                <a:latin typeface="Calibri"/>
                <a:cs typeface="Calibri"/>
              </a:rPr>
              <a:t>cukrzyce</a:t>
            </a:r>
            <a:r>
              <a:rPr lang="en-US" sz="2400" dirty="0">
                <a:solidFill>
                  <a:srgbClr val="096A72"/>
                </a:solidFill>
                <a:latin typeface="Calibri"/>
                <a:cs typeface="Calibri"/>
              </a:rPr>
              <a:t> </a:t>
            </a:r>
            <a:r>
              <a:rPr lang="en-US" sz="2400" dirty="0" err="1">
                <a:solidFill>
                  <a:srgbClr val="096A72"/>
                </a:solidFill>
                <a:latin typeface="Calibri"/>
                <a:cs typeface="Calibri"/>
              </a:rPr>
              <a:t>typu</a:t>
            </a:r>
            <a:r>
              <a:rPr lang="en-US" sz="2400" dirty="0">
                <a:solidFill>
                  <a:srgbClr val="096A72"/>
                </a:solidFill>
                <a:latin typeface="Calibri"/>
                <a:cs typeface="Calibri"/>
              </a:rPr>
              <a:t> 1 </a:t>
            </a:r>
            <a:r>
              <a:rPr lang="en-US" sz="2400" dirty="0" err="1">
                <a:solidFill>
                  <a:srgbClr val="096A72"/>
                </a:solidFill>
                <a:latin typeface="Calibri"/>
                <a:cs typeface="Calibri"/>
              </a:rPr>
              <a:t>i</a:t>
            </a:r>
            <a:r>
              <a:rPr lang="en-US" sz="2400" dirty="0">
                <a:solidFill>
                  <a:srgbClr val="096A72"/>
                </a:solidFill>
                <a:latin typeface="Calibri"/>
                <a:cs typeface="Calibri"/>
              </a:rPr>
              <a:t> 2 z </a:t>
            </a:r>
            <a:r>
              <a:rPr lang="en-US" sz="2400" dirty="0" err="1">
                <a:solidFill>
                  <a:srgbClr val="096A72"/>
                </a:solidFill>
                <a:latin typeface="Calibri"/>
                <a:cs typeface="Calibri"/>
              </a:rPr>
              <a:t>długoterminowa</a:t>
            </a:r>
            <a:r>
              <a:rPr lang="en-US" sz="2400" dirty="0">
                <a:solidFill>
                  <a:srgbClr val="096A72"/>
                </a:solidFill>
                <a:latin typeface="Calibri"/>
                <a:cs typeface="Calibri"/>
              </a:rPr>
              <a:t> </a:t>
            </a:r>
            <a:r>
              <a:rPr lang="en-US" sz="2400" dirty="0" err="1">
                <a:solidFill>
                  <a:srgbClr val="096A72"/>
                </a:solidFill>
                <a:latin typeface="Calibri"/>
                <a:cs typeface="Calibri"/>
              </a:rPr>
              <a:t>zła</a:t>
            </a:r>
            <a:r>
              <a:rPr lang="en-US" sz="2400" dirty="0">
                <a:solidFill>
                  <a:srgbClr val="096A72"/>
                </a:solidFill>
                <a:latin typeface="Calibri"/>
                <a:cs typeface="Calibri"/>
              </a:rPr>
              <a:t> </a:t>
            </a:r>
            <a:r>
              <a:rPr lang="en-US" sz="2400" dirty="0" err="1">
                <a:solidFill>
                  <a:srgbClr val="096A72"/>
                </a:solidFill>
                <a:latin typeface="Calibri"/>
                <a:cs typeface="Calibri"/>
              </a:rPr>
              <a:t>kontrola</a:t>
            </a:r>
            <a:r>
              <a:rPr lang="en-US" sz="2400" dirty="0">
                <a:solidFill>
                  <a:srgbClr val="096A72"/>
                </a:solidFill>
                <a:latin typeface="Calibri"/>
                <a:cs typeface="Calibri"/>
              </a:rPr>
              <a:t> </a:t>
            </a:r>
            <a:r>
              <a:rPr lang="en-US" sz="2400" dirty="0" err="1">
                <a:solidFill>
                  <a:srgbClr val="096A72"/>
                </a:solidFill>
                <a:latin typeface="Calibri"/>
                <a:cs typeface="Calibri"/>
              </a:rPr>
              <a:t>glikemii</a:t>
            </a:r>
            <a:r>
              <a:rPr lang="en-US" sz="2400" dirty="0">
                <a:solidFill>
                  <a:srgbClr val="096A72"/>
                </a:solidFill>
                <a:latin typeface="Calibri"/>
                <a:cs typeface="Calibri"/>
              </a:rPr>
              <a:t> [Nail susceptibility to fungal infection in patients with type 1 and 2 diabetes under long term poor glycaemia control]. </a:t>
            </a:r>
            <a:r>
              <a:rPr lang="en-US" sz="2400" dirty="0" err="1">
                <a:solidFill>
                  <a:srgbClr val="096A72"/>
                </a:solidFill>
                <a:latin typeface="Calibri"/>
                <a:cs typeface="Calibri"/>
              </a:rPr>
              <a:t>Przeglad</a:t>
            </a:r>
            <a:r>
              <a:rPr lang="en-US" sz="2400" dirty="0">
                <a:solidFill>
                  <a:srgbClr val="096A72"/>
                </a:solidFill>
                <a:latin typeface="Calibri"/>
                <a:cs typeface="Calibri"/>
              </a:rPr>
              <a:t> </a:t>
            </a:r>
            <a:r>
              <a:rPr lang="en-US" sz="2400" dirty="0" err="1">
                <a:solidFill>
                  <a:srgbClr val="096A72"/>
                </a:solidFill>
                <a:latin typeface="Calibri"/>
                <a:cs typeface="Calibri"/>
              </a:rPr>
              <a:t>lekarski</a:t>
            </a:r>
            <a:r>
              <a:rPr lang="en-US" sz="2400" dirty="0">
                <a:solidFill>
                  <a:srgbClr val="096A72"/>
                </a:solidFill>
                <a:latin typeface="Calibri"/>
                <a:cs typeface="Calibri"/>
              </a:rPr>
              <a:t>, 64(6), 406–409.</a:t>
            </a:r>
          </a:p>
          <a:p>
            <a:pPr marL="341630" indent="-329565" algn="l">
              <a:lnSpc>
                <a:spcPct val="100000"/>
              </a:lnSpc>
              <a:spcBef>
                <a:spcPts val="95"/>
              </a:spcBef>
              <a:buSzPct val="93750"/>
              <a:buAutoNum type="arabicPeriod"/>
              <a:tabLst>
                <a:tab pos="342265" algn="l"/>
                <a:tab pos="1419225" algn="l"/>
                <a:tab pos="2563495" algn="l"/>
                <a:tab pos="3173095" algn="l"/>
                <a:tab pos="3830320" algn="l"/>
                <a:tab pos="4789170" algn="l"/>
                <a:tab pos="5264785" algn="l"/>
                <a:tab pos="5688330" algn="l"/>
                <a:tab pos="6318250" algn="l"/>
                <a:tab pos="6884670" algn="l"/>
              </a:tabLst>
            </a:pPr>
            <a:r>
              <a:rPr lang="en-US" sz="2400" dirty="0" err="1">
                <a:solidFill>
                  <a:srgbClr val="096A72"/>
                </a:solidFill>
                <a:latin typeface="Calibri"/>
                <a:cs typeface="Calibri"/>
              </a:rPr>
              <a:t>Sihota</a:t>
            </a:r>
            <a:r>
              <a:rPr lang="en-US" sz="2400" dirty="0">
                <a:solidFill>
                  <a:srgbClr val="096A72"/>
                </a:solidFill>
                <a:latin typeface="Calibri"/>
                <a:cs typeface="Calibri"/>
              </a:rPr>
              <a:t>, P., Yadav, R. N., Dhiman, V., </a:t>
            </a:r>
            <a:r>
              <a:rPr lang="en-US" sz="2400" dirty="0" err="1">
                <a:solidFill>
                  <a:srgbClr val="096A72"/>
                </a:solidFill>
                <a:latin typeface="Calibri"/>
                <a:cs typeface="Calibri"/>
              </a:rPr>
              <a:t>Bhadada</a:t>
            </a:r>
            <a:r>
              <a:rPr lang="en-US" sz="2400" dirty="0">
                <a:solidFill>
                  <a:srgbClr val="096A72"/>
                </a:solidFill>
                <a:latin typeface="Calibri"/>
                <a:cs typeface="Calibri"/>
              </a:rPr>
              <a:t>, S. K., </a:t>
            </a:r>
            <a:r>
              <a:rPr lang="en-US" sz="2400" dirty="0" err="1">
                <a:solidFill>
                  <a:srgbClr val="096A72"/>
                </a:solidFill>
                <a:latin typeface="Calibri"/>
                <a:cs typeface="Calibri"/>
              </a:rPr>
              <a:t>Mehandia</a:t>
            </a:r>
            <a:r>
              <a:rPr lang="en-US" sz="2400" dirty="0">
                <a:solidFill>
                  <a:srgbClr val="096A72"/>
                </a:solidFill>
                <a:latin typeface="Calibri"/>
                <a:cs typeface="Calibri"/>
              </a:rPr>
              <a:t>, V., &amp; Kumar, N. (2019). Investigation of diabetic patient's fingernail quality to monitor type 2 diabetes induced tissue damage. Scientific reports, 9(1), 3193. </a:t>
            </a:r>
            <a:r>
              <a:rPr lang="en-US" sz="2400" dirty="0">
                <a:solidFill>
                  <a:srgbClr val="096A72"/>
                </a:solidFill>
                <a:latin typeface="Calibri"/>
                <a:cs typeface="Calibri"/>
                <a:hlinkClick r:id="rId3">
                  <a:extLst>
                    <a:ext uri="{A12FA001-AC4F-418D-AE19-62706E023703}">
                      <ahyp:hlinkClr xmlns:ahyp="http://schemas.microsoft.com/office/drawing/2018/hyperlinkcolor" val="tx"/>
                    </a:ext>
                  </a:extLst>
                </a:hlinkClick>
              </a:rPr>
              <a:t>https://doi.org/10.1038/s41598-019-39951-3</a:t>
            </a:r>
            <a:endParaRPr lang="en-US" sz="2400" dirty="0">
              <a:solidFill>
                <a:srgbClr val="096A72"/>
              </a:solidFill>
              <a:latin typeface="Calibri"/>
              <a:cs typeface="Calibri"/>
            </a:endParaRPr>
          </a:p>
          <a:p>
            <a:pPr marL="341630" indent="-329565" algn="l">
              <a:lnSpc>
                <a:spcPct val="100000"/>
              </a:lnSpc>
              <a:spcBef>
                <a:spcPts val="95"/>
              </a:spcBef>
              <a:buSzPct val="93750"/>
              <a:buAutoNum type="arabicPeriod"/>
              <a:tabLst>
                <a:tab pos="342265" algn="l"/>
                <a:tab pos="1419225" algn="l"/>
                <a:tab pos="2563495" algn="l"/>
                <a:tab pos="3173095" algn="l"/>
                <a:tab pos="3830320" algn="l"/>
                <a:tab pos="4789170" algn="l"/>
                <a:tab pos="5264785" algn="l"/>
                <a:tab pos="5688330" algn="l"/>
                <a:tab pos="6318250" algn="l"/>
                <a:tab pos="6884670" algn="l"/>
              </a:tabLst>
            </a:pPr>
            <a:r>
              <a:rPr lang="en-US" sz="2400" dirty="0">
                <a:solidFill>
                  <a:srgbClr val="096A72"/>
                </a:solidFill>
                <a:latin typeface="Calibri"/>
                <a:cs typeface="Calibri"/>
              </a:rPr>
              <a:t>Hillson, R. (2017a). Nails in diabetes. Practical Diabetes, 34(7), 230–231. https://</a:t>
            </a:r>
            <a:r>
              <a:rPr lang="en-US" sz="2400" dirty="0" err="1">
                <a:solidFill>
                  <a:srgbClr val="096A72"/>
                </a:solidFill>
                <a:latin typeface="Calibri"/>
                <a:cs typeface="Calibri"/>
              </a:rPr>
              <a:t>doi.org</a:t>
            </a:r>
            <a:r>
              <a:rPr lang="en-US" sz="2400" dirty="0">
                <a:solidFill>
                  <a:srgbClr val="096A72"/>
                </a:solidFill>
                <a:latin typeface="Calibri"/>
                <a:cs typeface="Calibri"/>
              </a:rPr>
              <a:t>/10.1002/pdi.2124 </a:t>
            </a:r>
          </a:p>
        </p:txBody>
      </p:sp>
    </p:spTree>
    <p:extLst>
      <p:ext uri="{BB962C8B-B14F-4D97-AF65-F5344CB8AC3E}">
        <p14:creationId xmlns:p14="http://schemas.microsoft.com/office/powerpoint/2010/main" val="23438373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8">
            <a:extLst>
              <a:ext uri="{FF2B5EF4-FFF2-40B4-BE49-F238E27FC236}">
                <a16:creationId xmlns:a16="http://schemas.microsoft.com/office/drawing/2014/main" id="{54640610-9CFB-BBB2-4388-AEA075507645}"/>
              </a:ext>
            </a:extLst>
          </p:cNvPr>
          <p:cNvGrpSpPr/>
          <p:nvPr/>
        </p:nvGrpSpPr>
        <p:grpSpPr>
          <a:xfrm>
            <a:off x="621150" y="15736"/>
            <a:ext cx="16828650" cy="3070364"/>
            <a:chOff x="0" y="-38100"/>
            <a:chExt cx="3326311" cy="1255581"/>
          </a:xfrm>
        </p:grpSpPr>
        <p:sp>
          <p:nvSpPr>
            <p:cNvPr id="19" name="Freeform 9">
              <a:extLst>
                <a:ext uri="{FF2B5EF4-FFF2-40B4-BE49-F238E27FC236}">
                  <a16:creationId xmlns:a16="http://schemas.microsoft.com/office/drawing/2014/main" id="{DEEC2789-75B9-DAA3-4AFA-8D25480B6298}"/>
                </a:ext>
              </a:extLst>
            </p:cNvPr>
            <p:cNvSpPr/>
            <p:nvPr/>
          </p:nvSpPr>
          <p:spPr>
            <a:xfrm>
              <a:off x="0" y="0"/>
              <a:ext cx="3326311" cy="523191"/>
            </a:xfrm>
            <a:custGeom>
              <a:avLst/>
              <a:gdLst/>
              <a:ahLst/>
              <a:cxnLst/>
              <a:rect l="l" t="t" r="r" b="b"/>
              <a:pathLst>
                <a:path w="3326311" h="1217481">
                  <a:moveTo>
                    <a:pt x="0" y="0"/>
                  </a:moveTo>
                  <a:lnTo>
                    <a:pt x="3326311" y="0"/>
                  </a:lnTo>
                  <a:lnTo>
                    <a:pt x="3326311" y="1217481"/>
                  </a:lnTo>
                  <a:lnTo>
                    <a:pt x="0" y="1217481"/>
                  </a:lnTo>
                  <a:close/>
                </a:path>
              </a:pathLst>
            </a:custGeom>
            <a:solidFill>
              <a:srgbClr val="00949D"/>
            </a:solidFill>
          </p:spPr>
          <p:txBody>
            <a:bodyPr/>
            <a:lstStyle/>
            <a:p>
              <a:endParaRPr lang="en-LK" dirty="0"/>
            </a:p>
          </p:txBody>
        </p:sp>
        <p:sp>
          <p:nvSpPr>
            <p:cNvPr id="20" name="TextBox 10">
              <a:extLst>
                <a:ext uri="{FF2B5EF4-FFF2-40B4-BE49-F238E27FC236}">
                  <a16:creationId xmlns:a16="http://schemas.microsoft.com/office/drawing/2014/main" id="{D5C33B1B-430E-26D2-DE39-ABBEDEF52C99}"/>
                </a:ext>
              </a:extLst>
            </p:cNvPr>
            <p:cNvSpPr txBox="1"/>
            <p:nvPr/>
          </p:nvSpPr>
          <p:spPr>
            <a:xfrm>
              <a:off x="0" y="-38100"/>
              <a:ext cx="3326311" cy="1255581"/>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1">
            <a:extLst>
              <a:ext uri="{FF2B5EF4-FFF2-40B4-BE49-F238E27FC236}">
                <a16:creationId xmlns:a16="http://schemas.microsoft.com/office/drawing/2014/main" id="{4721183F-7C21-D4FB-FEC1-714B89FD511A}"/>
              </a:ext>
            </a:extLst>
          </p:cNvPr>
          <p:cNvSpPr txBox="1"/>
          <p:nvPr/>
        </p:nvSpPr>
        <p:spPr>
          <a:xfrm>
            <a:off x="6589013" y="240771"/>
            <a:ext cx="7238999" cy="1015663"/>
          </a:xfrm>
          <a:prstGeom prst="rect">
            <a:avLst/>
          </a:prstGeom>
          <a:noFill/>
        </p:spPr>
        <p:txBody>
          <a:bodyPr wrap="square">
            <a:spAutoFit/>
          </a:bodyPr>
          <a:lstStyle/>
          <a:p>
            <a:r>
              <a:rPr lang="en-US" sz="6000" b="1" dirty="0">
                <a:solidFill>
                  <a:schemeClr val="bg1"/>
                </a:solidFill>
                <a:latin typeface="Cambria (Body)"/>
              </a:rPr>
              <a:t>Technologies</a:t>
            </a:r>
          </a:p>
        </p:txBody>
      </p:sp>
      <p:pic>
        <p:nvPicPr>
          <p:cNvPr id="5" name="Picture 4">
            <a:extLst>
              <a:ext uri="{FF2B5EF4-FFF2-40B4-BE49-F238E27FC236}">
                <a16:creationId xmlns:a16="http://schemas.microsoft.com/office/drawing/2014/main" id="{43B99357-0B7C-FF68-4CF1-208E7562D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2" y="9222377"/>
            <a:ext cx="18297882" cy="1178923"/>
          </a:xfrm>
          <a:prstGeom prst="rect">
            <a:avLst/>
          </a:prstGeom>
        </p:spPr>
      </p:pic>
      <p:sp>
        <p:nvSpPr>
          <p:cNvPr id="3" name="TextBox 2">
            <a:extLst>
              <a:ext uri="{FF2B5EF4-FFF2-40B4-BE49-F238E27FC236}">
                <a16:creationId xmlns:a16="http://schemas.microsoft.com/office/drawing/2014/main" id="{A2B217FD-02A8-B330-ECF9-82AB562ADA16}"/>
              </a:ext>
            </a:extLst>
          </p:cNvPr>
          <p:cNvSpPr txBox="1"/>
          <p:nvPr/>
        </p:nvSpPr>
        <p:spPr>
          <a:xfrm>
            <a:off x="2929759" y="3193457"/>
            <a:ext cx="9512741" cy="50026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hangingPunct="0">
              <a:lnSpc>
                <a:spcPct val="107000"/>
              </a:lnSpc>
              <a:spcBef>
                <a:spcPts val="800"/>
              </a:spcBef>
              <a:defRPr sz="2000" b="1">
                <a:solidFill>
                  <a:srgbClr val="387026"/>
                </a:solidFill>
                <a:latin typeface="Times New Roman"/>
                <a:ea typeface="Times New Roman"/>
                <a:cs typeface="Times New Roman"/>
                <a:sym typeface="Times New Roman"/>
              </a:defRPr>
            </a:pPr>
            <a:r>
              <a:rPr sz="3200" b="1" kern="0" dirty="0">
                <a:solidFill>
                  <a:srgbClr val="096A72"/>
                </a:solidFill>
                <a:latin typeface="+mj-lt"/>
                <a:ea typeface="Times New Roman"/>
                <a:cs typeface="Times New Roman"/>
                <a:sym typeface="Times New Roman"/>
              </a:rPr>
              <a:t>Language</a:t>
            </a:r>
            <a:r>
              <a:rPr lang="en-US" sz="3200" b="1" kern="0" dirty="0">
                <a:solidFill>
                  <a:srgbClr val="096A72"/>
                </a:solidFill>
                <a:latin typeface="+mj-lt"/>
                <a:ea typeface="Times New Roman"/>
                <a:cs typeface="Times New Roman"/>
                <a:sym typeface="Times New Roman"/>
              </a:rPr>
              <a:t> : </a:t>
            </a:r>
            <a:r>
              <a:rPr sz="3200" b="1" kern="0" dirty="0">
                <a:solidFill>
                  <a:srgbClr val="096A72"/>
                </a:solidFill>
                <a:latin typeface="+mj-lt"/>
                <a:ea typeface="Times New Roman"/>
                <a:cs typeface="Times New Roman"/>
                <a:sym typeface="Times New Roman"/>
              </a:rPr>
              <a:t>Python</a:t>
            </a:r>
          </a:p>
          <a:p>
            <a:pPr hangingPunct="0">
              <a:lnSpc>
                <a:spcPct val="107000"/>
              </a:lnSpc>
              <a:spcBef>
                <a:spcPts val="800"/>
              </a:spcBef>
              <a:defRPr sz="2000" b="1">
                <a:solidFill>
                  <a:srgbClr val="387026"/>
                </a:solidFill>
                <a:latin typeface="Times New Roman"/>
                <a:ea typeface="Times New Roman"/>
                <a:cs typeface="Times New Roman"/>
                <a:sym typeface="Times New Roman"/>
              </a:defRPr>
            </a:pPr>
            <a:r>
              <a:rPr sz="3200" b="1" kern="0" dirty="0">
                <a:solidFill>
                  <a:srgbClr val="096A72"/>
                </a:solidFill>
                <a:latin typeface="+mj-lt"/>
                <a:ea typeface="Times New Roman"/>
                <a:cs typeface="Times New Roman"/>
                <a:sym typeface="Times New Roman"/>
              </a:rPr>
              <a:t>Front </a:t>
            </a:r>
            <a:r>
              <a:rPr lang="en-US" sz="3200" b="1" kern="0" dirty="0">
                <a:solidFill>
                  <a:srgbClr val="096A72"/>
                </a:solidFill>
                <a:latin typeface="+mj-lt"/>
                <a:ea typeface="Times New Roman"/>
                <a:cs typeface="Times New Roman"/>
                <a:sym typeface="Times New Roman"/>
              </a:rPr>
              <a:t>End :</a:t>
            </a:r>
            <a:r>
              <a:rPr sz="3200" b="1" kern="0" dirty="0">
                <a:solidFill>
                  <a:srgbClr val="096A72"/>
                </a:solidFill>
                <a:latin typeface="+mj-lt"/>
                <a:ea typeface="Times New Roman"/>
                <a:cs typeface="Times New Roman"/>
                <a:sym typeface="Times New Roman"/>
              </a:rPr>
              <a:t> Flutter </a:t>
            </a:r>
            <a:endParaRPr lang="en-US" sz="3200" b="1" kern="0" dirty="0">
              <a:solidFill>
                <a:srgbClr val="096A72"/>
              </a:solidFill>
              <a:latin typeface="+mj-lt"/>
              <a:ea typeface="Times New Roman"/>
              <a:cs typeface="Times New Roman"/>
              <a:sym typeface="Times New Roman"/>
            </a:endParaRPr>
          </a:p>
          <a:p>
            <a:pPr hangingPunct="0">
              <a:lnSpc>
                <a:spcPct val="107000"/>
              </a:lnSpc>
              <a:spcBef>
                <a:spcPts val="800"/>
              </a:spcBef>
              <a:defRPr sz="2000" b="1">
                <a:solidFill>
                  <a:srgbClr val="387026"/>
                </a:solidFill>
                <a:latin typeface="Times New Roman"/>
                <a:ea typeface="Times New Roman"/>
                <a:cs typeface="Times New Roman"/>
                <a:sym typeface="Times New Roman"/>
              </a:defRPr>
            </a:pPr>
            <a:r>
              <a:rPr sz="3200" b="1" kern="0" dirty="0">
                <a:solidFill>
                  <a:srgbClr val="096A72"/>
                </a:solidFill>
                <a:latin typeface="+mj-lt"/>
                <a:ea typeface="Times New Roman"/>
                <a:cs typeface="Times New Roman"/>
                <a:sym typeface="Times New Roman"/>
              </a:rPr>
              <a:t> </a:t>
            </a:r>
            <a:endParaRPr sz="3200" b="1" kern="0" dirty="0">
              <a:solidFill>
                <a:srgbClr val="096A72"/>
              </a:solidFill>
              <a:latin typeface="+mj-lt"/>
              <a:ea typeface="Calibri"/>
              <a:cs typeface="Calibri"/>
              <a:sym typeface="Calibri"/>
            </a:endParaRPr>
          </a:p>
          <a:p>
            <a:pPr hangingPunct="0">
              <a:lnSpc>
                <a:spcPct val="107000"/>
              </a:lnSpc>
              <a:spcBef>
                <a:spcPts val="800"/>
              </a:spcBef>
              <a:defRPr sz="2000" b="1">
                <a:solidFill>
                  <a:srgbClr val="387026"/>
                </a:solidFill>
                <a:latin typeface="Times New Roman"/>
                <a:ea typeface="Times New Roman"/>
                <a:cs typeface="Times New Roman"/>
                <a:sym typeface="Times New Roman"/>
              </a:defRPr>
            </a:pPr>
            <a:r>
              <a:rPr sz="3200" b="1" kern="0" dirty="0">
                <a:solidFill>
                  <a:srgbClr val="096A72"/>
                </a:solidFill>
                <a:latin typeface="+mj-lt"/>
                <a:ea typeface="Times New Roman"/>
                <a:cs typeface="Times New Roman"/>
                <a:sym typeface="Times New Roman"/>
              </a:rPr>
              <a:t>Libraries </a:t>
            </a:r>
            <a:endParaRPr sz="3200" b="1" kern="0" dirty="0">
              <a:solidFill>
                <a:srgbClr val="096A72"/>
              </a:solidFill>
              <a:latin typeface="+mj-lt"/>
              <a:ea typeface="Calibri"/>
              <a:cs typeface="Calibri"/>
              <a:sym typeface="Calibri"/>
            </a:endParaRPr>
          </a:p>
          <a:p>
            <a:pPr marL="342900" indent="-342900" hangingPunct="0">
              <a:lnSpc>
                <a:spcPct val="107000"/>
              </a:lnSpc>
              <a:spcBef>
                <a:spcPts val="800"/>
              </a:spcBef>
              <a:buFont typeface="Arial" panose="020B0604020202020204" pitchFamily="34" charset="0"/>
              <a:buChar char="•"/>
              <a:defRPr sz="2000" b="1">
                <a:solidFill>
                  <a:srgbClr val="387026"/>
                </a:solidFill>
                <a:latin typeface="Times New Roman"/>
                <a:ea typeface="Times New Roman"/>
                <a:cs typeface="Times New Roman"/>
                <a:sym typeface="Times New Roman"/>
              </a:defRPr>
            </a:pPr>
            <a:r>
              <a:rPr sz="3200" b="1" kern="0" dirty="0" err="1">
                <a:solidFill>
                  <a:srgbClr val="096A72"/>
                </a:solidFill>
                <a:latin typeface="+mj-lt"/>
                <a:ea typeface="Times New Roman"/>
                <a:cs typeface="Times New Roman"/>
                <a:sym typeface="Times New Roman"/>
              </a:rPr>
              <a:t>Open</a:t>
            </a:r>
            <a:r>
              <a:rPr lang="en-US" sz="3200" b="1" kern="0" dirty="0" err="1">
                <a:solidFill>
                  <a:srgbClr val="096A72"/>
                </a:solidFill>
                <a:latin typeface="+mj-lt"/>
                <a:ea typeface="Times New Roman"/>
                <a:cs typeface="Times New Roman"/>
                <a:sym typeface="Times New Roman"/>
              </a:rPr>
              <a:t>Cv</a:t>
            </a:r>
            <a:endParaRPr lang="en-US" sz="3200" b="1" kern="0" dirty="0">
              <a:solidFill>
                <a:srgbClr val="096A72"/>
              </a:solidFill>
              <a:latin typeface="+mj-lt"/>
              <a:ea typeface="Times New Roman"/>
              <a:cs typeface="Times New Roman"/>
              <a:sym typeface="Times New Roman"/>
            </a:endParaRPr>
          </a:p>
          <a:p>
            <a:pPr marL="342900" indent="-342900" hangingPunct="0">
              <a:lnSpc>
                <a:spcPct val="107000"/>
              </a:lnSpc>
              <a:spcBef>
                <a:spcPts val="800"/>
              </a:spcBef>
              <a:buFont typeface="Arial" panose="020B0604020202020204" pitchFamily="34" charset="0"/>
              <a:buChar char="•"/>
              <a:defRPr sz="2000" b="1">
                <a:solidFill>
                  <a:srgbClr val="387026"/>
                </a:solidFill>
                <a:latin typeface="Times New Roman"/>
                <a:ea typeface="Times New Roman"/>
                <a:cs typeface="Times New Roman"/>
                <a:sym typeface="Times New Roman"/>
              </a:defRPr>
            </a:pPr>
            <a:r>
              <a:rPr lang="en-US" sz="3200" b="1" kern="0" dirty="0" err="1">
                <a:solidFill>
                  <a:srgbClr val="096A72"/>
                </a:solidFill>
                <a:latin typeface="+mj-lt"/>
                <a:ea typeface="Times New Roman"/>
                <a:cs typeface="Times New Roman"/>
                <a:sym typeface="Times New Roman"/>
              </a:rPr>
              <a:t>Keras</a:t>
            </a:r>
            <a:endParaRPr lang="en-US" sz="3200" b="1" kern="0" dirty="0">
              <a:solidFill>
                <a:srgbClr val="096A72"/>
              </a:solidFill>
              <a:latin typeface="+mj-lt"/>
              <a:ea typeface="Times New Roman"/>
              <a:cs typeface="Times New Roman"/>
              <a:sym typeface="Times New Roman"/>
            </a:endParaRPr>
          </a:p>
          <a:p>
            <a:pPr marL="342900" indent="-342900" hangingPunct="0">
              <a:lnSpc>
                <a:spcPct val="107000"/>
              </a:lnSpc>
              <a:spcBef>
                <a:spcPts val="800"/>
              </a:spcBef>
              <a:buFont typeface="Arial" panose="020B0604020202020204" pitchFamily="34" charset="0"/>
              <a:buChar char="•"/>
              <a:defRPr sz="2000" b="1">
                <a:solidFill>
                  <a:srgbClr val="387026"/>
                </a:solidFill>
                <a:latin typeface="Times New Roman"/>
                <a:ea typeface="Times New Roman"/>
                <a:cs typeface="Times New Roman"/>
                <a:sym typeface="Times New Roman"/>
              </a:defRPr>
            </a:pPr>
            <a:r>
              <a:rPr lang="en-US" sz="3200" b="1" kern="0" dirty="0">
                <a:solidFill>
                  <a:srgbClr val="096A72"/>
                </a:solidFill>
                <a:latin typeface="+mj-lt"/>
                <a:ea typeface="Times New Roman"/>
                <a:cs typeface="Times New Roman"/>
                <a:sym typeface="Times New Roman"/>
              </a:rPr>
              <a:t>TensorFlow</a:t>
            </a:r>
          </a:p>
          <a:p>
            <a:pPr marL="342900" indent="-342900" hangingPunct="0">
              <a:lnSpc>
                <a:spcPct val="107000"/>
              </a:lnSpc>
              <a:spcBef>
                <a:spcPts val="800"/>
              </a:spcBef>
              <a:buFont typeface="Arial" panose="020B0604020202020204" pitchFamily="34" charset="0"/>
              <a:buChar char="•"/>
              <a:defRPr sz="2000" b="1">
                <a:solidFill>
                  <a:srgbClr val="387026"/>
                </a:solidFill>
                <a:latin typeface="Times New Roman"/>
                <a:ea typeface="Times New Roman"/>
                <a:cs typeface="Times New Roman"/>
                <a:sym typeface="Times New Roman"/>
              </a:defRPr>
            </a:pPr>
            <a:r>
              <a:rPr lang="en-US" sz="3200" b="1" kern="0" dirty="0" err="1">
                <a:solidFill>
                  <a:srgbClr val="096A72"/>
                </a:solidFill>
                <a:latin typeface="+mj-lt"/>
                <a:ea typeface="Times New Roman"/>
                <a:cs typeface="Times New Roman"/>
                <a:sym typeface="Times New Roman"/>
              </a:rPr>
              <a:t>PyTorch</a:t>
            </a:r>
            <a:endParaRPr sz="3200" b="1" kern="0" dirty="0">
              <a:solidFill>
                <a:srgbClr val="096A72"/>
              </a:solidFill>
              <a:latin typeface="+mj-lt"/>
              <a:ea typeface="Times New Roman"/>
              <a:cs typeface="Times New Roman"/>
              <a:sym typeface="Times New Roman"/>
            </a:endParaRPr>
          </a:p>
        </p:txBody>
      </p:sp>
      <p:pic>
        <p:nvPicPr>
          <p:cNvPr id="4" name="Picture 4" descr="Picture 4">
            <a:extLst>
              <a:ext uri="{FF2B5EF4-FFF2-40B4-BE49-F238E27FC236}">
                <a16:creationId xmlns:a16="http://schemas.microsoft.com/office/drawing/2014/main" id="{A86D018C-5AAB-B6C9-E422-EEAFFAE5E49D}"/>
              </a:ext>
            </a:extLst>
          </p:cNvPr>
          <p:cNvPicPr>
            <a:picLocks noChangeAspect="1"/>
          </p:cNvPicPr>
          <p:nvPr/>
        </p:nvPicPr>
        <p:blipFill>
          <a:blip r:embed="rId3"/>
          <a:stretch>
            <a:fillRect/>
          </a:stretch>
        </p:blipFill>
        <p:spPr>
          <a:xfrm>
            <a:off x="12017752" y="5997380"/>
            <a:ext cx="1774818" cy="1774817"/>
          </a:xfrm>
          <a:prstGeom prst="rect">
            <a:avLst/>
          </a:prstGeom>
          <a:ln w="12700">
            <a:miter lim="400000"/>
          </a:ln>
        </p:spPr>
      </p:pic>
      <p:pic>
        <p:nvPicPr>
          <p:cNvPr id="7" name="Picture 5" descr="Picture 5">
            <a:extLst>
              <a:ext uri="{FF2B5EF4-FFF2-40B4-BE49-F238E27FC236}">
                <a16:creationId xmlns:a16="http://schemas.microsoft.com/office/drawing/2014/main" id="{AF1376B1-43C6-79F3-A01E-23ED2D0F6FFF}"/>
              </a:ext>
            </a:extLst>
          </p:cNvPr>
          <p:cNvPicPr>
            <a:picLocks noChangeAspect="1"/>
          </p:cNvPicPr>
          <p:nvPr/>
        </p:nvPicPr>
        <p:blipFill>
          <a:blip r:embed="rId4"/>
          <a:stretch>
            <a:fillRect/>
          </a:stretch>
        </p:blipFill>
        <p:spPr>
          <a:xfrm>
            <a:off x="9833709" y="4046345"/>
            <a:ext cx="1774819" cy="1648438"/>
          </a:xfrm>
          <a:prstGeom prst="rect">
            <a:avLst/>
          </a:prstGeom>
          <a:ln w="12700">
            <a:miter lim="400000"/>
          </a:ln>
        </p:spPr>
      </p:pic>
      <p:pic>
        <p:nvPicPr>
          <p:cNvPr id="8" name="Picture 6" descr="Picture 6">
            <a:extLst>
              <a:ext uri="{FF2B5EF4-FFF2-40B4-BE49-F238E27FC236}">
                <a16:creationId xmlns:a16="http://schemas.microsoft.com/office/drawing/2014/main" id="{D32398DA-4B0F-A817-A98D-882AFC72E203}"/>
              </a:ext>
            </a:extLst>
          </p:cNvPr>
          <p:cNvPicPr>
            <a:picLocks noChangeAspect="1"/>
          </p:cNvPicPr>
          <p:nvPr/>
        </p:nvPicPr>
        <p:blipFill>
          <a:blip r:embed="rId5"/>
          <a:stretch>
            <a:fillRect/>
          </a:stretch>
        </p:blipFill>
        <p:spPr>
          <a:xfrm>
            <a:off x="12649200" y="3259347"/>
            <a:ext cx="1381968" cy="1381967"/>
          </a:xfrm>
          <a:prstGeom prst="rect">
            <a:avLst/>
          </a:prstGeom>
          <a:ln w="12700">
            <a:miter lim="400000"/>
          </a:ln>
        </p:spPr>
      </p:pic>
    </p:spTree>
    <p:extLst>
      <p:ext uri="{BB962C8B-B14F-4D97-AF65-F5344CB8AC3E}">
        <p14:creationId xmlns:p14="http://schemas.microsoft.com/office/powerpoint/2010/main" val="14005173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noFill/>
          <a:ln>
            <a:noFill/>
          </a:ln>
        </p:spPr>
        <p:txBody>
          <a:bodyPr/>
          <a:lstStyle/>
          <a:p>
            <a:endParaRPr lang="en-LK" dirty="0"/>
          </a:p>
        </p:txBody>
      </p:sp>
      <p:grpSp>
        <p:nvGrpSpPr>
          <p:cNvPr id="3" name="Group 3"/>
          <p:cNvGrpSpPr/>
          <p:nvPr/>
        </p:nvGrpSpPr>
        <p:grpSpPr>
          <a:xfrm>
            <a:off x="474985" y="0"/>
            <a:ext cx="9144000" cy="10287000"/>
            <a:chOff x="0" y="0"/>
            <a:chExt cx="2408296" cy="2709333"/>
          </a:xfrm>
        </p:grpSpPr>
        <p:sp>
          <p:nvSpPr>
            <p:cNvPr id="4" name="Freeform 4"/>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00949D"/>
            </a:solidFill>
          </p:spPr>
          <p:txBody>
            <a:bodyPr/>
            <a:lstStyle/>
            <a:p>
              <a:endParaRPr lang="en-LK" dirty="0"/>
            </a:p>
          </p:txBody>
        </p:sp>
        <p:sp>
          <p:nvSpPr>
            <p:cNvPr id="5" name="TextBox 5"/>
            <p:cNvSpPr txBox="1"/>
            <p:nvPr/>
          </p:nvSpPr>
          <p:spPr>
            <a:xfrm>
              <a:off x="0" y="-38100"/>
              <a:ext cx="2408296" cy="2747433"/>
            </a:xfrm>
            <a:prstGeom prst="rect">
              <a:avLst/>
            </a:prstGeom>
          </p:spPr>
          <p:txBody>
            <a:bodyPr lIns="50800" tIns="50800" rIns="50800" bIns="50800" rtlCol="0" anchor="ctr"/>
            <a:lstStyle/>
            <a:p>
              <a:pPr algn="ctr">
                <a:lnSpc>
                  <a:spcPts val="2659"/>
                </a:lnSpc>
                <a:spcBef>
                  <a:spcPct val="0"/>
                </a:spcBef>
              </a:pPr>
              <a:endParaRPr/>
            </a:p>
          </p:txBody>
        </p:sp>
      </p:grpSp>
      <p:sp>
        <p:nvSpPr>
          <p:cNvPr id="18" name="TextBox 18"/>
          <p:cNvSpPr txBox="1"/>
          <p:nvPr/>
        </p:nvSpPr>
        <p:spPr>
          <a:xfrm>
            <a:off x="1036271" y="4028199"/>
            <a:ext cx="8558651" cy="3939540"/>
          </a:xfrm>
          <a:prstGeom prst="rect">
            <a:avLst/>
          </a:prstGeom>
        </p:spPr>
        <p:txBody>
          <a:bodyPr wrap="square" lIns="0" tIns="0" rIns="0" bIns="0" rtlCol="0" anchor="t">
            <a:spAutoFit/>
          </a:bodyPr>
          <a:lstStyle/>
          <a:p>
            <a:pPr marL="457200" indent="-457200">
              <a:buFont typeface="Wingdings" pitchFamily="2" charset="2"/>
              <a:buChar char="v"/>
            </a:pPr>
            <a:r>
              <a:rPr lang="en-GB" sz="3200" dirty="0">
                <a:solidFill>
                  <a:schemeClr val="bg1"/>
                </a:solidFill>
              </a:rPr>
              <a:t>Early diabetes detection with a phone pic? Exciting, but needs planning.</a:t>
            </a:r>
          </a:p>
          <a:p>
            <a:endParaRPr lang="en-GB" sz="3200" dirty="0">
              <a:solidFill>
                <a:schemeClr val="bg1"/>
              </a:solidFill>
            </a:endParaRPr>
          </a:p>
          <a:p>
            <a:pPr marL="457200" indent="-457200">
              <a:buFont typeface="Wingdings" pitchFamily="2" charset="2"/>
              <a:buChar char="v"/>
            </a:pPr>
            <a:r>
              <a:rPr lang="en-GB" sz="3200" dirty="0">
                <a:solidFill>
                  <a:schemeClr val="bg1"/>
                </a:solidFill>
              </a:rPr>
              <a:t>Value: No needles, easy to use, potentially catches diabetes early.</a:t>
            </a:r>
          </a:p>
          <a:p>
            <a:endParaRPr lang="en-GB" sz="3200" dirty="0">
              <a:solidFill>
                <a:schemeClr val="bg1"/>
              </a:solidFill>
            </a:endParaRPr>
          </a:p>
          <a:p>
            <a:pPr marL="457200" indent="-457200">
              <a:buFont typeface="Wingdings" pitchFamily="2" charset="2"/>
              <a:buChar char="v"/>
            </a:pPr>
            <a:r>
              <a:rPr lang="en-GB" sz="3200" dirty="0">
                <a:solidFill>
                  <a:schemeClr val="bg1"/>
                </a:solidFill>
              </a:rPr>
              <a:t>Market: Millions with diabetes, tired of inconvenient tests.</a:t>
            </a:r>
          </a:p>
        </p:txBody>
      </p:sp>
      <p:sp>
        <p:nvSpPr>
          <p:cNvPr id="21" name="Freeform 21"/>
          <p:cNvSpPr/>
          <p:nvPr/>
        </p:nvSpPr>
        <p:spPr>
          <a:xfrm>
            <a:off x="10112901" y="2400300"/>
            <a:ext cx="474985" cy="474985"/>
          </a:xfrm>
          <a:custGeom>
            <a:avLst/>
            <a:gdLst/>
            <a:ahLst/>
            <a:cxnLst/>
            <a:rect l="l" t="t" r="r" b="b"/>
            <a:pathLst>
              <a:path w="474985" h="474985">
                <a:moveTo>
                  <a:pt x="0" y="0"/>
                </a:moveTo>
                <a:lnTo>
                  <a:pt x="474985" y="0"/>
                </a:lnTo>
                <a:lnTo>
                  <a:pt x="474985" y="474985"/>
                </a:lnTo>
                <a:lnTo>
                  <a:pt x="0" y="4749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LK"/>
          </a:p>
        </p:txBody>
      </p:sp>
      <p:sp>
        <p:nvSpPr>
          <p:cNvPr id="22" name="TextBox 22"/>
          <p:cNvSpPr txBox="1"/>
          <p:nvPr/>
        </p:nvSpPr>
        <p:spPr>
          <a:xfrm>
            <a:off x="10709185" y="2414950"/>
            <a:ext cx="6550115" cy="1461939"/>
          </a:xfrm>
          <a:prstGeom prst="rect">
            <a:avLst/>
          </a:prstGeom>
        </p:spPr>
        <p:txBody>
          <a:bodyPr lIns="0" tIns="0" rIns="0" bIns="0" rtlCol="0" anchor="t">
            <a:spAutoFit/>
          </a:bodyPr>
          <a:lstStyle/>
          <a:p>
            <a:pPr algn="just">
              <a:lnSpc>
                <a:spcPts val="3811"/>
              </a:lnSpc>
            </a:pPr>
            <a:r>
              <a:rPr lang="en-GB" sz="3600" b="1" dirty="0">
                <a:solidFill>
                  <a:srgbClr val="096A72"/>
                </a:solidFill>
              </a:rPr>
              <a:t>Premium Tips:</a:t>
            </a:r>
          </a:p>
          <a:p>
            <a:pPr algn="just">
              <a:lnSpc>
                <a:spcPts val="3811"/>
              </a:lnSpc>
            </a:pPr>
            <a:endParaRPr lang="en-US" sz="3600" b="1" dirty="0">
              <a:solidFill>
                <a:srgbClr val="096A72"/>
              </a:solidFill>
            </a:endParaRPr>
          </a:p>
          <a:p>
            <a:pPr algn="just">
              <a:lnSpc>
                <a:spcPts val="3811"/>
              </a:lnSpc>
            </a:pPr>
            <a:endParaRPr lang="en-US" sz="3595" spc="-97" dirty="0">
              <a:solidFill>
                <a:srgbClr val="096A72"/>
              </a:solidFill>
              <a:latin typeface="Montserrat Medium"/>
            </a:endParaRPr>
          </a:p>
        </p:txBody>
      </p:sp>
      <p:pic>
        <p:nvPicPr>
          <p:cNvPr id="26" name="Picture 25">
            <a:extLst>
              <a:ext uri="{FF2B5EF4-FFF2-40B4-BE49-F238E27FC236}">
                <a16:creationId xmlns:a16="http://schemas.microsoft.com/office/drawing/2014/main" id="{5B055A23-34C2-435D-9689-10B95730D7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206048"/>
            <a:ext cx="18297882" cy="1178923"/>
          </a:xfrm>
          <a:prstGeom prst="rect">
            <a:avLst/>
          </a:prstGeom>
        </p:spPr>
      </p:pic>
      <p:sp>
        <p:nvSpPr>
          <p:cNvPr id="6" name="Rectangle 5">
            <a:extLst>
              <a:ext uri="{FF2B5EF4-FFF2-40B4-BE49-F238E27FC236}">
                <a16:creationId xmlns:a16="http://schemas.microsoft.com/office/drawing/2014/main" id="{E801B9E4-B693-8F16-356E-3E6A80563118}"/>
              </a:ext>
            </a:extLst>
          </p:cNvPr>
          <p:cNvSpPr/>
          <p:nvPr/>
        </p:nvSpPr>
        <p:spPr>
          <a:xfrm>
            <a:off x="6781800" y="419100"/>
            <a:ext cx="7890490" cy="1066800"/>
          </a:xfrm>
          <a:prstGeom prst="rect">
            <a:avLst/>
          </a:prstGeom>
          <a:solidFill>
            <a:srgbClr val="096A72">
              <a:alpha val="1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dirty="0"/>
          </a:p>
        </p:txBody>
      </p:sp>
      <p:sp>
        <p:nvSpPr>
          <p:cNvPr id="8" name="TextBox 7">
            <a:extLst>
              <a:ext uri="{FF2B5EF4-FFF2-40B4-BE49-F238E27FC236}">
                <a16:creationId xmlns:a16="http://schemas.microsoft.com/office/drawing/2014/main" id="{25878F1D-F013-C7F3-1EE8-17BA7FF2AAA6}"/>
              </a:ext>
            </a:extLst>
          </p:cNvPr>
          <p:cNvSpPr txBox="1"/>
          <p:nvPr/>
        </p:nvSpPr>
        <p:spPr>
          <a:xfrm>
            <a:off x="7367665" y="342745"/>
            <a:ext cx="7152225" cy="1107996"/>
          </a:xfrm>
          <a:prstGeom prst="rect">
            <a:avLst/>
          </a:prstGeom>
          <a:noFill/>
        </p:spPr>
        <p:txBody>
          <a:bodyPr wrap="square" rtlCol="0">
            <a:spAutoFit/>
          </a:bodyPr>
          <a:lstStyle/>
          <a:p>
            <a:r>
              <a:rPr lang="en-US" sz="6600" b="1" dirty="0">
                <a:solidFill>
                  <a:srgbClr val="096A72"/>
                </a:solidFill>
              </a:rPr>
              <a:t>Commercialization</a:t>
            </a:r>
            <a:endParaRPr lang="en-LK" sz="6600" dirty="0">
              <a:solidFill>
                <a:srgbClr val="096A72"/>
              </a:solidFill>
            </a:endParaRPr>
          </a:p>
        </p:txBody>
      </p:sp>
      <p:sp>
        <p:nvSpPr>
          <p:cNvPr id="10" name="TextBox 9">
            <a:extLst>
              <a:ext uri="{FF2B5EF4-FFF2-40B4-BE49-F238E27FC236}">
                <a16:creationId xmlns:a16="http://schemas.microsoft.com/office/drawing/2014/main" id="{796B2006-0426-6C5A-0821-7B68AA696668}"/>
              </a:ext>
            </a:extLst>
          </p:cNvPr>
          <p:cNvSpPr txBox="1"/>
          <p:nvPr/>
        </p:nvSpPr>
        <p:spPr>
          <a:xfrm>
            <a:off x="10698098" y="3201502"/>
            <a:ext cx="7114917" cy="4832092"/>
          </a:xfrm>
          <a:prstGeom prst="rect">
            <a:avLst/>
          </a:prstGeom>
          <a:noFill/>
        </p:spPr>
        <p:txBody>
          <a:bodyPr wrap="square">
            <a:spAutoFit/>
          </a:bodyPr>
          <a:lstStyle/>
          <a:p>
            <a:pPr marL="285750" indent="-285750">
              <a:buFont typeface="Arial" panose="020B0604020202020204" pitchFamily="34" charset="0"/>
              <a:buChar char="•"/>
            </a:pPr>
            <a:r>
              <a:rPr lang="en-GB" sz="2800" dirty="0">
                <a:solidFill>
                  <a:srgbClr val="096A72"/>
                </a:solidFill>
              </a:rPr>
              <a:t>Deep-dive into target audience needs.</a:t>
            </a:r>
          </a:p>
          <a:p>
            <a:endParaRPr lang="en-GB" sz="2800" dirty="0">
              <a:solidFill>
                <a:srgbClr val="096A72"/>
              </a:solidFill>
            </a:endParaRPr>
          </a:p>
          <a:p>
            <a:pPr marL="285750" indent="-285750">
              <a:buFont typeface="Arial" panose="020B0604020202020204" pitchFamily="34" charset="0"/>
              <a:buChar char="•"/>
            </a:pPr>
            <a:r>
              <a:rPr lang="en-GB" sz="2800" dirty="0">
                <a:solidFill>
                  <a:srgbClr val="096A72"/>
                </a:solidFill>
              </a:rPr>
              <a:t>Set a sustainable pricing model.</a:t>
            </a:r>
          </a:p>
          <a:p>
            <a:endParaRPr lang="en-GB" sz="2800" dirty="0">
              <a:solidFill>
                <a:srgbClr val="096A72"/>
              </a:solidFill>
            </a:endParaRPr>
          </a:p>
          <a:p>
            <a:pPr marL="285750" indent="-285750">
              <a:buFont typeface="Arial" panose="020B0604020202020204" pitchFamily="34" charset="0"/>
              <a:buChar char="•"/>
            </a:pPr>
            <a:r>
              <a:rPr lang="en-GB" sz="2800" dirty="0">
                <a:solidFill>
                  <a:srgbClr val="096A72"/>
                </a:solidFill>
              </a:rPr>
              <a:t>Plan how to reach your target audience.</a:t>
            </a:r>
          </a:p>
          <a:p>
            <a:endParaRPr lang="en-GB" sz="2800" dirty="0">
              <a:solidFill>
                <a:srgbClr val="096A72"/>
              </a:solidFill>
            </a:endParaRPr>
          </a:p>
          <a:p>
            <a:pPr marL="285750" indent="-285750">
              <a:buFont typeface="Arial" panose="020B0604020202020204" pitchFamily="34" charset="0"/>
              <a:buChar char="•"/>
            </a:pPr>
            <a:r>
              <a:rPr lang="en-GB" sz="2800" dirty="0">
                <a:solidFill>
                  <a:srgbClr val="096A72"/>
                </a:solidFill>
              </a:rPr>
              <a:t>Prioritize transparency and ethical considerations.</a:t>
            </a:r>
          </a:p>
          <a:p>
            <a:endParaRPr lang="en-GB" sz="2800" dirty="0">
              <a:solidFill>
                <a:srgbClr val="096A72"/>
              </a:solidFill>
            </a:endParaRPr>
          </a:p>
          <a:p>
            <a:pPr marL="285750" indent="-285750">
              <a:buFont typeface="Arial" panose="020B0604020202020204" pitchFamily="34" charset="0"/>
              <a:buChar char="•"/>
            </a:pPr>
            <a:r>
              <a:rPr lang="en-GB" sz="2800" dirty="0">
                <a:solidFill>
                  <a:srgbClr val="096A72"/>
                </a:solidFill>
              </a:rPr>
              <a:t>Success depends on overcoming challenges and proving effectiveness. </a:t>
            </a:r>
            <a:endParaRPr lang="en-LK" sz="2800" dirty="0">
              <a:solidFill>
                <a:srgbClr val="096A72"/>
              </a:solidFill>
            </a:endParaRPr>
          </a:p>
        </p:txBody>
      </p:sp>
      <p:pic>
        <p:nvPicPr>
          <p:cNvPr id="7" name="Picture 6" descr="A stack of gold coins with buildings and a dollar sign&#10;&#10;Description automatically generated">
            <a:extLst>
              <a:ext uri="{FF2B5EF4-FFF2-40B4-BE49-F238E27FC236}">
                <a16:creationId xmlns:a16="http://schemas.microsoft.com/office/drawing/2014/main" id="{20CA40E5-C4E8-6A02-BF17-893E3457CD0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4985" y="20244"/>
            <a:ext cx="6306814" cy="3563780"/>
          </a:xfrm>
          <a:prstGeom prst="rect">
            <a:avLst/>
          </a:prstGeom>
        </p:spPr>
      </p:pic>
    </p:spTree>
    <p:extLst>
      <p:ext uri="{BB962C8B-B14F-4D97-AF65-F5344CB8AC3E}">
        <p14:creationId xmlns:p14="http://schemas.microsoft.com/office/powerpoint/2010/main" val="3993019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18" b="-9518"/>
            </a:stretch>
          </a:blipFill>
        </p:spPr>
        <p:txBody>
          <a:bodyPr/>
          <a:lstStyle/>
          <a:p>
            <a:endParaRPr lang="en-LK" dirty="0"/>
          </a:p>
        </p:txBody>
      </p:sp>
      <p:grpSp>
        <p:nvGrpSpPr>
          <p:cNvPr id="3" name="Group 3"/>
          <p:cNvGrpSpPr/>
          <p:nvPr/>
        </p:nvGrpSpPr>
        <p:grpSpPr>
          <a:xfrm>
            <a:off x="13347457" y="0"/>
            <a:ext cx="4940543" cy="10287000"/>
            <a:chOff x="0" y="0"/>
            <a:chExt cx="1301213" cy="2709333"/>
          </a:xfrm>
        </p:grpSpPr>
        <p:sp>
          <p:nvSpPr>
            <p:cNvPr id="4" name="Freeform 4"/>
            <p:cNvSpPr/>
            <p:nvPr/>
          </p:nvSpPr>
          <p:spPr>
            <a:xfrm>
              <a:off x="0" y="0"/>
              <a:ext cx="1301213" cy="2709333"/>
            </a:xfrm>
            <a:custGeom>
              <a:avLst/>
              <a:gdLst/>
              <a:ahLst/>
              <a:cxnLst/>
              <a:rect l="l" t="t" r="r" b="b"/>
              <a:pathLst>
                <a:path w="1301213" h="2709333">
                  <a:moveTo>
                    <a:pt x="0" y="0"/>
                  </a:moveTo>
                  <a:lnTo>
                    <a:pt x="1301213" y="0"/>
                  </a:lnTo>
                  <a:lnTo>
                    <a:pt x="1301213" y="2709333"/>
                  </a:lnTo>
                  <a:lnTo>
                    <a:pt x="0" y="2709333"/>
                  </a:lnTo>
                  <a:close/>
                </a:path>
              </a:pathLst>
            </a:custGeom>
            <a:solidFill>
              <a:srgbClr val="00949D"/>
            </a:solidFill>
          </p:spPr>
          <p:txBody>
            <a:bodyPr/>
            <a:lstStyle/>
            <a:p>
              <a:endParaRPr lang="en-LK" dirty="0"/>
            </a:p>
          </p:txBody>
        </p:sp>
        <p:sp>
          <p:nvSpPr>
            <p:cNvPr id="5" name="TextBox 5"/>
            <p:cNvSpPr txBox="1"/>
            <p:nvPr/>
          </p:nvSpPr>
          <p:spPr>
            <a:xfrm>
              <a:off x="0" y="-38100"/>
              <a:ext cx="1301213" cy="2747433"/>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6"/>
          <p:cNvSpPr txBox="1"/>
          <p:nvPr/>
        </p:nvSpPr>
        <p:spPr>
          <a:xfrm>
            <a:off x="1028700" y="1217469"/>
            <a:ext cx="8391115" cy="1025525"/>
          </a:xfrm>
          <a:prstGeom prst="rect">
            <a:avLst/>
          </a:prstGeom>
        </p:spPr>
        <p:txBody>
          <a:bodyPr lIns="0" tIns="0" rIns="0" bIns="0" rtlCol="0" anchor="t">
            <a:spAutoFit/>
          </a:bodyPr>
          <a:lstStyle/>
          <a:p>
            <a:pPr>
              <a:lnSpc>
                <a:spcPts val="8049"/>
              </a:lnSpc>
            </a:pPr>
            <a:r>
              <a:rPr lang="en-US" sz="7200" b="1" dirty="0">
                <a:solidFill>
                  <a:srgbClr val="096A72"/>
                </a:solidFill>
                <a:latin typeface="Cambria (Body)"/>
              </a:rPr>
              <a:t>Research problem</a:t>
            </a:r>
            <a:endParaRPr lang="en-US" sz="6999" spc="272" dirty="0">
              <a:solidFill>
                <a:srgbClr val="096A72"/>
              </a:solidFill>
              <a:latin typeface="Anton Bold"/>
            </a:endParaRPr>
          </a:p>
        </p:txBody>
      </p:sp>
      <p:pic>
        <p:nvPicPr>
          <p:cNvPr id="27" name="Picture 26" descr="A picture containing linedrawing&#10;&#10;Description automatically generated">
            <a:extLst>
              <a:ext uri="{FF2B5EF4-FFF2-40B4-BE49-F238E27FC236}">
                <a16:creationId xmlns:a16="http://schemas.microsoft.com/office/drawing/2014/main" id="{EA28CAA2-2070-0DD0-0D36-6C4C1D0839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4200" y="1790700"/>
            <a:ext cx="6349082" cy="6349082"/>
          </a:xfrm>
          <a:prstGeom prst="rect">
            <a:avLst/>
          </a:prstGeom>
          <a:noFill/>
        </p:spPr>
      </p:pic>
      <p:sp>
        <p:nvSpPr>
          <p:cNvPr id="30" name="TextBox 29">
            <a:extLst>
              <a:ext uri="{FF2B5EF4-FFF2-40B4-BE49-F238E27FC236}">
                <a16:creationId xmlns:a16="http://schemas.microsoft.com/office/drawing/2014/main" id="{881DD2E2-E8A3-7B7B-B4CD-508F3E584488}"/>
              </a:ext>
            </a:extLst>
          </p:cNvPr>
          <p:cNvSpPr txBox="1"/>
          <p:nvPr/>
        </p:nvSpPr>
        <p:spPr>
          <a:xfrm>
            <a:off x="1028699" y="2630641"/>
            <a:ext cx="9715501" cy="5186613"/>
          </a:xfrm>
          <a:prstGeom prst="rect">
            <a:avLst/>
          </a:prstGeom>
          <a:noFill/>
        </p:spPr>
        <p:txBody>
          <a:bodyPr wrap="square" rtlCol="0">
            <a:spAutoFit/>
          </a:bodyPr>
          <a:lstStyle/>
          <a:p>
            <a:pPr marL="342900" indent="-342900" algn="just">
              <a:lnSpc>
                <a:spcPct val="150000"/>
              </a:lnSpc>
              <a:buFont typeface="Wingdings" pitchFamily="2" charset="2"/>
              <a:buChar char="ü"/>
            </a:pPr>
            <a:r>
              <a:rPr lang="en-US" sz="3200" dirty="0">
                <a:solidFill>
                  <a:srgbClr val="096A72"/>
                </a:solidFill>
              </a:rPr>
              <a:t>Addressing the challenge of accurate diabetes prediction. </a:t>
            </a:r>
          </a:p>
          <a:p>
            <a:pPr marL="342900" indent="-342900" algn="just">
              <a:lnSpc>
                <a:spcPct val="150000"/>
              </a:lnSpc>
              <a:buFont typeface="Wingdings" pitchFamily="2" charset="2"/>
              <a:buChar char="ü"/>
            </a:pPr>
            <a:r>
              <a:rPr lang="en-US" sz="3200" dirty="0">
                <a:solidFill>
                  <a:srgbClr val="096A72"/>
                </a:solidFill>
              </a:rPr>
              <a:t>This research aims to develop a reliable machine learning model. </a:t>
            </a:r>
          </a:p>
          <a:p>
            <a:pPr marL="342900" indent="-342900" algn="just">
              <a:lnSpc>
                <a:spcPct val="150000"/>
              </a:lnSpc>
              <a:buFont typeface="Wingdings" pitchFamily="2" charset="2"/>
              <a:buChar char="ü"/>
            </a:pPr>
            <a:r>
              <a:rPr lang="en-US" sz="3200" dirty="0">
                <a:solidFill>
                  <a:srgbClr val="096A72"/>
                </a:solidFill>
              </a:rPr>
              <a:t>The research problem involves achieving precision in predicting diabetes risk based on diverse indicators, fostering detection and proactive management.</a:t>
            </a:r>
          </a:p>
        </p:txBody>
      </p:sp>
      <p:pic>
        <p:nvPicPr>
          <p:cNvPr id="31" name="Picture 30">
            <a:extLst>
              <a:ext uri="{FF2B5EF4-FFF2-40B4-BE49-F238E27FC236}">
                <a16:creationId xmlns:a16="http://schemas.microsoft.com/office/drawing/2014/main" id="{8D2C647F-9274-AF7C-42C8-7EB4A154E2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2" y="9222377"/>
            <a:ext cx="18297882" cy="1178923"/>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8">
            <a:extLst>
              <a:ext uri="{FF2B5EF4-FFF2-40B4-BE49-F238E27FC236}">
                <a16:creationId xmlns:a16="http://schemas.microsoft.com/office/drawing/2014/main" id="{54640610-9CFB-BBB2-4388-AEA075507645}"/>
              </a:ext>
            </a:extLst>
          </p:cNvPr>
          <p:cNvGrpSpPr/>
          <p:nvPr/>
        </p:nvGrpSpPr>
        <p:grpSpPr>
          <a:xfrm>
            <a:off x="621150" y="376214"/>
            <a:ext cx="16828650" cy="4767286"/>
            <a:chOff x="0" y="-38100"/>
            <a:chExt cx="3326311" cy="1255581"/>
          </a:xfrm>
        </p:grpSpPr>
        <p:sp>
          <p:nvSpPr>
            <p:cNvPr id="19" name="Freeform 9">
              <a:extLst>
                <a:ext uri="{FF2B5EF4-FFF2-40B4-BE49-F238E27FC236}">
                  <a16:creationId xmlns:a16="http://schemas.microsoft.com/office/drawing/2014/main" id="{DEEC2789-75B9-DAA3-4AFA-8D25480B6298}"/>
                </a:ext>
              </a:extLst>
            </p:cNvPr>
            <p:cNvSpPr/>
            <p:nvPr/>
          </p:nvSpPr>
          <p:spPr>
            <a:xfrm>
              <a:off x="0" y="0"/>
              <a:ext cx="3326311" cy="523191"/>
            </a:xfrm>
            <a:custGeom>
              <a:avLst/>
              <a:gdLst/>
              <a:ahLst/>
              <a:cxnLst/>
              <a:rect l="l" t="t" r="r" b="b"/>
              <a:pathLst>
                <a:path w="3326311" h="1217481">
                  <a:moveTo>
                    <a:pt x="0" y="0"/>
                  </a:moveTo>
                  <a:lnTo>
                    <a:pt x="3326311" y="0"/>
                  </a:lnTo>
                  <a:lnTo>
                    <a:pt x="3326311" y="1217481"/>
                  </a:lnTo>
                  <a:lnTo>
                    <a:pt x="0" y="1217481"/>
                  </a:lnTo>
                  <a:close/>
                </a:path>
              </a:pathLst>
            </a:custGeom>
            <a:solidFill>
              <a:srgbClr val="00949D"/>
            </a:solidFill>
          </p:spPr>
          <p:txBody>
            <a:bodyPr/>
            <a:lstStyle/>
            <a:p>
              <a:endParaRPr lang="en-LK"/>
            </a:p>
          </p:txBody>
        </p:sp>
        <p:sp>
          <p:nvSpPr>
            <p:cNvPr id="20" name="TextBox 10">
              <a:extLst>
                <a:ext uri="{FF2B5EF4-FFF2-40B4-BE49-F238E27FC236}">
                  <a16:creationId xmlns:a16="http://schemas.microsoft.com/office/drawing/2014/main" id="{D5C33B1B-430E-26D2-DE39-ABBEDEF52C99}"/>
                </a:ext>
              </a:extLst>
            </p:cNvPr>
            <p:cNvSpPr txBox="1"/>
            <p:nvPr/>
          </p:nvSpPr>
          <p:spPr>
            <a:xfrm>
              <a:off x="0" y="-38100"/>
              <a:ext cx="3326311" cy="1255581"/>
            </a:xfrm>
            <a:prstGeom prst="rect">
              <a:avLst/>
            </a:prstGeom>
          </p:spPr>
          <p:txBody>
            <a:bodyPr lIns="50800" tIns="50800" rIns="50800" bIns="50800" rtlCol="0" anchor="ctr"/>
            <a:lstStyle/>
            <a:p>
              <a:pPr algn="ctr">
                <a:lnSpc>
                  <a:spcPts val="2659"/>
                </a:lnSpc>
                <a:spcBef>
                  <a:spcPct val="0"/>
                </a:spcBef>
              </a:pPr>
              <a:endParaRPr/>
            </a:p>
          </p:txBody>
        </p:sp>
      </p:grpSp>
      <p:pic>
        <p:nvPicPr>
          <p:cNvPr id="2" name="Picture 1">
            <a:extLst>
              <a:ext uri="{FF2B5EF4-FFF2-40B4-BE49-F238E27FC236}">
                <a16:creationId xmlns:a16="http://schemas.microsoft.com/office/drawing/2014/main" id="{12C7CA27-DD4C-8CE8-5C23-4E1FEC8B4D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2" y="9222377"/>
            <a:ext cx="18297882" cy="1178923"/>
          </a:xfrm>
          <a:prstGeom prst="rect">
            <a:avLst/>
          </a:prstGeom>
        </p:spPr>
      </p:pic>
      <p:sp>
        <p:nvSpPr>
          <p:cNvPr id="4" name="TextBox 3">
            <a:extLst>
              <a:ext uri="{FF2B5EF4-FFF2-40B4-BE49-F238E27FC236}">
                <a16:creationId xmlns:a16="http://schemas.microsoft.com/office/drawing/2014/main" id="{347F30D6-67A0-AF22-83AB-40CA3DE82C2B}"/>
              </a:ext>
            </a:extLst>
          </p:cNvPr>
          <p:cNvSpPr txBox="1"/>
          <p:nvPr/>
        </p:nvSpPr>
        <p:spPr>
          <a:xfrm>
            <a:off x="6585468" y="1006289"/>
            <a:ext cx="3886200" cy="1015663"/>
          </a:xfrm>
          <a:prstGeom prst="rect">
            <a:avLst/>
          </a:prstGeom>
          <a:noFill/>
        </p:spPr>
        <p:txBody>
          <a:bodyPr wrap="square" rtlCol="0">
            <a:spAutoFit/>
          </a:bodyPr>
          <a:lstStyle/>
          <a:p>
            <a:r>
              <a:rPr lang="en-GB" sz="6000" b="0" i="0" dirty="0">
                <a:solidFill>
                  <a:srgbClr val="E8EAED"/>
                </a:solidFill>
                <a:effectLst/>
                <a:latin typeface="Google Sans"/>
              </a:rPr>
              <a:t>Reference</a:t>
            </a:r>
            <a:endParaRPr lang="en-LK" sz="6000" dirty="0">
              <a:solidFill>
                <a:schemeClr val="bg1"/>
              </a:solidFill>
            </a:endParaRPr>
          </a:p>
        </p:txBody>
      </p:sp>
      <p:sp>
        <p:nvSpPr>
          <p:cNvPr id="6" name="TextBox 5">
            <a:extLst>
              <a:ext uri="{FF2B5EF4-FFF2-40B4-BE49-F238E27FC236}">
                <a16:creationId xmlns:a16="http://schemas.microsoft.com/office/drawing/2014/main" id="{F5972947-FFF3-03B3-7A82-74F08466C6FC}"/>
              </a:ext>
            </a:extLst>
          </p:cNvPr>
          <p:cNvSpPr txBox="1"/>
          <p:nvPr/>
        </p:nvSpPr>
        <p:spPr>
          <a:xfrm>
            <a:off x="621150" y="2889035"/>
            <a:ext cx="13094849" cy="4524315"/>
          </a:xfrm>
          <a:prstGeom prst="rect">
            <a:avLst/>
          </a:prstGeom>
          <a:noFill/>
        </p:spPr>
        <p:txBody>
          <a:bodyPr wrap="square">
            <a:spAutoFit/>
          </a:bodyPr>
          <a:lstStyle/>
          <a:p>
            <a:r>
              <a:rPr lang="en-GB" sz="2400" dirty="0">
                <a:solidFill>
                  <a:srgbClr val="096A72"/>
                </a:solidFill>
              </a:rPr>
              <a:t>1.History of foot ulcer among persons with diabetes: United States, 2000–2002. MMWR </a:t>
            </a:r>
            <a:r>
              <a:rPr lang="en-GB" sz="2400" dirty="0" err="1">
                <a:solidFill>
                  <a:srgbClr val="096A72"/>
                </a:solidFill>
              </a:rPr>
              <a:t>Morb</a:t>
            </a:r>
            <a:r>
              <a:rPr lang="en-GB" sz="2400" dirty="0">
                <a:solidFill>
                  <a:srgbClr val="096A72"/>
                </a:solidFill>
              </a:rPr>
              <a:t> Mortal </a:t>
            </a:r>
            <a:r>
              <a:rPr lang="en-GB" sz="2400" dirty="0" err="1">
                <a:solidFill>
                  <a:srgbClr val="096A72"/>
                </a:solidFill>
              </a:rPr>
              <a:t>Wkly</a:t>
            </a:r>
            <a:r>
              <a:rPr lang="en-GB" sz="2400" dirty="0">
                <a:solidFill>
                  <a:srgbClr val="096A72"/>
                </a:solidFill>
              </a:rPr>
              <a:t> Rep 52: 1098–1102, 2003</a:t>
            </a:r>
          </a:p>
          <a:p>
            <a:r>
              <a:rPr lang="en-GB" sz="2400" dirty="0">
                <a:solidFill>
                  <a:srgbClr val="096A72"/>
                </a:solidFill>
              </a:rPr>
              <a:t>2.Adler AI, Boyko EJ, </a:t>
            </a:r>
            <a:r>
              <a:rPr lang="en-GB" sz="2400" dirty="0" err="1">
                <a:solidFill>
                  <a:srgbClr val="096A72"/>
                </a:solidFill>
              </a:rPr>
              <a:t>Ahroni</a:t>
            </a:r>
            <a:r>
              <a:rPr lang="en-GB" sz="2400" dirty="0">
                <a:solidFill>
                  <a:srgbClr val="096A72"/>
                </a:solidFill>
              </a:rPr>
              <a:t> JH, Smith DG: Lower-extremity amputation in diabetes: the independent effects of peripheral vascular disease, sensory neuropathy, and foot ulcers. Diabetes Care 22:1029–1035, 1999</a:t>
            </a:r>
          </a:p>
          <a:p>
            <a:r>
              <a:rPr lang="en-GB" sz="2400" dirty="0">
                <a:solidFill>
                  <a:srgbClr val="096A72"/>
                </a:solidFill>
              </a:rPr>
              <a:t>3.Pecoraro RE, </a:t>
            </a:r>
            <a:r>
              <a:rPr lang="en-GB" sz="2400" dirty="0" err="1">
                <a:solidFill>
                  <a:srgbClr val="096A72"/>
                </a:solidFill>
              </a:rPr>
              <a:t>Ahroni</a:t>
            </a:r>
            <a:r>
              <a:rPr lang="en-GB" sz="2400" dirty="0">
                <a:solidFill>
                  <a:srgbClr val="096A72"/>
                </a:solidFill>
              </a:rPr>
              <a:t> JH, Boyko EJ, </a:t>
            </a:r>
            <a:r>
              <a:rPr lang="en-GB" sz="2400" dirty="0" err="1">
                <a:solidFill>
                  <a:srgbClr val="096A72"/>
                </a:solidFill>
              </a:rPr>
              <a:t>Stensel</a:t>
            </a:r>
            <a:r>
              <a:rPr lang="en-GB" sz="2400" dirty="0">
                <a:solidFill>
                  <a:srgbClr val="096A72"/>
                </a:solidFill>
              </a:rPr>
              <a:t> VL: Chronology and determinants of tissue repair in diabetic lower-extremity ulcers. Diabetes 40:1305–1313, 1991</a:t>
            </a:r>
          </a:p>
          <a:p>
            <a:r>
              <a:rPr lang="en-GB" sz="2400" dirty="0">
                <a:solidFill>
                  <a:srgbClr val="096A72"/>
                </a:solidFill>
              </a:rPr>
              <a:t>4.Boulton AJ, </a:t>
            </a:r>
            <a:r>
              <a:rPr lang="en-GB" sz="2400" dirty="0" err="1">
                <a:solidFill>
                  <a:srgbClr val="096A72"/>
                </a:solidFill>
              </a:rPr>
              <a:t>Kirsner</a:t>
            </a:r>
            <a:r>
              <a:rPr lang="en-GB" sz="2400" dirty="0">
                <a:solidFill>
                  <a:srgbClr val="096A72"/>
                </a:solidFill>
              </a:rPr>
              <a:t> RS, </a:t>
            </a:r>
            <a:r>
              <a:rPr lang="en-GB" sz="2400" dirty="0" err="1">
                <a:solidFill>
                  <a:srgbClr val="096A72"/>
                </a:solidFill>
              </a:rPr>
              <a:t>Vileikyte</a:t>
            </a:r>
            <a:r>
              <a:rPr lang="en-GB" sz="2400" dirty="0">
                <a:solidFill>
                  <a:srgbClr val="096A72"/>
                </a:solidFill>
              </a:rPr>
              <a:t> L: Clinical practice: neuropathic diabetic foot ulcers. N </a:t>
            </a:r>
            <a:r>
              <a:rPr lang="en-GB" sz="2400" dirty="0" err="1">
                <a:solidFill>
                  <a:srgbClr val="096A72"/>
                </a:solidFill>
              </a:rPr>
              <a:t>Engl</a:t>
            </a:r>
            <a:r>
              <a:rPr lang="en-GB" sz="2400" dirty="0">
                <a:solidFill>
                  <a:srgbClr val="096A72"/>
                </a:solidFill>
              </a:rPr>
              <a:t> J Med 351:48–55, 2004</a:t>
            </a:r>
          </a:p>
          <a:p>
            <a:r>
              <a:rPr lang="en-GB" sz="2400" dirty="0">
                <a:solidFill>
                  <a:srgbClr val="096A72"/>
                </a:solidFill>
              </a:rPr>
              <a:t>5.Boyko EJ, </a:t>
            </a:r>
            <a:r>
              <a:rPr lang="en-GB" sz="2400" dirty="0" err="1">
                <a:solidFill>
                  <a:srgbClr val="096A72"/>
                </a:solidFill>
              </a:rPr>
              <a:t>Ahroni</a:t>
            </a:r>
            <a:r>
              <a:rPr lang="en-GB" sz="2400" dirty="0">
                <a:solidFill>
                  <a:srgbClr val="096A72"/>
                </a:solidFill>
              </a:rPr>
              <a:t> JH, </a:t>
            </a:r>
            <a:r>
              <a:rPr lang="en-GB" sz="2400" dirty="0" err="1">
                <a:solidFill>
                  <a:srgbClr val="096A72"/>
                </a:solidFill>
              </a:rPr>
              <a:t>Stensel</a:t>
            </a:r>
            <a:r>
              <a:rPr lang="en-GB" sz="2400" dirty="0">
                <a:solidFill>
                  <a:srgbClr val="096A72"/>
                </a:solidFill>
              </a:rPr>
              <a:t> V, Forsberg RC, </a:t>
            </a:r>
            <a:r>
              <a:rPr lang="en-GB" sz="2400" dirty="0" err="1">
                <a:solidFill>
                  <a:srgbClr val="096A72"/>
                </a:solidFill>
              </a:rPr>
              <a:t>Davignon</a:t>
            </a:r>
            <a:r>
              <a:rPr lang="en-GB" sz="2400" dirty="0">
                <a:solidFill>
                  <a:srgbClr val="096A72"/>
                </a:solidFill>
              </a:rPr>
              <a:t> DR, Smith DG: A prospective study of risk factors for diabetic foot ulcer: the Seattle Diabetic Foot Study. Diabetes Care 22:1036–1042, 1999</a:t>
            </a:r>
          </a:p>
          <a:p>
            <a:endParaRPr lang="en-LK" sz="2400" dirty="0">
              <a:solidFill>
                <a:srgbClr val="096A72"/>
              </a:solidFill>
            </a:endParaRPr>
          </a:p>
        </p:txBody>
      </p:sp>
    </p:spTree>
    <p:extLst>
      <p:ext uri="{BB962C8B-B14F-4D97-AF65-F5344CB8AC3E}">
        <p14:creationId xmlns:p14="http://schemas.microsoft.com/office/powerpoint/2010/main" val="26159318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18" b="-9518"/>
            </a:stretch>
          </a:blipFill>
        </p:spPr>
        <p:txBody>
          <a:bodyPr/>
          <a:lstStyle/>
          <a:p>
            <a:endParaRPr lang="en-LK" dirty="0"/>
          </a:p>
        </p:txBody>
      </p:sp>
      <p:grpSp>
        <p:nvGrpSpPr>
          <p:cNvPr id="3" name="Group 3"/>
          <p:cNvGrpSpPr/>
          <p:nvPr/>
        </p:nvGrpSpPr>
        <p:grpSpPr>
          <a:xfrm rot="-2700000">
            <a:off x="7278105" y="4560546"/>
            <a:ext cx="16683427" cy="7187469"/>
            <a:chOff x="0" y="0"/>
            <a:chExt cx="4393989" cy="1892996"/>
          </a:xfrm>
        </p:grpSpPr>
        <p:sp>
          <p:nvSpPr>
            <p:cNvPr id="4" name="Freeform 4"/>
            <p:cNvSpPr/>
            <p:nvPr/>
          </p:nvSpPr>
          <p:spPr>
            <a:xfrm>
              <a:off x="0" y="0"/>
              <a:ext cx="4393989" cy="1892996"/>
            </a:xfrm>
            <a:custGeom>
              <a:avLst/>
              <a:gdLst/>
              <a:ahLst/>
              <a:cxnLst/>
              <a:rect l="l" t="t" r="r" b="b"/>
              <a:pathLst>
                <a:path w="4393989" h="1892996">
                  <a:moveTo>
                    <a:pt x="0" y="0"/>
                  </a:moveTo>
                  <a:lnTo>
                    <a:pt x="4393989" y="0"/>
                  </a:lnTo>
                  <a:lnTo>
                    <a:pt x="4393989" y="1892996"/>
                  </a:lnTo>
                  <a:lnTo>
                    <a:pt x="0" y="1892996"/>
                  </a:lnTo>
                  <a:close/>
                </a:path>
              </a:pathLst>
            </a:custGeom>
            <a:solidFill>
              <a:srgbClr val="00B2BD">
                <a:alpha val="1961"/>
              </a:srgbClr>
            </a:solidFill>
          </p:spPr>
          <p:txBody>
            <a:bodyPr/>
            <a:lstStyle/>
            <a:p>
              <a:endParaRPr lang="en-LK"/>
            </a:p>
          </p:txBody>
        </p:sp>
        <p:sp>
          <p:nvSpPr>
            <p:cNvPr id="5" name="TextBox 5"/>
            <p:cNvSpPr txBox="1"/>
            <p:nvPr/>
          </p:nvSpPr>
          <p:spPr>
            <a:xfrm>
              <a:off x="0" y="-38100"/>
              <a:ext cx="4393989" cy="1931096"/>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6109126" y="2541232"/>
            <a:ext cx="12178874" cy="7745768"/>
            <a:chOff x="0" y="0"/>
            <a:chExt cx="16238499" cy="10327691"/>
          </a:xfrm>
        </p:grpSpPr>
        <p:pic>
          <p:nvPicPr>
            <p:cNvPr id="7" name="Picture 7"/>
            <p:cNvPicPr>
              <a:picLocks noChangeAspect="1"/>
            </p:cNvPicPr>
            <p:nvPr/>
          </p:nvPicPr>
          <p:blipFill>
            <a:blip r:embed="rId3"/>
            <a:srcRect t="19" b="19"/>
            <a:stretch>
              <a:fillRect/>
            </a:stretch>
          </p:blipFill>
          <p:spPr>
            <a:xfrm>
              <a:off x="0" y="0"/>
              <a:ext cx="16238499" cy="10327691"/>
            </a:xfrm>
            <a:prstGeom prst="rect">
              <a:avLst/>
            </a:prstGeom>
          </p:spPr>
        </p:pic>
      </p:grpSp>
      <p:grpSp>
        <p:nvGrpSpPr>
          <p:cNvPr id="9" name="Group 9"/>
          <p:cNvGrpSpPr/>
          <p:nvPr/>
        </p:nvGrpSpPr>
        <p:grpSpPr>
          <a:xfrm>
            <a:off x="1028700" y="1028700"/>
            <a:ext cx="1496914" cy="362504"/>
            <a:chOff x="0" y="0"/>
            <a:chExt cx="1678175" cy="406400"/>
          </a:xfrm>
        </p:grpSpPr>
        <p:sp>
          <p:nvSpPr>
            <p:cNvPr id="10" name="Freeform 10"/>
            <p:cNvSpPr/>
            <p:nvPr/>
          </p:nvSpPr>
          <p:spPr>
            <a:xfrm>
              <a:off x="0" y="0"/>
              <a:ext cx="1678175" cy="406400"/>
            </a:xfrm>
            <a:custGeom>
              <a:avLst/>
              <a:gdLst/>
              <a:ahLst/>
              <a:cxnLst/>
              <a:rect l="l" t="t" r="r" b="b"/>
              <a:pathLst>
                <a:path w="1678175" h="406400">
                  <a:moveTo>
                    <a:pt x="1474975" y="0"/>
                  </a:moveTo>
                  <a:cubicBezTo>
                    <a:pt x="1587200" y="0"/>
                    <a:pt x="1678175" y="90976"/>
                    <a:pt x="1678175" y="203200"/>
                  </a:cubicBezTo>
                  <a:cubicBezTo>
                    <a:pt x="1678175" y="315424"/>
                    <a:pt x="1587200" y="406400"/>
                    <a:pt x="1474975" y="406400"/>
                  </a:cubicBezTo>
                  <a:lnTo>
                    <a:pt x="203200" y="406400"/>
                  </a:lnTo>
                  <a:cubicBezTo>
                    <a:pt x="90976" y="406400"/>
                    <a:pt x="0" y="315424"/>
                    <a:pt x="0" y="203200"/>
                  </a:cubicBezTo>
                  <a:cubicBezTo>
                    <a:pt x="0" y="90976"/>
                    <a:pt x="90976" y="0"/>
                    <a:pt x="203200" y="0"/>
                  </a:cubicBezTo>
                  <a:close/>
                </a:path>
              </a:pathLst>
            </a:custGeom>
            <a:solidFill>
              <a:srgbClr val="00B2BD"/>
            </a:solidFill>
          </p:spPr>
          <p:txBody>
            <a:bodyPr/>
            <a:lstStyle/>
            <a:p>
              <a:endParaRPr lang="en-LK"/>
            </a:p>
          </p:txBody>
        </p:sp>
        <p:sp>
          <p:nvSpPr>
            <p:cNvPr id="11" name="TextBox 11"/>
            <p:cNvSpPr txBox="1"/>
            <p:nvPr/>
          </p:nvSpPr>
          <p:spPr>
            <a:xfrm>
              <a:off x="0" y="-38100"/>
              <a:ext cx="1678175" cy="444500"/>
            </a:xfrm>
            <a:prstGeom prst="rect">
              <a:avLst/>
            </a:prstGeom>
          </p:spPr>
          <p:txBody>
            <a:bodyPr lIns="50800" tIns="50800" rIns="50800" bIns="50800" rtlCol="0" anchor="ctr"/>
            <a:lstStyle/>
            <a:p>
              <a:pPr algn="ctr">
                <a:lnSpc>
                  <a:spcPts val="2659"/>
                </a:lnSpc>
                <a:spcBef>
                  <a:spcPct val="0"/>
                </a:spcBef>
              </a:pPr>
              <a:endParaRPr/>
            </a:p>
          </p:txBody>
        </p:sp>
      </p:grpSp>
      <p:sp>
        <p:nvSpPr>
          <p:cNvPr id="12" name="AutoShape 12"/>
          <p:cNvSpPr/>
          <p:nvPr/>
        </p:nvSpPr>
        <p:spPr>
          <a:xfrm>
            <a:off x="2525614" y="1190902"/>
            <a:ext cx="3626498" cy="38100"/>
          </a:xfrm>
          <a:prstGeom prst="line">
            <a:avLst/>
          </a:prstGeom>
          <a:ln w="38100" cap="flat">
            <a:solidFill>
              <a:srgbClr val="00B2BD"/>
            </a:solidFill>
            <a:prstDash val="solid"/>
            <a:headEnd type="none" w="sm" len="sm"/>
            <a:tailEnd type="none" w="sm" len="sm"/>
          </a:ln>
        </p:spPr>
        <p:txBody>
          <a:bodyPr/>
          <a:lstStyle/>
          <a:p>
            <a:endParaRPr lang="en-LK"/>
          </a:p>
        </p:txBody>
      </p:sp>
      <p:sp>
        <p:nvSpPr>
          <p:cNvPr id="20" name="TextBox 20"/>
          <p:cNvSpPr txBox="1"/>
          <p:nvPr/>
        </p:nvSpPr>
        <p:spPr>
          <a:xfrm>
            <a:off x="1028700" y="1550247"/>
            <a:ext cx="9695620" cy="2041795"/>
          </a:xfrm>
          <a:prstGeom prst="rect">
            <a:avLst/>
          </a:prstGeom>
        </p:spPr>
        <p:txBody>
          <a:bodyPr lIns="0" tIns="0" rIns="0" bIns="0" rtlCol="0" anchor="t">
            <a:spAutoFit/>
          </a:bodyPr>
          <a:lstStyle/>
          <a:p>
            <a:pPr>
              <a:lnSpc>
                <a:spcPts val="16725"/>
              </a:lnSpc>
            </a:pPr>
            <a:r>
              <a:rPr lang="en-US" sz="11947" spc="465">
                <a:solidFill>
                  <a:srgbClr val="292929"/>
                </a:solidFill>
                <a:latin typeface="Anton"/>
              </a:rPr>
              <a:t>THANK</a:t>
            </a:r>
          </a:p>
        </p:txBody>
      </p:sp>
      <p:sp>
        <p:nvSpPr>
          <p:cNvPr id="21" name="TextBox 21"/>
          <p:cNvSpPr txBox="1"/>
          <p:nvPr/>
        </p:nvSpPr>
        <p:spPr>
          <a:xfrm>
            <a:off x="1028700" y="3101705"/>
            <a:ext cx="9695620" cy="2041795"/>
          </a:xfrm>
          <a:prstGeom prst="rect">
            <a:avLst/>
          </a:prstGeom>
        </p:spPr>
        <p:txBody>
          <a:bodyPr lIns="0" tIns="0" rIns="0" bIns="0" rtlCol="0" anchor="t">
            <a:spAutoFit/>
          </a:bodyPr>
          <a:lstStyle/>
          <a:p>
            <a:pPr>
              <a:lnSpc>
                <a:spcPts val="16725"/>
              </a:lnSpc>
            </a:pPr>
            <a:r>
              <a:rPr lang="en-US" sz="11947" spc="465">
                <a:solidFill>
                  <a:srgbClr val="292929"/>
                </a:solidFill>
                <a:latin typeface="Anton"/>
              </a:rPr>
              <a:t>YOU</a:t>
            </a:r>
          </a:p>
        </p:txBody>
      </p:sp>
      <p:pic>
        <p:nvPicPr>
          <p:cNvPr id="25" name="Picture 24">
            <a:extLst>
              <a:ext uri="{FF2B5EF4-FFF2-40B4-BE49-F238E27FC236}">
                <a16:creationId xmlns:a16="http://schemas.microsoft.com/office/drawing/2014/main" id="{6D494A4F-76A5-C095-3C42-50FE11FED9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2" y="9222377"/>
            <a:ext cx="18297882" cy="117892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518" b="-9518"/>
            </a:stretch>
          </a:blipFill>
        </p:spPr>
        <p:txBody>
          <a:bodyPr/>
          <a:lstStyle/>
          <a:p>
            <a:endParaRPr lang="en-LK" dirty="0"/>
          </a:p>
        </p:txBody>
      </p:sp>
      <p:grpSp>
        <p:nvGrpSpPr>
          <p:cNvPr id="3" name="Group 3"/>
          <p:cNvGrpSpPr/>
          <p:nvPr/>
        </p:nvGrpSpPr>
        <p:grpSpPr>
          <a:xfrm>
            <a:off x="474985" y="0"/>
            <a:ext cx="9144000" cy="10287000"/>
            <a:chOff x="0" y="0"/>
            <a:chExt cx="2408296" cy="2709333"/>
          </a:xfrm>
        </p:grpSpPr>
        <p:sp>
          <p:nvSpPr>
            <p:cNvPr id="4" name="Freeform 4"/>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00949D"/>
            </a:solidFill>
          </p:spPr>
          <p:txBody>
            <a:bodyPr/>
            <a:lstStyle/>
            <a:p>
              <a:endParaRPr lang="en-LK"/>
            </a:p>
          </p:txBody>
        </p:sp>
        <p:sp>
          <p:nvSpPr>
            <p:cNvPr id="5" name="TextBox 5"/>
            <p:cNvSpPr txBox="1"/>
            <p:nvPr/>
          </p:nvSpPr>
          <p:spPr>
            <a:xfrm>
              <a:off x="0" y="-38100"/>
              <a:ext cx="2408296" cy="2747433"/>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1028700" y="1485900"/>
            <a:ext cx="474985" cy="474985"/>
          </a:xfrm>
          <a:custGeom>
            <a:avLst/>
            <a:gdLst/>
            <a:ahLst/>
            <a:cxnLst/>
            <a:rect l="l" t="t" r="r" b="b"/>
            <a:pathLst>
              <a:path w="474985" h="474985">
                <a:moveTo>
                  <a:pt x="0" y="0"/>
                </a:moveTo>
                <a:lnTo>
                  <a:pt x="474985" y="0"/>
                </a:lnTo>
                <a:lnTo>
                  <a:pt x="474985" y="474985"/>
                </a:lnTo>
                <a:lnTo>
                  <a:pt x="0" y="4749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LK"/>
          </a:p>
        </p:txBody>
      </p:sp>
      <p:sp>
        <p:nvSpPr>
          <p:cNvPr id="17" name="TextBox 17"/>
          <p:cNvSpPr txBox="1"/>
          <p:nvPr/>
        </p:nvSpPr>
        <p:spPr>
          <a:xfrm>
            <a:off x="1624983" y="1500550"/>
            <a:ext cx="6550115" cy="974626"/>
          </a:xfrm>
          <a:prstGeom prst="rect">
            <a:avLst/>
          </a:prstGeom>
        </p:spPr>
        <p:txBody>
          <a:bodyPr lIns="0" tIns="0" rIns="0" bIns="0" rtlCol="0" anchor="t">
            <a:spAutoFit/>
          </a:bodyPr>
          <a:lstStyle/>
          <a:p>
            <a:pPr algn="just">
              <a:lnSpc>
                <a:spcPts val="3811"/>
              </a:lnSpc>
            </a:pPr>
            <a:r>
              <a:rPr lang="en-US" sz="3600" b="1" dirty="0">
                <a:solidFill>
                  <a:schemeClr val="bg1"/>
                </a:solidFill>
              </a:rPr>
              <a:t>Main Objective </a:t>
            </a:r>
            <a:r>
              <a:rPr lang="en-US" sz="3600" dirty="0">
                <a:solidFill>
                  <a:schemeClr val="bg1"/>
                </a:solidFill>
              </a:rPr>
              <a:t>:</a:t>
            </a:r>
          </a:p>
          <a:p>
            <a:pPr algn="just">
              <a:lnSpc>
                <a:spcPts val="3811"/>
              </a:lnSpc>
            </a:pPr>
            <a:r>
              <a:rPr lang="en-US" sz="3595" spc="-97" dirty="0">
                <a:solidFill>
                  <a:srgbClr val="FFFFFF"/>
                </a:solidFill>
                <a:latin typeface="Montserrat Medium"/>
              </a:rPr>
              <a:t> </a:t>
            </a:r>
          </a:p>
        </p:txBody>
      </p:sp>
      <p:sp>
        <p:nvSpPr>
          <p:cNvPr id="18" name="TextBox 18"/>
          <p:cNvSpPr txBox="1"/>
          <p:nvPr/>
        </p:nvSpPr>
        <p:spPr>
          <a:xfrm>
            <a:off x="1028700" y="5876889"/>
            <a:ext cx="7018244" cy="1723549"/>
          </a:xfrm>
          <a:prstGeom prst="rect">
            <a:avLst/>
          </a:prstGeom>
        </p:spPr>
        <p:txBody>
          <a:bodyPr lIns="0" tIns="0" rIns="0" bIns="0" rtlCol="0" anchor="t">
            <a:spAutoFit/>
          </a:bodyPr>
          <a:lstStyle/>
          <a:p>
            <a:pPr algn="just"/>
            <a:r>
              <a:rPr lang="en-US" sz="2800" dirty="0">
                <a:solidFill>
                  <a:schemeClr val="bg1"/>
                </a:solidFill>
              </a:rPr>
              <a:t>To create "Decoding Diabetes”, an advanced mobile app utilizing machine learning and image processing for convenient and accurate home-based diabetes risk assessment.</a:t>
            </a:r>
          </a:p>
        </p:txBody>
      </p:sp>
      <p:grpSp>
        <p:nvGrpSpPr>
          <p:cNvPr id="19" name="Group 19"/>
          <p:cNvGrpSpPr/>
          <p:nvPr/>
        </p:nvGrpSpPr>
        <p:grpSpPr>
          <a:xfrm>
            <a:off x="10112901" y="2262261"/>
            <a:ext cx="7018244" cy="3312065"/>
            <a:chOff x="0" y="0"/>
            <a:chExt cx="9357659" cy="4416087"/>
          </a:xfrm>
        </p:grpSpPr>
        <p:pic>
          <p:nvPicPr>
            <p:cNvPr id="20" name="Picture 20"/>
            <p:cNvPicPr>
              <a:picLocks noChangeAspect="1"/>
            </p:cNvPicPr>
            <p:nvPr/>
          </p:nvPicPr>
          <p:blipFill>
            <a:blip r:embed="rId6"/>
            <a:srcRect t="14650" b="14650"/>
            <a:stretch>
              <a:fillRect/>
            </a:stretch>
          </p:blipFill>
          <p:spPr>
            <a:xfrm>
              <a:off x="0" y="0"/>
              <a:ext cx="9357659" cy="4416087"/>
            </a:xfrm>
            <a:prstGeom prst="rect">
              <a:avLst/>
            </a:prstGeom>
          </p:spPr>
        </p:pic>
      </p:grpSp>
      <p:sp>
        <p:nvSpPr>
          <p:cNvPr id="21" name="Freeform 21"/>
          <p:cNvSpPr/>
          <p:nvPr/>
        </p:nvSpPr>
        <p:spPr>
          <a:xfrm>
            <a:off x="10112901" y="1485900"/>
            <a:ext cx="474985" cy="474985"/>
          </a:xfrm>
          <a:custGeom>
            <a:avLst/>
            <a:gdLst/>
            <a:ahLst/>
            <a:cxnLst/>
            <a:rect l="l" t="t" r="r" b="b"/>
            <a:pathLst>
              <a:path w="474985" h="474985">
                <a:moveTo>
                  <a:pt x="0" y="0"/>
                </a:moveTo>
                <a:lnTo>
                  <a:pt x="474985" y="0"/>
                </a:lnTo>
                <a:lnTo>
                  <a:pt x="474985" y="474985"/>
                </a:lnTo>
                <a:lnTo>
                  <a:pt x="0" y="4749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LK"/>
          </a:p>
        </p:txBody>
      </p:sp>
      <p:sp>
        <p:nvSpPr>
          <p:cNvPr id="22" name="TextBox 22"/>
          <p:cNvSpPr txBox="1"/>
          <p:nvPr/>
        </p:nvSpPr>
        <p:spPr>
          <a:xfrm>
            <a:off x="10709185" y="1500550"/>
            <a:ext cx="6550115" cy="974626"/>
          </a:xfrm>
          <a:prstGeom prst="rect">
            <a:avLst/>
          </a:prstGeom>
        </p:spPr>
        <p:txBody>
          <a:bodyPr lIns="0" tIns="0" rIns="0" bIns="0" rtlCol="0" anchor="t">
            <a:spAutoFit/>
          </a:bodyPr>
          <a:lstStyle/>
          <a:p>
            <a:pPr algn="just">
              <a:lnSpc>
                <a:spcPts val="3811"/>
              </a:lnSpc>
            </a:pPr>
            <a:r>
              <a:rPr lang="en-US" sz="3600" b="1" dirty="0">
                <a:solidFill>
                  <a:srgbClr val="096A72"/>
                </a:solidFill>
              </a:rPr>
              <a:t>Specific Objectives</a:t>
            </a:r>
          </a:p>
          <a:p>
            <a:pPr algn="just">
              <a:lnSpc>
                <a:spcPts val="3811"/>
              </a:lnSpc>
            </a:pPr>
            <a:endParaRPr lang="en-US" sz="3595" spc="-97" dirty="0">
              <a:solidFill>
                <a:srgbClr val="00949D"/>
              </a:solidFill>
              <a:latin typeface="Montserrat Medium"/>
            </a:endParaRPr>
          </a:p>
        </p:txBody>
      </p:sp>
      <p:sp>
        <p:nvSpPr>
          <p:cNvPr id="23" name="TextBox 23"/>
          <p:cNvSpPr txBox="1"/>
          <p:nvPr/>
        </p:nvSpPr>
        <p:spPr>
          <a:xfrm>
            <a:off x="10112900" y="5812451"/>
            <a:ext cx="7018244" cy="3447098"/>
          </a:xfrm>
          <a:prstGeom prst="rect">
            <a:avLst/>
          </a:prstGeom>
        </p:spPr>
        <p:txBody>
          <a:bodyPr wrap="square" lIns="0" tIns="0" rIns="0" bIns="0" rtlCol="0" anchor="t">
            <a:spAutoFit/>
          </a:bodyPr>
          <a:lstStyle/>
          <a:p>
            <a:pPr marL="285750" indent="-285750" algn="just">
              <a:buFont typeface="Arial" panose="020B0604020202020204" pitchFamily="34" charset="0"/>
              <a:buChar char="•"/>
            </a:pPr>
            <a:r>
              <a:rPr lang="en-GB" sz="2800" dirty="0">
                <a:solidFill>
                  <a:srgbClr val="096A72"/>
                </a:solidFill>
              </a:rPr>
              <a:t>To develop machine learning algorithms for diverse image analysis.</a:t>
            </a:r>
          </a:p>
          <a:p>
            <a:pPr marL="285750" indent="-285750" algn="just">
              <a:buFont typeface="Arial" panose="020B0604020202020204" pitchFamily="34" charset="0"/>
              <a:buChar char="•"/>
            </a:pPr>
            <a:r>
              <a:rPr lang="en-GB" sz="2800" dirty="0">
                <a:solidFill>
                  <a:srgbClr val="096A72"/>
                </a:solidFill>
              </a:rPr>
              <a:t>To integrate image processing techniques for comprehensive diabetes risk prediction.</a:t>
            </a:r>
          </a:p>
          <a:p>
            <a:pPr marL="285750" indent="-285750" algn="just">
              <a:buFont typeface="Arial" panose="020B0604020202020204" pitchFamily="34" charset="0"/>
              <a:buChar char="•"/>
            </a:pPr>
            <a:r>
              <a:rPr lang="en-GB" sz="2800" dirty="0">
                <a:solidFill>
                  <a:srgbClr val="096A72"/>
                </a:solidFill>
              </a:rPr>
              <a:t>To ensure a user-friendly interface for widespread accessibility.</a:t>
            </a:r>
          </a:p>
          <a:p>
            <a:pPr marL="285750" indent="-285750" algn="just">
              <a:buFont typeface="Arial" panose="020B0604020202020204" pitchFamily="34" charset="0"/>
              <a:buChar char="•"/>
            </a:pPr>
            <a:r>
              <a:rPr lang="en-GB" sz="2800" dirty="0">
                <a:solidFill>
                  <a:srgbClr val="096A72"/>
                </a:solidFill>
              </a:rPr>
              <a:t>To promote early awareness and proactive management of diabetes.</a:t>
            </a:r>
            <a:endParaRPr lang="en-LK" sz="2800" dirty="0">
              <a:solidFill>
                <a:srgbClr val="096A72"/>
              </a:solidFill>
            </a:endParaRPr>
          </a:p>
        </p:txBody>
      </p:sp>
      <p:pic>
        <p:nvPicPr>
          <p:cNvPr id="24" name="Picture 23" descr="A person holding a phone&#10;&#10;Description automatically generated">
            <a:extLst>
              <a:ext uri="{FF2B5EF4-FFF2-40B4-BE49-F238E27FC236}">
                <a16:creationId xmlns:a16="http://schemas.microsoft.com/office/drawing/2014/main" id="{DADFF1F7-35B5-B401-8C83-DA6A70D986E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6800" y="2262262"/>
            <a:ext cx="6980144" cy="3312064"/>
          </a:xfrm>
          <a:prstGeom prst="rect">
            <a:avLst/>
          </a:prstGeom>
        </p:spPr>
      </p:pic>
      <p:sp>
        <p:nvSpPr>
          <p:cNvPr id="25" name="TextBox 24">
            <a:extLst>
              <a:ext uri="{FF2B5EF4-FFF2-40B4-BE49-F238E27FC236}">
                <a16:creationId xmlns:a16="http://schemas.microsoft.com/office/drawing/2014/main" id="{C1E19812-56AF-715A-CB2F-ED4D9EC07D5B}"/>
              </a:ext>
            </a:extLst>
          </p:cNvPr>
          <p:cNvSpPr txBox="1"/>
          <p:nvPr/>
        </p:nvSpPr>
        <p:spPr>
          <a:xfrm>
            <a:off x="7552970" y="23134"/>
            <a:ext cx="4953000" cy="1107996"/>
          </a:xfrm>
          <a:prstGeom prst="rect">
            <a:avLst/>
          </a:prstGeom>
          <a:noFill/>
        </p:spPr>
        <p:txBody>
          <a:bodyPr wrap="square" rtlCol="0">
            <a:spAutoFit/>
          </a:bodyPr>
          <a:lstStyle/>
          <a:p>
            <a:r>
              <a:rPr lang="en-LK" sz="6600" dirty="0">
                <a:solidFill>
                  <a:schemeClr val="bg1"/>
                </a:solidFill>
              </a:rPr>
              <a:t>Objec</a:t>
            </a:r>
            <a:r>
              <a:rPr lang="en-LK" sz="6600" dirty="0">
                <a:solidFill>
                  <a:srgbClr val="096A72"/>
                </a:solidFill>
              </a:rPr>
              <a:t>tives</a:t>
            </a:r>
          </a:p>
        </p:txBody>
      </p:sp>
      <p:pic>
        <p:nvPicPr>
          <p:cNvPr id="26" name="Picture 25">
            <a:extLst>
              <a:ext uri="{FF2B5EF4-FFF2-40B4-BE49-F238E27FC236}">
                <a16:creationId xmlns:a16="http://schemas.microsoft.com/office/drawing/2014/main" id="{5B055A23-34C2-435D-9689-10B95730D73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9206048"/>
            <a:ext cx="18297882" cy="117892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a:off x="1851899" y="342900"/>
            <a:ext cx="14302500" cy="2923470"/>
            <a:chOff x="0" y="-38100"/>
            <a:chExt cx="3326311" cy="1255581"/>
          </a:xfrm>
        </p:grpSpPr>
        <p:sp>
          <p:nvSpPr>
            <p:cNvPr id="9" name="Freeform 9"/>
            <p:cNvSpPr/>
            <p:nvPr/>
          </p:nvSpPr>
          <p:spPr>
            <a:xfrm>
              <a:off x="0" y="0"/>
              <a:ext cx="3326311" cy="523191"/>
            </a:xfrm>
            <a:custGeom>
              <a:avLst/>
              <a:gdLst/>
              <a:ahLst/>
              <a:cxnLst/>
              <a:rect l="l" t="t" r="r" b="b"/>
              <a:pathLst>
                <a:path w="3326311" h="1217481">
                  <a:moveTo>
                    <a:pt x="0" y="0"/>
                  </a:moveTo>
                  <a:lnTo>
                    <a:pt x="3326311" y="0"/>
                  </a:lnTo>
                  <a:lnTo>
                    <a:pt x="3326311" y="1217481"/>
                  </a:lnTo>
                  <a:lnTo>
                    <a:pt x="0" y="1217481"/>
                  </a:lnTo>
                  <a:close/>
                </a:path>
              </a:pathLst>
            </a:custGeom>
            <a:solidFill>
              <a:srgbClr val="00949D"/>
            </a:solidFill>
          </p:spPr>
          <p:txBody>
            <a:bodyPr/>
            <a:lstStyle/>
            <a:p>
              <a:endParaRPr lang="en-LK" dirty="0"/>
            </a:p>
          </p:txBody>
        </p:sp>
        <p:sp>
          <p:nvSpPr>
            <p:cNvPr id="10" name="TextBox 10"/>
            <p:cNvSpPr txBox="1"/>
            <p:nvPr/>
          </p:nvSpPr>
          <p:spPr>
            <a:xfrm>
              <a:off x="0" y="-38100"/>
              <a:ext cx="3326311" cy="1255581"/>
            </a:xfrm>
            <a:prstGeom prst="rect">
              <a:avLst/>
            </a:prstGeom>
          </p:spPr>
          <p:txBody>
            <a:bodyPr lIns="50800" tIns="50800" rIns="50800" bIns="50800" rtlCol="0" anchor="ctr"/>
            <a:lstStyle/>
            <a:p>
              <a:pPr algn="ctr">
                <a:lnSpc>
                  <a:spcPts val="2659"/>
                </a:lnSpc>
                <a:spcBef>
                  <a:spcPct val="0"/>
                </a:spcBef>
              </a:pPr>
              <a:endParaRPr/>
            </a:p>
          </p:txBody>
        </p:sp>
      </p:grpSp>
      <p:sp>
        <p:nvSpPr>
          <p:cNvPr id="19" name="TextBox 19"/>
          <p:cNvSpPr txBox="1"/>
          <p:nvPr/>
        </p:nvSpPr>
        <p:spPr>
          <a:xfrm>
            <a:off x="1028700" y="4371271"/>
            <a:ext cx="1646398" cy="1025525"/>
          </a:xfrm>
          <a:prstGeom prst="rect">
            <a:avLst/>
          </a:prstGeom>
        </p:spPr>
        <p:txBody>
          <a:bodyPr lIns="0" tIns="0" rIns="0" bIns="0" rtlCol="0" anchor="t">
            <a:spAutoFit/>
          </a:bodyPr>
          <a:lstStyle/>
          <a:p>
            <a:pPr algn="ctr">
              <a:lnSpc>
                <a:spcPts val="8049"/>
              </a:lnSpc>
            </a:pPr>
            <a:r>
              <a:rPr lang="en-US" sz="6999" spc="272">
                <a:solidFill>
                  <a:srgbClr val="FFFFFF"/>
                </a:solidFill>
                <a:latin typeface="Anton Bold"/>
              </a:rPr>
              <a:t>04</a:t>
            </a:r>
          </a:p>
        </p:txBody>
      </p:sp>
      <p:sp>
        <p:nvSpPr>
          <p:cNvPr id="21" name="TextBox 20">
            <a:extLst>
              <a:ext uri="{FF2B5EF4-FFF2-40B4-BE49-F238E27FC236}">
                <a16:creationId xmlns:a16="http://schemas.microsoft.com/office/drawing/2014/main" id="{BDC68A32-6395-0AC6-35F8-890C10E7E0F3}"/>
              </a:ext>
            </a:extLst>
          </p:cNvPr>
          <p:cNvSpPr txBox="1"/>
          <p:nvPr/>
        </p:nvSpPr>
        <p:spPr>
          <a:xfrm>
            <a:off x="6629400" y="419100"/>
            <a:ext cx="6096000" cy="1384995"/>
          </a:xfrm>
          <a:prstGeom prst="rect">
            <a:avLst/>
          </a:prstGeom>
          <a:noFill/>
        </p:spPr>
        <p:txBody>
          <a:bodyPr wrap="square" rtlCol="0">
            <a:spAutoFit/>
          </a:bodyPr>
          <a:lstStyle/>
          <a:p>
            <a:r>
              <a:rPr lang="en-US" sz="6600" b="1" dirty="0">
                <a:solidFill>
                  <a:schemeClr val="bg1"/>
                </a:solidFill>
              </a:rPr>
              <a:t>System Diagram</a:t>
            </a:r>
          </a:p>
          <a:p>
            <a:endParaRPr lang="en-LK" dirty="0">
              <a:solidFill>
                <a:schemeClr val="bg1"/>
              </a:solidFill>
            </a:endParaRPr>
          </a:p>
        </p:txBody>
      </p:sp>
      <p:pic>
        <p:nvPicPr>
          <p:cNvPr id="26" name="Picture 25" descr="A screenshot of a computer&#10;&#10;Description automatically generated">
            <a:extLst>
              <a:ext uri="{FF2B5EF4-FFF2-40B4-BE49-F238E27FC236}">
                <a16:creationId xmlns:a16="http://schemas.microsoft.com/office/drawing/2014/main" id="{A1B562C2-DC46-DAE7-590E-A272B9F850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1899" y="2019300"/>
            <a:ext cx="14311721" cy="6934200"/>
          </a:xfrm>
          <a:prstGeom prst="rect">
            <a:avLst/>
          </a:prstGeom>
        </p:spPr>
      </p:pic>
      <p:pic>
        <p:nvPicPr>
          <p:cNvPr id="27" name="Picture 26">
            <a:extLst>
              <a:ext uri="{FF2B5EF4-FFF2-40B4-BE49-F238E27FC236}">
                <a16:creationId xmlns:a16="http://schemas.microsoft.com/office/drawing/2014/main" id="{E92A8C1B-A033-12BE-448F-1782C755AB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2" y="9222377"/>
            <a:ext cx="18297882" cy="117892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a:off x="1851900" y="192947"/>
            <a:ext cx="14302500" cy="3502753"/>
            <a:chOff x="0" y="-38100"/>
            <a:chExt cx="3326311" cy="1255581"/>
          </a:xfrm>
        </p:grpSpPr>
        <p:sp>
          <p:nvSpPr>
            <p:cNvPr id="9" name="Freeform 9"/>
            <p:cNvSpPr/>
            <p:nvPr/>
          </p:nvSpPr>
          <p:spPr>
            <a:xfrm>
              <a:off x="0" y="0"/>
              <a:ext cx="3326311" cy="523191"/>
            </a:xfrm>
            <a:custGeom>
              <a:avLst/>
              <a:gdLst/>
              <a:ahLst/>
              <a:cxnLst/>
              <a:rect l="l" t="t" r="r" b="b"/>
              <a:pathLst>
                <a:path w="3326311" h="1217481">
                  <a:moveTo>
                    <a:pt x="0" y="0"/>
                  </a:moveTo>
                  <a:lnTo>
                    <a:pt x="3326311" y="0"/>
                  </a:lnTo>
                  <a:lnTo>
                    <a:pt x="3326311" y="1217481"/>
                  </a:lnTo>
                  <a:lnTo>
                    <a:pt x="0" y="1217481"/>
                  </a:lnTo>
                  <a:close/>
                </a:path>
              </a:pathLst>
            </a:custGeom>
            <a:solidFill>
              <a:srgbClr val="00949D"/>
            </a:solidFill>
          </p:spPr>
          <p:txBody>
            <a:bodyPr/>
            <a:lstStyle/>
            <a:p>
              <a:endParaRPr lang="en-LK" dirty="0"/>
            </a:p>
          </p:txBody>
        </p:sp>
        <p:sp>
          <p:nvSpPr>
            <p:cNvPr id="10" name="TextBox 10"/>
            <p:cNvSpPr txBox="1"/>
            <p:nvPr/>
          </p:nvSpPr>
          <p:spPr>
            <a:xfrm>
              <a:off x="0" y="-38100"/>
              <a:ext cx="3326311" cy="1255581"/>
            </a:xfrm>
            <a:prstGeom prst="rect">
              <a:avLst/>
            </a:prstGeom>
          </p:spPr>
          <p:txBody>
            <a:bodyPr lIns="50800" tIns="50800" rIns="50800" bIns="50800" rtlCol="0" anchor="ctr"/>
            <a:lstStyle/>
            <a:p>
              <a:pPr algn="ctr">
                <a:lnSpc>
                  <a:spcPts val="2659"/>
                </a:lnSpc>
                <a:spcBef>
                  <a:spcPct val="0"/>
                </a:spcBef>
              </a:pPr>
              <a:endParaRPr/>
            </a:p>
          </p:txBody>
        </p:sp>
      </p:grpSp>
      <p:sp>
        <p:nvSpPr>
          <p:cNvPr id="19" name="TextBox 19"/>
          <p:cNvSpPr txBox="1"/>
          <p:nvPr/>
        </p:nvSpPr>
        <p:spPr>
          <a:xfrm>
            <a:off x="1028700" y="4371271"/>
            <a:ext cx="1646398" cy="1025525"/>
          </a:xfrm>
          <a:prstGeom prst="rect">
            <a:avLst/>
          </a:prstGeom>
        </p:spPr>
        <p:txBody>
          <a:bodyPr lIns="0" tIns="0" rIns="0" bIns="0" rtlCol="0" anchor="t">
            <a:spAutoFit/>
          </a:bodyPr>
          <a:lstStyle/>
          <a:p>
            <a:pPr algn="ctr">
              <a:lnSpc>
                <a:spcPts val="8049"/>
              </a:lnSpc>
            </a:pPr>
            <a:r>
              <a:rPr lang="en-US" sz="6999" spc="272">
                <a:solidFill>
                  <a:srgbClr val="FFFFFF"/>
                </a:solidFill>
                <a:latin typeface="Anton Bold"/>
              </a:rPr>
              <a:t>04</a:t>
            </a:r>
          </a:p>
        </p:txBody>
      </p:sp>
      <p:sp>
        <p:nvSpPr>
          <p:cNvPr id="21" name="TextBox 20">
            <a:extLst>
              <a:ext uri="{FF2B5EF4-FFF2-40B4-BE49-F238E27FC236}">
                <a16:creationId xmlns:a16="http://schemas.microsoft.com/office/drawing/2014/main" id="{BDC68A32-6395-0AC6-35F8-890C10E7E0F3}"/>
              </a:ext>
            </a:extLst>
          </p:cNvPr>
          <p:cNvSpPr txBox="1"/>
          <p:nvPr/>
        </p:nvSpPr>
        <p:spPr>
          <a:xfrm>
            <a:off x="6629400" y="419100"/>
            <a:ext cx="5715000" cy="1384995"/>
          </a:xfrm>
          <a:prstGeom prst="rect">
            <a:avLst/>
          </a:prstGeom>
          <a:noFill/>
        </p:spPr>
        <p:txBody>
          <a:bodyPr wrap="square" rtlCol="0">
            <a:spAutoFit/>
          </a:bodyPr>
          <a:lstStyle/>
          <a:p>
            <a:r>
              <a:rPr lang="en-US" sz="6600" b="1" dirty="0">
                <a:solidFill>
                  <a:schemeClr val="bg1"/>
                </a:solidFill>
              </a:rPr>
              <a:t>Research Gap</a:t>
            </a:r>
          </a:p>
          <a:p>
            <a:endParaRPr lang="en-LK" dirty="0">
              <a:solidFill>
                <a:schemeClr val="bg1"/>
              </a:solidFill>
            </a:endParaRPr>
          </a:p>
        </p:txBody>
      </p:sp>
      <p:sp>
        <p:nvSpPr>
          <p:cNvPr id="22" name="TextBox 21">
            <a:extLst>
              <a:ext uri="{FF2B5EF4-FFF2-40B4-BE49-F238E27FC236}">
                <a16:creationId xmlns:a16="http://schemas.microsoft.com/office/drawing/2014/main" id="{9811C1DA-1504-DA8D-BA8A-375271427587}"/>
              </a:ext>
            </a:extLst>
          </p:cNvPr>
          <p:cNvSpPr txBox="1"/>
          <p:nvPr/>
        </p:nvSpPr>
        <p:spPr>
          <a:xfrm>
            <a:off x="1851898" y="3355167"/>
            <a:ext cx="14302500" cy="5262979"/>
          </a:xfrm>
          <a:prstGeom prst="rect">
            <a:avLst/>
          </a:prstGeom>
          <a:noFill/>
        </p:spPr>
        <p:txBody>
          <a:bodyPr wrap="square" rtlCol="0">
            <a:spAutoFit/>
          </a:bodyPr>
          <a:lstStyle/>
          <a:p>
            <a:pPr marL="457200" indent="-457200" algn="just">
              <a:buFont typeface="Wingdings" pitchFamily="2" charset="2"/>
              <a:buChar char="v"/>
            </a:pPr>
            <a:r>
              <a:rPr lang="en-US" sz="2800" b="1" dirty="0">
                <a:solidFill>
                  <a:srgbClr val="096A72"/>
                </a:solidFill>
              </a:rPr>
              <a:t>Limited Home-Based Solutions </a:t>
            </a:r>
            <a:r>
              <a:rPr lang="en-US" sz="2800" dirty="0">
                <a:solidFill>
                  <a:srgbClr val="096A72"/>
                </a:solidFill>
              </a:rPr>
              <a:t>: Absence of accessible home-based diabetes diagnostic tools for the general user population.</a:t>
            </a:r>
          </a:p>
          <a:p>
            <a:pPr marL="457200" indent="-457200" algn="just">
              <a:buFont typeface="Wingdings" pitchFamily="2" charset="2"/>
              <a:buChar char="v"/>
            </a:pPr>
            <a:endParaRPr lang="en-US" sz="2800" dirty="0">
              <a:solidFill>
                <a:srgbClr val="096A72"/>
              </a:solidFill>
            </a:endParaRPr>
          </a:p>
          <a:p>
            <a:pPr marL="457200" indent="-457200" algn="just">
              <a:buFont typeface="Wingdings" pitchFamily="2" charset="2"/>
              <a:buChar char="v"/>
            </a:pPr>
            <a:r>
              <a:rPr lang="en-US" sz="2800" b="1" dirty="0">
                <a:solidFill>
                  <a:srgbClr val="096A72"/>
                </a:solidFill>
              </a:rPr>
              <a:t>Lack of Diverse Indicators</a:t>
            </a:r>
            <a:r>
              <a:rPr lang="en-US" sz="2800" dirty="0">
                <a:solidFill>
                  <a:srgbClr val="096A72"/>
                </a:solidFill>
              </a:rPr>
              <a:t> : Current methods overlook unconventional indicators like neck circumference images, foot ulcers, infected nails, and retinal images in diabetes prediction.</a:t>
            </a:r>
          </a:p>
          <a:p>
            <a:pPr marL="457200" indent="-457200" algn="just">
              <a:buFont typeface="Wingdings" pitchFamily="2" charset="2"/>
              <a:buChar char="v"/>
            </a:pPr>
            <a:endParaRPr lang="en-US" sz="2800" dirty="0">
              <a:solidFill>
                <a:srgbClr val="096A72"/>
              </a:solidFill>
            </a:endParaRPr>
          </a:p>
          <a:p>
            <a:pPr marL="457200" indent="-457200" algn="just">
              <a:buFont typeface="Wingdings" pitchFamily="2" charset="2"/>
              <a:buChar char="v"/>
            </a:pPr>
            <a:r>
              <a:rPr lang="en-US" sz="2800" b="1" dirty="0">
                <a:solidFill>
                  <a:srgbClr val="096A72"/>
                </a:solidFill>
              </a:rPr>
              <a:t>User-Friendly Gap</a:t>
            </a:r>
            <a:r>
              <a:rPr lang="en-US" sz="2800" dirty="0">
                <a:solidFill>
                  <a:srgbClr val="096A72"/>
                </a:solidFill>
              </a:rPr>
              <a:t> : Existing tools often lack a user-friendly interface, hindering widespread adoption among diverse users.</a:t>
            </a:r>
          </a:p>
          <a:p>
            <a:pPr marL="457200" indent="-457200" algn="just">
              <a:buFont typeface="Wingdings" pitchFamily="2" charset="2"/>
              <a:buChar char="v"/>
            </a:pPr>
            <a:endParaRPr lang="en-US" sz="2800" dirty="0">
              <a:solidFill>
                <a:srgbClr val="096A72"/>
              </a:solidFill>
            </a:endParaRPr>
          </a:p>
          <a:p>
            <a:pPr marL="457200" indent="-457200" algn="just">
              <a:buFont typeface="Wingdings" pitchFamily="2" charset="2"/>
              <a:buChar char="v"/>
            </a:pPr>
            <a:r>
              <a:rPr lang="en-US" sz="2800" b="1" dirty="0">
                <a:solidFill>
                  <a:srgbClr val="096A72"/>
                </a:solidFill>
              </a:rPr>
              <a:t>Delayed Detection</a:t>
            </a:r>
            <a:r>
              <a:rPr lang="en-US" sz="2800" dirty="0">
                <a:solidFill>
                  <a:srgbClr val="096A72"/>
                </a:solidFill>
              </a:rPr>
              <a:t> : The absence of early, comprehensive screening tools contributes to delayed diabetes detection, limiting opportunities for proactive management</a:t>
            </a:r>
          </a:p>
          <a:p>
            <a:pPr marL="457200" indent="-457200" algn="just">
              <a:buFont typeface="Wingdings" pitchFamily="2" charset="2"/>
              <a:buChar char="v"/>
            </a:pPr>
            <a:endParaRPr lang="en-LK" sz="2800" dirty="0">
              <a:solidFill>
                <a:srgbClr val="096A72"/>
              </a:solidFill>
            </a:endParaRPr>
          </a:p>
        </p:txBody>
      </p:sp>
      <p:pic>
        <p:nvPicPr>
          <p:cNvPr id="2" name="Picture 1">
            <a:extLst>
              <a:ext uri="{FF2B5EF4-FFF2-40B4-BE49-F238E27FC236}">
                <a16:creationId xmlns:a16="http://schemas.microsoft.com/office/drawing/2014/main" id="{52225325-E3D4-FE2F-7ED1-ACB9C37776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2" y="9222377"/>
            <a:ext cx="18297882" cy="1178923"/>
          </a:xfrm>
          <a:prstGeom prst="rect">
            <a:avLst/>
          </a:prstGeom>
        </p:spPr>
      </p:pic>
    </p:spTree>
    <p:extLst>
      <p:ext uri="{BB962C8B-B14F-4D97-AF65-F5344CB8AC3E}">
        <p14:creationId xmlns:p14="http://schemas.microsoft.com/office/powerpoint/2010/main" val="40392839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463</TotalTime>
  <Words>4017</Words>
  <Application>Microsoft Macintosh PowerPoint</Application>
  <PresentationFormat>Custom</PresentationFormat>
  <Paragraphs>541</Paragraphs>
  <Slides>61</Slides>
  <Notes>12</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61</vt:i4>
      </vt:variant>
    </vt:vector>
  </HeadingPairs>
  <TitlesOfParts>
    <vt:vector size="78" baseType="lpstr">
      <vt:lpstr>Times New Roman</vt:lpstr>
      <vt:lpstr>Segoe UI</vt:lpstr>
      <vt:lpstr>Plus Jakarta Sans</vt:lpstr>
      <vt:lpstr>Arial</vt:lpstr>
      <vt:lpstr>Montserrat Medium</vt:lpstr>
      <vt:lpstr>Anton</vt:lpstr>
      <vt:lpstr>Calibri</vt:lpstr>
      <vt:lpstr>Google Sans</vt:lpstr>
      <vt:lpstr>Montserrat</vt:lpstr>
      <vt:lpstr>Montserrat Semi-Bold</vt:lpstr>
      <vt:lpstr>Wingdings</vt:lpstr>
      <vt:lpstr>Helvetica</vt:lpstr>
      <vt:lpstr>Cambria (Body)</vt:lpstr>
      <vt:lpstr>Anton Bold</vt:lpstr>
      <vt:lpstr>Söhne</vt:lpstr>
      <vt:lpstr>Inter</vt:lpstr>
      <vt:lpstr>Office Theme</vt:lpstr>
      <vt:lpstr>PowerPoint Presentation</vt:lpstr>
      <vt:lpstr>This is our team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Blue Modern Business Presentation</dc:title>
  <dc:creator>Venuganth Arunthavarajah</dc:creator>
  <cp:lastModifiedBy>Kajanan T it21085062</cp:lastModifiedBy>
  <cp:revision>5</cp:revision>
  <dcterms:created xsi:type="dcterms:W3CDTF">2006-08-16T00:00:00Z</dcterms:created>
  <dcterms:modified xsi:type="dcterms:W3CDTF">2024-02-22T03:26:42Z</dcterms:modified>
  <dc:identifier>DAF9bGaPVD0</dc:identifier>
</cp:coreProperties>
</file>